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2" r:id="rId2"/>
    <p:sldMasterId id="2147483662" r:id="rId3"/>
    <p:sldMasterId id="2147483676" r:id="rId4"/>
  </p:sldMasterIdLst>
  <p:notesMasterIdLst>
    <p:notesMasterId r:id="rId4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334" r:id="rId38"/>
    <p:sldId id="336" r:id="rId39"/>
    <p:sldId id="335" r:id="rId40"/>
  </p:sldIdLst>
  <p:sldSz cx="12192000" cy="6858000"/>
  <p:notesSz cx="7102475" cy="9388475"/>
  <p:embeddedFontLst>
    <p:embeddedFont>
      <p:font typeface="Arimo" panose="020B060402020202020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Franklin Gothic" panose="020B0604020202020204" charset="0"/>
      <p:bold r:id="rId50"/>
    </p:embeddedFont>
    <p:embeddedFont>
      <p:font typeface="Helvetica Neue" panose="020B0604020202020204" charset="0"/>
      <p:regular r:id="rId51"/>
      <p:bold r:id="rId52"/>
      <p:italic r:id="rId53"/>
      <p:boldItalic r:id="rId54"/>
    </p:embeddedFont>
    <p:embeddedFont>
      <p:font typeface="Libre Franklin" pitchFamily="2" charset="0"/>
      <p:regular r:id="rId55"/>
      <p:bold r:id="rId56"/>
      <p:italic r:id="rId57"/>
      <p:boldItalic r:id="rId58"/>
    </p:embeddedFont>
    <p:embeddedFont>
      <p:font typeface="Libre Franklin Medium" pitchFamily="2" charset="0"/>
      <p:regular r:id="rId59"/>
      <p:bold r:id="rId60"/>
      <p:italic r:id="rId61"/>
      <p:boldItalic r:id="rId62"/>
    </p:embeddedFont>
    <p:embeddedFont>
      <p:font typeface="Oswald" panose="00000500000000000000" pitchFamily="2" charset="0"/>
      <p:regular r:id="rId63"/>
      <p:bold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5" roundtripDataSignature="AMtx7mg25vfyDUYUvU7KF89FkAuvF1CI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07802-953B-4BD8-A8D1-4C212F2FF117}" v="1" dt="2022-03-17T16:18:20.879"/>
  </p1510:revLst>
</p1510:revInfo>
</file>

<file path=ppt/tableStyles.xml><?xml version="1.0" encoding="utf-8"?>
<a:tblStyleLst xmlns:a="http://schemas.openxmlformats.org/drawingml/2006/main" def="{C2CFC22F-7647-4095-8E76-E3572E1232CA}">
  <a:tblStyle styleId="{C2CFC22F-7647-4095-8E76-E3572E1232CA}" styleName="Table_0">
    <a:wholeTbl>
      <a:tcTxStyle b="off" i="off">
        <a:font>
          <a:latin typeface="FranklinGothic"/>
          <a:ea typeface="FranklinGothic"/>
          <a:cs typeface="FranklinGothic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6EF"/>
          </a:solidFill>
        </a:fill>
      </a:tcStyle>
    </a:wholeTbl>
    <a:band1H>
      <a:tcTxStyle/>
      <a:tcStyle>
        <a:tcBdr/>
        <a:fill>
          <a:solidFill>
            <a:srgbClr val="CAECD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ECD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FranklinGothic"/>
          <a:ea typeface="FranklinGothic"/>
          <a:cs typeface="FranklinGothic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FranklinGothic"/>
          <a:ea typeface="FranklinGothic"/>
          <a:cs typeface="FranklinGothic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FranklinGothic"/>
          <a:ea typeface="FranklinGothic"/>
          <a:cs typeface="FranklinGothic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FranklinGothic"/>
          <a:ea typeface="FranklinGothic"/>
          <a:cs typeface="FranklinGothic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63" Type="http://schemas.openxmlformats.org/officeDocument/2006/relationships/font" Target="fonts/font22.fntdata"/><Relationship Id="rId6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font" Target="fonts/font20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72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customschemas.google.com/relationships/presentationmetadata" Target="metadata"/><Relationship Id="rId73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3.xml"/><Relationship Id="rId71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winter:Google%20Drive:Urban%20Monarch%20LCD:Guidebook:Figures:guidebook%20tables_EHedi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09099618487214"/>
          <c:y val="2.9087170249973548E-2"/>
          <c:w val="0.84519050129532902"/>
          <c:h val="0.6610151933336655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461A-45CC-BC1C-C45083B2F8E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3-461A-45CC-BC1C-C45083B2F8E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461A-45CC-BC1C-C45083B2F8E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7-461A-45CC-BC1C-C45083B2F8E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9-461A-45CC-BC1C-C45083B2F8E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461A-45CC-BC1C-C45083B2F8EA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461A-45CC-BC1C-C45083B2F8EA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461A-45CC-BC1C-C45083B2F8EA}"/>
              </c:ext>
            </c:extLst>
          </c:dPt>
          <c:cat>
            <c:strRef>
              <c:f>Sheet1!$E$3:$E$11</c:f>
              <c:strCache>
                <c:ptCount val="9"/>
                <c:pt idx="0">
                  <c:v>Open space: conservation</c:v>
                </c:pt>
                <c:pt idx="1">
                  <c:v>Open space: non-conservation</c:v>
                </c:pt>
                <c:pt idx="2">
                  <c:v>Vacant lots</c:v>
                </c:pt>
                <c:pt idx="3">
                  <c:v>Residential </c:v>
                </c:pt>
                <c:pt idx="4">
                  <c:v>Corporate &amp; medical</c:v>
                </c:pt>
                <c:pt idx="5">
                  <c:v>Commercial</c:v>
                </c:pt>
                <c:pt idx="6">
                  <c:v>Community &amp; cultural</c:v>
                </c:pt>
                <c:pt idx="7">
                  <c:v>Industrial</c:v>
                </c:pt>
                <c:pt idx="8">
                  <c:v>Rights of way, roads, utilities</c:v>
                </c:pt>
              </c:strCache>
            </c:strRef>
          </c:cat>
          <c:val>
            <c:numRef>
              <c:f>Sheet1!$F$3:$F$11</c:f>
              <c:numCache>
                <c:formatCode>#,##0</c:formatCode>
                <c:ptCount val="9"/>
                <c:pt idx="0">
                  <c:v>125550</c:v>
                </c:pt>
                <c:pt idx="1">
                  <c:v>68821</c:v>
                </c:pt>
                <c:pt idx="2">
                  <c:v>67426</c:v>
                </c:pt>
                <c:pt idx="3">
                  <c:v>296525</c:v>
                </c:pt>
                <c:pt idx="4">
                  <c:v>10568</c:v>
                </c:pt>
                <c:pt idx="5">
                  <c:v>12075</c:v>
                </c:pt>
                <c:pt idx="6">
                  <c:v>35947</c:v>
                </c:pt>
                <c:pt idx="7">
                  <c:v>25879</c:v>
                </c:pt>
                <c:pt idx="8">
                  <c:v>127684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61A-45CC-BC1C-C45083B2F8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264640"/>
        <c:axId val="61266176"/>
      </c:barChart>
      <c:catAx>
        <c:axId val="612646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1266176"/>
        <c:crosses val="autoZero"/>
        <c:auto val="1"/>
        <c:lblAlgn val="ctr"/>
        <c:lblOffset val="100"/>
        <c:noMultiLvlLbl val="0"/>
      </c:catAx>
      <c:valAx>
        <c:axId val="612661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100" b="0"/>
                  <a:t>Grass/shrub acres</a:t>
                </a:r>
              </a:p>
            </c:rich>
          </c:tx>
          <c:layout>
            <c:manualLayout>
              <c:xMode val="edge"/>
              <c:yMode val="edge"/>
              <c:x val="7.4738415545590482E-3"/>
              <c:y val="0.32425560266505127"/>
            </c:manualLayout>
          </c:layout>
          <c:overlay val="0"/>
        </c:title>
        <c:numFmt formatCode="#,##0" sourceLinked="1"/>
        <c:majorTickMark val="none"/>
        <c:minorTickMark val="none"/>
        <c:tickLblPos val="nextTo"/>
        <c:crossAx val="61264640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Franklin Gothic Medium"/>
          <a:cs typeface="Franklin Gothic Medium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7739" cy="47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2887" y="0"/>
            <a:ext cx="3077739" cy="47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10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0:notes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321" name="Google Shape;3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2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328" name="Google Shape;3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3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334" name="Google Shape;3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4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342" name="Google Shape;342;p14:notes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5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348" name="Google Shape;34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6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355" name="Google Shape;35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7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361" name="Google Shape;3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8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8:notes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19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9:notes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2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:notes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7" name="Google Shape;397;p20:notes"/>
          <p:cNvSpPr txBox="1">
            <a:spLocks noGrp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6012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1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1:notes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1df4e25258_4_1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2000" cy="369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g11df4e25258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26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6:notes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27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7:notes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28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8:notes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Google Shape;442;p29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9:notes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24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4:notes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22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2:notes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5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5:notes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3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:notes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0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31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1:notes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3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3575B-FF86-CC43-AD49-F1F86217D2E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529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D6104-9BA4-4DAB-AC63-39C9E849FED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657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D6104-9BA4-4DAB-AC63-39C9E849FED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506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D6104-9BA4-4DAB-AC63-39C9E849FED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4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1d60f8d586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1d60f8d586_1_2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2000" cy="369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11d60f8d586_1_2:notes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00" cy="471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0" name="Google Shape;29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7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7:notes"/>
          <p:cNvSpPr txBox="1">
            <a:spLocks noGrp="1"/>
          </p:cNvSpPr>
          <p:nvPr>
            <p:ph type="sldNum" idx="12"/>
          </p:nvPr>
        </p:nvSpPr>
        <p:spPr>
          <a:xfrm>
            <a:off x="4022887" y="8916880"/>
            <a:ext cx="3077739" cy="47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8:notes"/>
          <p:cNvSpPr txBox="1">
            <a:spLocks noGrp="1"/>
          </p:cNvSpPr>
          <p:nvPr>
            <p:ph type="body" idx="1"/>
          </p:nvPr>
        </p:nvSpPr>
        <p:spPr>
          <a:xfrm>
            <a:off x="710248" y="4518206"/>
            <a:ext cx="5681980" cy="36967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ctr">
              <a:spcBef>
                <a:spcPts val="80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70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60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dt" idx="10"/>
          </p:nvPr>
        </p:nvSpPr>
        <p:spPr>
          <a:xfrm>
            <a:off x="609601" y="6356350"/>
            <a:ext cx="2842684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sldNum" idx="12"/>
          </p:nvPr>
        </p:nvSpPr>
        <p:spPr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4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84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" name="Google Shape;56;p84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84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8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5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8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6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64" name="Google Shape;64;p8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8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4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4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4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7" name="Google Shape;97;p59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8" name="Google Shape;98;p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4" name="Google Shape;104;p6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5" name="Google Shape;105;p60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6" name="Google Shape;106;p60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7" name="Google Shape;107;p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6"/>
          <p:cNvSpPr txBox="1">
            <a:spLocks noGrp="1"/>
          </p:cNvSpPr>
          <p:nvPr>
            <p:ph type="dt" idx="10"/>
          </p:nvPr>
        </p:nvSpPr>
        <p:spPr>
          <a:xfrm>
            <a:off x="609601" y="6356350"/>
            <a:ext cx="2842684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sldNum" idx="12"/>
          </p:nvPr>
        </p:nvSpPr>
        <p:spPr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lvl="0" indent="0" algn="l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/>
            </a:lvl1pPr>
            <a:lvl2pPr marL="0" lvl="1" indent="0" algn="l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/>
            </a:lvl2pPr>
            <a:lvl3pPr marL="0" lvl="2" indent="0" algn="l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/>
            </a:lvl3pPr>
            <a:lvl4pPr marL="0" lvl="3" indent="0" algn="l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/>
            </a:lvl4pPr>
            <a:lvl5pPr marL="0" lvl="4" indent="0" algn="l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/>
            </a:lvl5pPr>
            <a:lvl6pPr marL="0" lvl="5" indent="0" algn="l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/>
            </a:lvl6pPr>
            <a:lvl7pPr marL="0" lvl="6" indent="0" algn="l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/>
            </a:lvl7pPr>
            <a:lvl8pPr marL="0" lvl="7" indent="0" algn="l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/>
            </a:lvl8pPr>
            <a:lvl9pPr marL="0" lvl="8" indent="0" algn="l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2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62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8" name="Google Shape;118;p62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9" name="Google Shape;119;p6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6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6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6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6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6" name="Google Shape;126;p6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6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6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6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6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6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6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5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5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6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6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6"/>
          <p:cNvSpPr txBox="1">
            <a:spLocks noGrp="1"/>
          </p:cNvSpPr>
          <p:nvPr>
            <p:ph type="title"/>
          </p:nvPr>
        </p:nvSpPr>
        <p:spPr>
          <a:xfrm>
            <a:off x="889000" y="441674"/>
            <a:ext cx="10541000" cy="533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650" tIns="12825" rIns="25650" bIns="12825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33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66"/>
          <p:cNvSpPr txBox="1">
            <a:spLocks noGrp="1"/>
          </p:cNvSpPr>
          <p:nvPr>
            <p:ph type="body" idx="1"/>
          </p:nvPr>
        </p:nvSpPr>
        <p:spPr>
          <a:xfrm>
            <a:off x="863600" y="952500"/>
            <a:ext cx="1056699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7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 i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OBJECT_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7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6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6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6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4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4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7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76" name="Google Shape;176;p70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77" name="Google Shape;177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3" name="Google Shape;183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84" name="Google Shape;184;p71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5" name="Google Shape;185;p71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86" name="Google Shape;186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4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74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01" name="Google Shape;201;p74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2" name="Google Shape;202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5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75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75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09" name="Google Shape;209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76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7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7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7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7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8"/>
          <p:cNvSpPr txBox="1">
            <a:spLocks noGrp="1"/>
          </p:cNvSpPr>
          <p:nvPr>
            <p:ph type="title"/>
          </p:nvPr>
        </p:nvSpPr>
        <p:spPr>
          <a:xfrm>
            <a:off x="680600" y="2743200"/>
            <a:ext cx="10830800" cy="10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78"/>
          <p:cNvSpPr txBox="1">
            <a:spLocks noGrp="1"/>
          </p:cNvSpPr>
          <p:nvPr>
            <p:ph type="sldNum" idx="12"/>
          </p:nvPr>
        </p:nvSpPr>
        <p:spPr>
          <a:xfrm>
            <a:off x="11296609" y="6217622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" name="Google Shape;36;p7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" name="Google Shape;37;p7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1" name="Google Shape;41;p80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2" name="Google Shape;42;p8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2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" name="Google Shape;48;p82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9" name="Google Shape;49;p8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2" name="Google Shape;52;p8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0684" cy="1141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85A03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85A03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85A03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85A03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85A03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85A03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85A03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85A03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85A03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10970684" cy="452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0466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914400" marR="0" lvl="1" indent="-228600" algn="l" rtl="0">
              <a:spcBef>
                <a:spcPts val="7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466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466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466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466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466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466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466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4669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dt" idx="10"/>
          </p:nvPr>
        </p:nvSpPr>
        <p:spPr>
          <a:xfrm>
            <a:off x="609601" y="6356350"/>
            <a:ext cx="2842684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endParaRPr/>
          </a:p>
        </p:txBody>
      </p:sp>
      <p:sp>
        <p:nvSpPr>
          <p:cNvPr id="13" name="Google Shape;13;p34"/>
          <p:cNvSpPr txBox="1"/>
          <p:nvPr/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endParaRPr sz="1800" b="0" i="0" u="none" strike="noStrike" cap="none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4" name="Google Shape;14;p34"/>
          <p:cNvSpPr txBox="1">
            <a:spLocks noGrp="1"/>
          </p:cNvSpPr>
          <p:nvPr>
            <p:ph type="sldNum" idx="12"/>
          </p:nvPr>
        </p:nvSpPr>
        <p:spPr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 sz="1800" b="0" i="0" u="none" strike="noStrike" cap="none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0" marR="0" lvl="1" indent="0" algn="l" rtl="0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 sz="1800" b="0" i="0" u="none" strike="noStrike" cap="none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2pPr>
            <a:lvl3pPr marL="0" marR="0" lvl="2" indent="0" algn="l" rtl="0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 sz="1800" b="0" i="0" u="none" strike="noStrike" cap="none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3pPr>
            <a:lvl4pPr marL="0" marR="0" lvl="3" indent="0" algn="l" rtl="0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 sz="1800" b="0" i="0" u="none" strike="noStrike" cap="none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4pPr>
            <a:lvl5pPr marL="0" marR="0" lvl="4" indent="0" algn="l" rtl="0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 sz="1800" b="0" i="0" u="none" strike="noStrike" cap="none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5pPr>
            <a:lvl6pPr marL="0" marR="0" lvl="5" indent="0" algn="l" rtl="0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 sz="1800" b="0" i="0" u="none" strike="noStrike" cap="none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6pPr>
            <a:lvl7pPr marL="0" marR="0" lvl="6" indent="0" algn="l" rtl="0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 sz="1800" b="0" i="0" u="none" strike="noStrike" cap="none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7pPr>
            <a:lvl8pPr marL="0" marR="0" lvl="7" indent="0" algn="l" rtl="0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 sz="1800" b="0" i="0" u="none" strike="noStrike" cap="none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8pPr>
            <a:lvl9pPr marL="0" marR="0" lvl="8" indent="0" algn="l" rtl="0">
              <a:spcBef>
                <a:spcPts val="0"/>
              </a:spcBef>
              <a:buClr>
                <a:srgbClr val="000000"/>
              </a:buClr>
              <a:buSzPts val="1800"/>
              <a:buFont typeface="Franklin Gothic"/>
              <a:buNone/>
              <a:defRPr sz="1800" b="0" i="0" u="none" strike="noStrike" cap="none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buClr>
                <a:schemeClr val="dk2"/>
              </a:buClr>
              <a:buSzPts val="1333"/>
              <a:buFont typeface="Arial"/>
              <a:buNone/>
              <a:defRPr sz="1333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4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1" name="Google Shape;151;p4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4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4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4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8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26.jpg"/><Relationship Id="rId5" Type="http://schemas.openxmlformats.org/officeDocument/2006/relationships/image" Target="../media/image3.jp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meyers@openlands.org" TargetMode="External"/><Relationship Id="rId4" Type="http://schemas.openxmlformats.org/officeDocument/2006/relationships/hyperlink" Target="mailto:haberthurben@kaneforest.com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233" name="Google Shape;233;p1"/>
          <p:cNvSpPr txBox="1">
            <a:spLocks noGrp="1"/>
          </p:cNvSpPr>
          <p:nvPr>
            <p:ph type="sldNum" idx="12"/>
          </p:nvPr>
        </p:nvSpPr>
        <p:spPr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1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648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"/>
          <p:cNvSpPr/>
          <p:nvPr/>
        </p:nvSpPr>
        <p:spPr>
          <a:xfrm>
            <a:off x="0" y="5257800"/>
            <a:ext cx="12192000" cy="1600200"/>
          </a:xfrm>
          <a:prstGeom prst="rect">
            <a:avLst/>
          </a:prstGeom>
          <a:solidFill>
            <a:schemeClr val="lt1">
              <a:alpha val="65882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 New Roman"/>
              <a:buNone/>
            </a:pPr>
            <a:endParaRPr sz="500" b="1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lang="en-US" sz="4400" i="0" u="none" strike="noStrike" cap="none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Chicago Wilderness &amp; 30x30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lang="en-US" sz="4400" i="0" u="none" strike="noStrike" cap="none">
                <a:solidFill>
                  <a:srgbClr val="339933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Mobilizing a Green Region…</a:t>
            </a:r>
            <a:endParaRPr sz="4400" i="0" u="none" strike="noStrike" cap="none">
              <a:solidFill>
                <a:srgbClr val="339933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0" descr="A group of people walking on a path with trees and buildings in the background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100" y="0"/>
            <a:ext cx="12230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0"/>
          <p:cNvSpPr txBox="1"/>
          <p:nvPr/>
        </p:nvSpPr>
        <p:spPr>
          <a:xfrm>
            <a:off x="533400" y="6324600"/>
            <a:ext cx="3200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DJ Glisson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324" name="Google Shape;324;p11" descr="A picture containing grass, outdoor, field,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2050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1"/>
          <p:cNvSpPr txBox="1"/>
          <p:nvPr/>
        </p:nvSpPr>
        <p:spPr>
          <a:xfrm>
            <a:off x="393559" y="6147702"/>
            <a:ext cx="3352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5EED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The Wetlands Initiative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331" name="Google Shape;331;p12"/>
          <p:cNvPicPr preferRelativeResize="0"/>
          <p:nvPr/>
        </p:nvPicPr>
        <p:blipFill rotWithShape="1">
          <a:blip r:embed="rId3">
            <a:alphaModFix/>
          </a:blip>
          <a:srcRect b="3226"/>
          <a:stretch/>
        </p:blipFill>
        <p:spPr>
          <a:xfrm>
            <a:off x="-1" y="0"/>
            <a:ext cx="121974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3886200"/>
            <a:ext cx="5032760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3"/>
          <p:cNvSpPr txBox="1"/>
          <p:nvPr/>
        </p:nvSpPr>
        <p:spPr>
          <a:xfrm>
            <a:off x="7239000" y="304800"/>
            <a:ext cx="4495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Calumet Open Space Reserve Map</a:t>
            </a:r>
            <a:endParaRPr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"/>
          <p:cNvSpPr txBox="1">
            <a:spLocks noGrp="1"/>
          </p:cNvSpPr>
          <p:nvPr>
            <p:ph type="sldNum" idx="12"/>
          </p:nvPr>
        </p:nvSpPr>
        <p:spPr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ranklin Gothic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345" name="Google Shape;345;p14" descr="A group of people in kayaks in front of a bridg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876" y="381000"/>
            <a:ext cx="12194875" cy="64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"/>
          <p:cNvSpPr txBox="1">
            <a:spLocks noGrp="1"/>
          </p:cNvSpPr>
          <p:nvPr>
            <p:ph type="sldNum" idx="12"/>
          </p:nvPr>
        </p:nvSpPr>
        <p:spPr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ranklin Gothic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351" name="Google Shape;35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5"/>
          <p:cNvSpPr txBox="1"/>
          <p:nvPr/>
        </p:nvSpPr>
        <p:spPr>
          <a:xfrm>
            <a:off x="228600" y="6356350"/>
            <a:ext cx="5638800" cy="369332"/>
          </a:xfrm>
          <a:prstGeom prst="rect">
            <a:avLst/>
          </a:prstGeom>
          <a:solidFill>
            <a:srgbClr val="FFFFFF">
              <a:alpha val="46666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Peter Pekarek, Forest Preserves of Cook County</a:t>
            </a: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"/>
          <p:cNvSpPr txBox="1">
            <a:spLocks noGrp="1"/>
          </p:cNvSpPr>
          <p:nvPr>
            <p:ph type="sldNum" idx="12"/>
          </p:nvPr>
        </p:nvSpPr>
        <p:spPr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ranklin Gothic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358" name="Google Shape;35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" y="0"/>
            <a:ext cx="1219066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"/>
          <p:cNvSpPr txBox="1">
            <a:spLocks noGrp="1"/>
          </p:cNvSpPr>
          <p:nvPr>
            <p:ph type="sldNum" idx="12"/>
          </p:nvPr>
        </p:nvSpPr>
        <p:spPr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ranklin Gothic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364" name="Google Shape;36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29556" cy="6884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1556" y="2262336"/>
            <a:ext cx="4101137" cy="2330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8"/>
          <p:cNvPicPr preferRelativeResize="0"/>
          <p:nvPr/>
        </p:nvPicPr>
        <p:blipFill rotWithShape="1">
          <a:blip r:embed="rId4">
            <a:alphaModFix/>
          </a:blip>
          <a:srcRect r="-7"/>
          <a:stretch/>
        </p:blipFill>
        <p:spPr>
          <a:xfrm>
            <a:off x="0" y="-3132"/>
            <a:ext cx="4049308" cy="22654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lt2"/>
            </a:outerShdw>
          </a:effectLst>
        </p:spPr>
      </p:pic>
      <p:sp>
        <p:nvSpPr>
          <p:cNvPr id="372" name="Google Shape;372;p18"/>
          <p:cNvSpPr txBox="1">
            <a:spLocks noGrp="1"/>
          </p:cNvSpPr>
          <p:nvPr>
            <p:ph type="sldNum" idx="12"/>
          </p:nvPr>
        </p:nvSpPr>
        <p:spPr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ranklin Gothic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373" name="Google Shape;37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5212" y="4561737"/>
            <a:ext cx="4058085" cy="2306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8" descr="Ducks_and_Oaks_Lost_Valley_Marsh_Glacial_Park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35212" y="2265469"/>
            <a:ext cx="4068657" cy="230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8" descr="volunteers in Artists Garden.jpg"/>
          <p:cNvPicPr preferRelativeResize="0"/>
          <p:nvPr/>
        </p:nvPicPr>
        <p:blipFill rotWithShape="1">
          <a:blip r:embed="rId7">
            <a:alphaModFix/>
          </a:blip>
          <a:srcRect l="-363"/>
          <a:stretch/>
        </p:blipFill>
        <p:spPr>
          <a:xfrm>
            <a:off x="8121641" y="0"/>
            <a:ext cx="4082228" cy="2265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1707" y="2265468"/>
            <a:ext cx="4061015" cy="231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8"/>
          <p:cNvPicPr preferRelativeResize="0"/>
          <p:nvPr/>
        </p:nvPicPr>
        <p:blipFill rotWithShape="1">
          <a:blip r:embed="rId9">
            <a:alphaModFix/>
          </a:blip>
          <a:srcRect l="139" t="9948" b="9943"/>
          <a:stretch/>
        </p:blipFill>
        <p:spPr>
          <a:xfrm>
            <a:off x="-13200" y="4576250"/>
            <a:ext cx="4061001" cy="228915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8"/>
          <p:cNvSpPr txBox="1"/>
          <p:nvPr/>
        </p:nvSpPr>
        <p:spPr>
          <a:xfrm>
            <a:off x="-25670" y="6573870"/>
            <a:ext cx="14734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@nature.by.michelle</a:t>
            </a:r>
            <a:endParaRPr/>
          </a:p>
        </p:txBody>
      </p:sp>
      <p:pic>
        <p:nvPicPr>
          <p:cNvPr id="379" name="Google Shape;379;p18"/>
          <p:cNvPicPr preferRelativeResize="0"/>
          <p:nvPr/>
        </p:nvPicPr>
        <p:blipFill rotWithShape="1">
          <a:blip r:embed="rId10">
            <a:alphaModFix/>
          </a:blip>
          <a:srcRect t="6510" b="8676"/>
          <a:stretch/>
        </p:blipFill>
        <p:spPr>
          <a:xfrm>
            <a:off x="4041556" y="4572000"/>
            <a:ext cx="4091399" cy="2289132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8"/>
          <p:cNvSpPr txBox="1"/>
          <p:nvPr/>
        </p:nvSpPr>
        <p:spPr>
          <a:xfrm>
            <a:off x="4091990" y="6579180"/>
            <a:ext cx="16230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@redstemlandscaping</a:t>
            </a:r>
            <a:endParaRPr/>
          </a:p>
        </p:txBody>
      </p:sp>
      <p:pic>
        <p:nvPicPr>
          <p:cNvPr id="381" name="Google Shape;381;p18" descr="A child sitting on a beach&#10;&#10;Description automatically generated with low confidenc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51610" y="1822"/>
            <a:ext cx="4081346" cy="22555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2" name="Google Shape;382;p18"/>
          <p:cNvCxnSpPr/>
          <p:nvPr/>
        </p:nvCxnSpPr>
        <p:spPr>
          <a:xfrm flipH="1">
            <a:off x="4041557" y="-3132"/>
            <a:ext cx="18837" cy="6861132"/>
          </a:xfrm>
          <a:prstGeom prst="straightConnector1">
            <a:avLst/>
          </a:prstGeom>
          <a:solidFill>
            <a:srgbClr val="00B8FF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3" name="Google Shape;383;p18"/>
          <p:cNvCxnSpPr/>
          <p:nvPr/>
        </p:nvCxnSpPr>
        <p:spPr>
          <a:xfrm flipH="1">
            <a:off x="8111098" y="-16963"/>
            <a:ext cx="18837" cy="6861132"/>
          </a:xfrm>
          <a:prstGeom prst="straightConnector1">
            <a:avLst/>
          </a:prstGeom>
          <a:solidFill>
            <a:srgbClr val="00B8FF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4" name="Google Shape;384;p18"/>
          <p:cNvCxnSpPr/>
          <p:nvPr/>
        </p:nvCxnSpPr>
        <p:spPr>
          <a:xfrm>
            <a:off x="-11707" y="2265468"/>
            <a:ext cx="12215576" cy="0"/>
          </a:xfrm>
          <a:prstGeom prst="straightConnector1">
            <a:avLst/>
          </a:prstGeom>
          <a:solidFill>
            <a:srgbClr val="00B8FF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5" name="Google Shape;385;p18"/>
          <p:cNvCxnSpPr/>
          <p:nvPr/>
        </p:nvCxnSpPr>
        <p:spPr>
          <a:xfrm>
            <a:off x="-11788" y="4566336"/>
            <a:ext cx="12215576" cy="0"/>
          </a:xfrm>
          <a:prstGeom prst="straightConnector1">
            <a:avLst/>
          </a:prstGeom>
          <a:solidFill>
            <a:srgbClr val="00B8FF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D9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737615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7118" y="0"/>
            <a:ext cx="47525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9"/>
          <p:cNvSpPr txBox="1"/>
          <p:nvPr/>
        </p:nvSpPr>
        <p:spPr>
          <a:xfrm>
            <a:off x="0" y="304800"/>
            <a:ext cx="7376159" cy="1470025"/>
          </a:xfrm>
          <a:prstGeom prst="rect">
            <a:avLst/>
          </a:prstGeom>
          <a:solidFill>
            <a:srgbClr val="F5EED9">
              <a:alpha val="6784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Biodiversity Concentration in Chicago Wilderness</a:t>
            </a:r>
            <a:endParaRPr>
              <a:solidFill>
                <a:srgbClr val="0066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94" name="Google Shape;394;p19"/>
          <p:cNvSpPr/>
          <p:nvPr/>
        </p:nvSpPr>
        <p:spPr>
          <a:xfrm rot="-5400000">
            <a:off x="3977637" y="3398522"/>
            <a:ext cx="6858003" cy="60959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2"/>
          <p:cNvGrpSpPr/>
          <p:nvPr/>
        </p:nvGrpSpPr>
        <p:grpSpPr>
          <a:xfrm>
            <a:off x="-11707" y="-3132"/>
            <a:ext cx="12227283" cy="6870135"/>
            <a:chOff x="-11707" y="-3132"/>
            <a:chExt cx="12227283" cy="6870135"/>
          </a:xfrm>
        </p:grpSpPr>
        <p:pic>
          <p:nvPicPr>
            <p:cNvPr id="242" name="Google Shape;242;p2"/>
            <p:cNvPicPr preferRelativeResize="0"/>
            <p:nvPr/>
          </p:nvPicPr>
          <p:blipFill rotWithShape="1">
            <a:blip r:embed="rId3">
              <a:alphaModFix/>
            </a:blip>
            <a:srcRect r="-7"/>
            <a:stretch/>
          </p:blipFill>
          <p:spPr>
            <a:xfrm>
              <a:off x="0" y="-3132"/>
              <a:ext cx="4049308" cy="228913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lt2"/>
              </a:outerShdw>
            </a:effectLst>
          </p:spPr>
        </p:pic>
        <p:pic>
          <p:nvPicPr>
            <p:cNvPr id="243" name="Google Shape;243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24164" y="4555187"/>
              <a:ext cx="4079705" cy="2306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2" descr="Ducks_and_Oaks_Lost_Valley_Marsh_Glacial_Park1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121386" y="2265469"/>
              <a:ext cx="4082483" cy="2306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2" descr="volunteers in Artists Garden.jpg"/>
            <p:cNvPicPr preferRelativeResize="0"/>
            <p:nvPr/>
          </p:nvPicPr>
          <p:blipFill rotWithShape="1">
            <a:blip r:embed="rId6">
              <a:alphaModFix/>
            </a:blip>
            <a:srcRect l="-363"/>
            <a:stretch/>
          </p:blipFill>
          <p:spPr>
            <a:xfrm>
              <a:off x="8109857" y="0"/>
              <a:ext cx="4094012" cy="2265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1707" y="2298138"/>
              <a:ext cx="4061015" cy="2282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2"/>
            <p:cNvPicPr preferRelativeResize="0"/>
            <p:nvPr/>
          </p:nvPicPr>
          <p:blipFill rotWithShape="1">
            <a:blip r:embed="rId8">
              <a:alphaModFix/>
            </a:blip>
            <a:srcRect l="139" t="9948" b="9943"/>
            <a:stretch/>
          </p:blipFill>
          <p:spPr>
            <a:xfrm>
              <a:off x="-7434" y="4560473"/>
              <a:ext cx="4056742" cy="23065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2"/>
            <p:cNvSpPr txBox="1"/>
            <p:nvPr/>
          </p:nvSpPr>
          <p:spPr>
            <a:xfrm>
              <a:off x="4419600" y="457200"/>
              <a:ext cx="1524000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0" i="0" u="none" strike="noStrike" cap="none">
                  <a:solidFill>
                    <a:srgbClr val="008000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For All…</a:t>
              </a:r>
              <a:endParaRPr sz="4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cxnSp>
          <p:nvCxnSpPr>
            <p:cNvPr id="249" name="Google Shape;249;p2"/>
            <p:cNvCxnSpPr/>
            <p:nvPr/>
          </p:nvCxnSpPr>
          <p:spPr>
            <a:xfrm>
              <a:off x="-11707" y="2265468"/>
              <a:ext cx="12215576" cy="0"/>
            </a:xfrm>
            <a:prstGeom prst="straightConnector1">
              <a:avLst/>
            </a:prstGeom>
            <a:solidFill>
              <a:srgbClr val="00B8FF"/>
            </a:solidFill>
            <a:ln w="38100" cap="flat" cmpd="sng">
              <a:solidFill>
                <a:srgbClr val="0066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" name="Google Shape;250;p2"/>
            <p:cNvCxnSpPr/>
            <p:nvPr/>
          </p:nvCxnSpPr>
          <p:spPr>
            <a:xfrm>
              <a:off x="0" y="4561737"/>
              <a:ext cx="12215576" cy="0"/>
            </a:xfrm>
            <a:prstGeom prst="straightConnector1">
              <a:avLst/>
            </a:prstGeom>
            <a:solidFill>
              <a:srgbClr val="00B8FF"/>
            </a:solidFill>
            <a:ln w="38100" cap="flat" cmpd="sng">
              <a:solidFill>
                <a:srgbClr val="0066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51" name="Google Shape;251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41557" y="2285999"/>
            <a:ext cx="4080084" cy="230653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"/>
          <p:cNvSpPr txBox="1">
            <a:spLocks noGrp="1"/>
          </p:cNvSpPr>
          <p:nvPr>
            <p:ph type="sldNum" idx="12"/>
          </p:nvPr>
        </p:nvSpPr>
        <p:spPr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ranklin Gothic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253" name="Google Shape;253;p2" descr="A picture containing outdoor, water, sky, tre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60394" y="-1868"/>
            <a:ext cx="4060991" cy="2289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"/>
          <p:cNvSpPr txBox="1"/>
          <p:nvPr/>
        </p:nvSpPr>
        <p:spPr>
          <a:xfrm>
            <a:off x="-25670" y="6573870"/>
            <a:ext cx="14734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@nature.by.michelle</a:t>
            </a:r>
            <a:endParaRPr/>
          </a:p>
        </p:txBody>
      </p:sp>
      <p:pic>
        <p:nvPicPr>
          <p:cNvPr id="255" name="Google Shape;255;p2"/>
          <p:cNvPicPr preferRelativeResize="0"/>
          <p:nvPr/>
        </p:nvPicPr>
        <p:blipFill rotWithShape="1">
          <a:blip r:embed="rId11">
            <a:alphaModFix/>
          </a:blip>
          <a:srcRect t="6511" b="10999"/>
          <a:stretch/>
        </p:blipFill>
        <p:spPr>
          <a:xfrm>
            <a:off x="4051689" y="4582889"/>
            <a:ext cx="4082483" cy="227854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"/>
          <p:cNvSpPr txBox="1"/>
          <p:nvPr/>
        </p:nvSpPr>
        <p:spPr>
          <a:xfrm>
            <a:off x="4091990" y="6579180"/>
            <a:ext cx="16230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@redstemlandscaping</a:t>
            </a:r>
            <a:endParaRPr/>
          </a:p>
        </p:txBody>
      </p:sp>
      <p:cxnSp>
        <p:nvCxnSpPr>
          <p:cNvPr id="257" name="Google Shape;257;p2"/>
          <p:cNvCxnSpPr/>
          <p:nvPr/>
        </p:nvCxnSpPr>
        <p:spPr>
          <a:xfrm flipH="1">
            <a:off x="4041557" y="-3132"/>
            <a:ext cx="18837" cy="6861132"/>
          </a:xfrm>
          <a:prstGeom prst="straightConnector1">
            <a:avLst/>
          </a:prstGeom>
          <a:solidFill>
            <a:srgbClr val="00B8FF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8" name="Google Shape;258;p2"/>
          <p:cNvCxnSpPr/>
          <p:nvPr/>
        </p:nvCxnSpPr>
        <p:spPr>
          <a:xfrm flipH="1">
            <a:off x="8101940" y="-11831"/>
            <a:ext cx="18837" cy="6861132"/>
          </a:xfrm>
          <a:prstGeom prst="straightConnector1">
            <a:avLst/>
          </a:prstGeom>
          <a:solidFill>
            <a:srgbClr val="00B8FF"/>
          </a:solidFill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9" name="Google Shape;259;p2"/>
          <p:cNvSpPr txBox="1"/>
          <p:nvPr/>
        </p:nvSpPr>
        <p:spPr>
          <a:xfrm>
            <a:off x="4303400" y="315475"/>
            <a:ext cx="18687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7F0D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For</a:t>
            </a:r>
            <a:endParaRPr sz="3600">
              <a:solidFill>
                <a:srgbClr val="F7F0D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7F0DF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All…</a:t>
            </a:r>
            <a:endParaRPr sz="3600">
              <a:solidFill>
                <a:srgbClr val="F7F0DF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D9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20" descr="A picture containing outdoor, grass, sky, nature&#10;&#10;Description automatically generated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0"/>
          <p:cNvSpPr/>
          <p:nvPr/>
        </p:nvSpPr>
        <p:spPr>
          <a:xfrm>
            <a:off x="2209800" y="152400"/>
            <a:ext cx="80010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01" name="Google Shape;401;p20"/>
          <p:cNvSpPr/>
          <p:nvPr/>
        </p:nvSpPr>
        <p:spPr>
          <a:xfrm>
            <a:off x="6096001" y="533400"/>
            <a:ext cx="4271963" cy="54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27113" marR="0" lvl="1" indent="-45561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99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1027113" marR="0" lvl="1" indent="-455613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99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1027113" marR="0" lvl="1" indent="-455613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99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1027113" marR="0" lvl="1" indent="-3286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A50021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rgbClr val="FF99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1027113" marR="0" lvl="1" indent="-455613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1027113" marR="0" lvl="1" indent="-328613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C0504D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rgbClr val="80008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marR="0" lvl="0" indent="-3048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A50021"/>
              </a:buClr>
              <a:buSzPts val="2400"/>
              <a:buFont typeface="Noto Sans Symbols"/>
              <a:buNone/>
            </a:pPr>
            <a:endParaRPr sz="2400">
              <a:solidFill>
                <a:srgbClr val="FF99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2" name="Google Shape;402;p20"/>
          <p:cNvSpPr txBox="1"/>
          <p:nvPr/>
        </p:nvSpPr>
        <p:spPr>
          <a:xfrm>
            <a:off x="0" y="342000"/>
            <a:ext cx="121920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55662" marR="0" lvl="0" indent="-85566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66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Biodiversity Recovery Plan, Atlas, </a:t>
            </a:r>
            <a:endParaRPr sz="4400">
              <a:solidFill>
                <a:srgbClr val="0066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855663" marR="0" lvl="0" indent="-85566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66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Green Infrastructure Vision</a:t>
            </a:r>
            <a:endParaRPr/>
          </a:p>
        </p:txBody>
      </p:sp>
      <p:pic>
        <p:nvPicPr>
          <p:cNvPr id="403" name="Google Shape;403;p20" descr="atla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929" y="1945572"/>
            <a:ext cx="3316289" cy="4281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33723" y="1952172"/>
            <a:ext cx="3878697" cy="4268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0" descr="BRPcover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58282" y="1952163"/>
            <a:ext cx="3352377" cy="426878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06" name="Google Shape;406;p20"/>
          <p:cNvSpPr txBox="1"/>
          <p:nvPr/>
        </p:nvSpPr>
        <p:spPr>
          <a:xfrm>
            <a:off x="8442325" y="569913"/>
            <a:ext cx="1841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21"/>
          <p:cNvPicPr preferRelativeResize="0"/>
          <p:nvPr/>
        </p:nvPicPr>
        <p:blipFill rotWithShape="1">
          <a:blip r:embed="rId3">
            <a:alphaModFix/>
          </a:blip>
          <a:srcRect l="-20455" b="-319"/>
          <a:stretch/>
        </p:blipFill>
        <p:spPr>
          <a:xfrm>
            <a:off x="-2499050" y="0"/>
            <a:ext cx="14691050" cy="6858000"/>
          </a:xfrm>
          <a:prstGeom prst="rect">
            <a:avLst/>
          </a:prstGeom>
          <a:noFill/>
          <a:ln w="12700" cap="flat" cmpd="sng">
            <a:solidFill>
              <a:srgbClr val="F5EED9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13" name="Google Shape;413;p21"/>
          <p:cNvSpPr txBox="1"/>
          <p:nvPr/>
        </p:nvSpPr>
        <p:spPr>
          <a:xfrm>
            <a:off x="0" y="0"/>
            <a:ext cx="12192000" cy="16317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CMAP GoTo 2040 Plan</a:t>
            </a:r>
            <a:endParaRPr sz="4400">
              <a:solidFill>
                <a:srgbClr val="0066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Franklin Gothic"/>
              <a:buChar char="✔"/>
            </a:pPr>
            <a:r>
              <a:rPr lang="en-US" sz="2800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Increase conservation open space from 250,000 to 400,000 acres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marR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800"/>
              <a:buFont typeface="Franklin Gothic"/>
              <a:buChar char="✔"/>
            </a:pPr>
            <a:r>
              <a:rPr lang="en-US" sz="2800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Include green infrastructure connectivity in open space grant programs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D9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g11df4e25258_4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47244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g11df4e25258_4_1"/>
          <p:cNvSpPr txBox="1"/>
          <p:nvPr/>
        </p:nvSpPr>
        <p:spPr>
          <a:xfrm>
            <a:off x="2348625" y="152400"/>
            <a:ext cx="97686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5EED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30x30</a:t>
            </a:r>
            <a:r>
              <a:rPr lang="en-US" sz="4400">
                <a:solidFill>
                  <a:srgbClr val="008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  Opportunities: Metro Region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20" name="Google Shape;420;g11df4e25258_4_1"/>
          <p:cNvSpPr txBox="1"/>
          <p:nvPr/>
        </p:nvSpPr>
        <p:spPr>
          <a:xfrm>
            <a:off x="5192050" y="904750"/>
            <a:ext cx="6707100" cy="58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Parks, Gardens, and Urban Farms</a:t>
            </a:r>
            <a:endParaRPr/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Urban Tree Canopy</a:t>
            </a:r>
            <a:endParaRPr/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Creating Conservation Corridors</a:t>
            </a:r>
            <a:endParaRPr/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Preserving &amp; Restoring Natural Lands</a:t>
            </a:r>
            <a:endParaRPr/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Transforming Backyards, Corporate Campuses, and Rights of Way</a:t>
            </a:r>
            <a:endParaRPr/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Regenerative Agriculture </a:t>
            </a:r>
            <a:endParaRPr/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Increasing Access to Nature for All People</a:t>
            </a:r>
            <a:endParaRPr/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Protecting &amp; Restoring Waters</a:t>
            </a:r>
            <a:endParaRPr/>
          </a:p>
          <a:p>
            <a:pPr marL="457200" marR="0" lvl="0" indent="-4572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Green Infrastructure Solutions</a:t>
            </a:r>
            <a:endParaRPr/>
          </a:p>
        </p:txBody>
      </p:sp>
      <p:sp>
        <p:nvSpPr>
          <p:cNvPr id="421" name="Google Shape;421;g11df4e25258_4_1"/>
          <p:cNvSpPr/>
          <p:nvPr/>
        </p:nvSpPr>
        <p:spPr>
          <a:xfrm rot="-5400000">
            <a:off x="1264263" y="3398550"/>
            <a:ext cx="6858000" cy="609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D9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D9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D9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D9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29" descr="Chicago backyard seaching for monarch egg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4874" y="3651504"/>
            <a:ext cx="4695883" cy="352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9" descr="one-star commercial (burr ridge, il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884" y="1"/>
            <a:ext cx="585216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9" descr="Chicago rain guarden (werf.org).jpg"/>
          <p:cNvPicPr preferRelativeResize="0"/>
          <p:nvPr/>
        </p:nvPicPr>
        <p:blipFill rotWithShape="1">
          <a:blip r:embed="rId5">
            <a:alphaModFix/>
          </a:blip>
          <a:srcRect l="-77" r="-1"/>
          <a:stretch/>
        </p:blipFill>
        <p:spPr>
          <a:xfrm>
            <a:off x="5791200" y="3657600"/>
            <a:ext cx="5266776" cy="35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9" descr="Hey and Associates ROW (Aurora, IL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72200" y="0"/>
            <a:ext cx="48768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9"/>
          <p:cNvSpPr txBox="1"/>
          <p:nvPr/>
        </p:nvSpPr>
        <p:spPr>
          <a:xfrm>
            <a:off x="7983570" y="2646361"/>
            <a:ext cx="3074400" cy="831000"/>
          </a:xfrm>
          <a:prstGeom prst="rect">
            <a:avLst/>
          </a:prstGeom>
          <a:solidFill>
            <a:schemeClr val="lt1">
              <a:alpha val="24705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Transportation R.O.W.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(Aurora, IL)</a:t>
            </a:r>
            <a:endParaRPr/>
          </a:p>
        </p:txBody>
      </p:sp>
      <p:sp>
        <p:nvSpPr>
          <p:cNvPr id="450" name="Google Shape;450;p29"/>
          <p:cNvSpPr txBox="1"/>
          <p:nvPr/>
        </p:nvSpPr>
        <p:spPr>
          <a:xfrm>
            <a:off x="6773971" y="5940219"/>
            <a:ext cx="4275000" cy="831000"/>
          </a:xfrm>
          <a:prstGeom prst="rect">
            <a:avLst/>
          </a:prstGeom>
          <a:solidFill>
            <a:schemeClr val="lt1">
              <a:alpha val="24705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Multi-Family Residential R.O.W.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(Chicago, IL)</a:t>
            </a:r>
            <a:endParaRPr/>
          </a:p>
        </p:txBody>
      </p:sp>
      <p:sp>
        <p:nvSpPr>
          <p:cNvPr id="451" name="Google Shape;451;p29"/>
          <p:cNvSpPr txBox="1"/>
          <p:nvPr/>
        </p:nvSpPr>
        <p:spPr>
          <a:xfrm>
            <a:off x="1098868" y="2646353"/>
            <a:ext cx="3421500" cy="831000"/>
          </a:xfrm>
          <a:prstGeom prst="rect">
            <a:avLst/>
          </a:prstGeom>
          <a:solidFill>
            <a:schemeClr val="lt1">
              <a:alpha val="24705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Commercial –Tuthill Corp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(Burr Ridge, IL)</a:t>
            </a:r>
            <a:endParaRPr/>
          </a:p>
        </p:txBody>
      </p:sp>
      <p:sp>
        <p:nvSpPr>
          <p:cNvPr id="452" name="Google Shape;452;p29"/>
          <p:cNvSpPr txBox="1"/>
          <p:nvPr/>
        </p:nvSpPr>
        <p:spPr>
          <a:xfrm>
            <a:off x="1094868" y="5940224"/>
            <a:ext cx="3100200" cy="831000"/>
          </a:xfrm>
          <a:prstGeom prst="rect">
            <a:avLst/>
          </a:prstGeom>
          <a:solidFill>
            <a:schemeClr val="lt1">
              <a:alpha val="24705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Single Family Backyard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(Lake County, IL)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D9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24"/>
          <p:cNvPicPr preferRelativeResize="0"/>
          <p:nvPr/>
        </p:nvPicPr>
        <p:blipFill rotWithShape="1">
          <a:blip r:embed="rId3">
            <a:alphaModFix/>
          </a:blip>
          <a:srcRect l="2052" t="2586" r="8666" b="52944"/>
          <a:stretch/>
        </p:blipFill>
        <p:spPr>
          <a:xfrm rot="-5400000">
            <a:off x="-1183107" y="1183109"/>
            <a:ext cx="6862018" cy="4495801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24"/>
          <p:cNvSpPr txBox="1">
            <a:spLocks noGrp="1"/>
          </p:cNvSpPr>
          <p:nvPr>
            <p:ph type="ctrTitle"/>
          </p:nvPr>
        </p:nvSpPr>
        <p:spPr>
          <a:xfrm>
            <a:off x="2443182" y="2781300"/>
            <a:ext cx="2052621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Burnham Wildlife </a:t>
            </a:r>
            <a:br>
              <a:rPr lang="en-US" sz="2400" b="1"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Corridor</a:t>
            </a:r>
            <a:endParaRPr/>
          </a:p>
        </p:txBody>
      </p:sp>
      <p:pic>
        <p:nvPicPr>
          <p:cNvPr id="460" name="Google Shape;460;p24" descr="C:\Users\yermakovz\Desktop\Board photos\Burnham Wildlife Corridor Pi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1800" y="3605218"/>
            <a:ext cx="4876800" cy="3252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 descr="C:\Users\yermakovz\Desktop\Board photos\DSC_449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1800" y="13063"/>
            <a:ext cx="3733800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4"/>
          <p:cNvSpPr txBox="1"/>
          <p:nvPr/>
        </p:nvSpPr>
        <p:spPr>
          <a:xfrm>
            <a:off x="5181599" y="4150306"/>
            <a:ext cx="11072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After…</a:t>
            </a:r>
            <a:endParaRPr/>
          </a:p>
        </p:txBody>
      </p:sp>
      <p:sp>
        <p:nvSpPr>
          <p:cNvPr id="463" name="Google Shape;463;p24"/>
          <p:cNvSpPr txBox="1"/>
          <p:nvPr/>
        </p:nvSpPr>
        <p:spPr>
          <a:xfrm>
            <a:off x="5105400" y="1295400"/>
            <a:ext cx="12596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Before…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D9"/>
        </a:solid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90599"/>
            <a:ext cx="12192000" cy="5257801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2"/>
          <p:cNvSpPr txBox="1"/>
          <p:nvPr/>
        </p:nvSpPr>
        <p:spPr>
          <a:xfrm>
            <a:off x="1219200" y="6252750"/>
            <a:ext cx="380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Spear Woods before restoration</a:t>
            </a:r>
            <a:endParaRPr/>
          </a:p>
        </p:txBody>
      </p:sp>
      <p:sp>
        <p:nvSpPr>
          <p:cNvPr id="471" name="Google Shape;471;p22"/>
          <p:cNvSpPr txBox="1"/>
          <p:nvPr/>
        </p:nvSpPr>
        <p:spPr>
          <a:xfrm>
            <a:off x="6705600" y="6252750"/>
            <a:ext cx="51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Spear Woods after one year of restoration</a:t>
            </a:r>
            <a:endParaRPr/>
          </a:p>
        </p:txBody>
      </p:sp>
      <p:sp>
        <p:nvSpPr>
          <p:cNvPr id="472" name="Google Shape;472;p22"/>
          <p:cNvSpPr txBox="1"/>
          <p:nvPr/>
        </p:nvSpPr>
        <p:spPr>
          <a:xfrm>
            <a:off x="0" y="74806"/>
            <a:ext cx="12192000" cy="91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8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Success of Stewardship &amp; Restoration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473" name="Google Shape;473;p22"/>
          <p:cNvSpPr/>
          <p:nvPr/>
        </p:nvSpPr>
        <p:spPr>
          <a:xfrm rot="-5400000">
            <a:off x="2819402" y="3581399"/>
            <a:ext cx="5257801" cy="762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22"/>
          <p:cNvSpPr txBox="1"/>
          <p:nvPr/>
        </p:nvSpPr>
        <p:spPr>
          <a:xfrm rot="5400000">
            <a:off x="10247809" y="6092002"/>
            <a:ext cx="335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5EED9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FPCC Website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D9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25" descr="C:\Users\rathburna\Desktop\New folder\R&amp;R volunteers planting (6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1994" y="0"/>
            <a:ext cx="4952765" cy="3276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481" name="Google Shape;481;p25" descr="C:\Users\yermakovz\AppData\Local\Microsoft\Windows\Temporary Internet Files\Content.Outlook\R6LNB5QV\Roots and Routes tree plantin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" y="0"/>
            <a:ext cx="4938412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482" name="Google Shape;482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460049" y="3429000"/>
            <a:ext cx="4954711" cy="3429000"/>
          </a:xfrm>
          <a:prstGeom prst="rect">
            <a:avLst/>
          </a:prstGeom>
          <a:solidFill>
            <a:srgbClr val="F5EED9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9000">
            <a:alpha val="14901"/>
          </a:srgbClr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"/>
          <p:cNvPicPr preferRelativeResize="0"/>
          <p:nvPr/>
        </p:nvPicPr>
        <p:blipFill rotWithShape="1">
          <a:blip r:embed="rId3">
            <a:alphaModFix amt="20000"/>
          </a:blip>
          <a:srcRect l="6481" t="109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"/>
          <p:cNvSpPr txBox="1"/>
          <p:nvPr/>
        </p:nvSpPr>
        <p:spPr>
          <a:xfrm>
            <a:off x="298267" y="2895600"/>
            <a:ext cx="49596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Collaborate</a:t>
            </a:r>
            <a:endParaRPr sz="4400" b="1" i="1">
              <a:solidFill>
                <a:srgbClr val="0066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Convene</a:t>
            </a:r>
            <a:endParaRPr sz="4400" b="1" i="1">
              <a:solidFill>
                <a:srgbClr val="0066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Learn</a:t>
            </a:r>
            <a:endParaRPr sz="4400" b="1" i="1">
              <a:solidFill>
                <a:srgbClr val="0066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Listen</a:t>
            </a:r>
            <a:endParaRPr sz="4400" b="1" i="1">
              <a:solidFill>
                <a:srgbClr val="0066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67" name="Google Shape;267;p3"/>
          <p:cNvSpPr txBox="1"/>
          <p:nvPr/>
        </p:nvSpPr>
        <p:spPr>
          <a:xfrm>
            <a:off x="492033" y="378351"/>
            <a:ext cx="457200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A6D578"/>
                </a:solidFill>
                <a:latin typeface="Arial"/>
                <a:ea typeface="Arial"/>
                <a:cs typeface="Arial"/>
                <a:sym typeface="Arial"/>
              </a:rPr>
              <a:t>Chicago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A6D578"/>
                </a:solidFill>
                <a:latin typeface="Arial"/>
                <a:ea typeface="Arial"/>
                <a:cs typeface="Arial"/>
                <a:sym typeface="Arial"/>
              </a:rPr>
              <a:t>Wilderness</a:t>
            </a:r>
            <a:endParaRPr/>
          </a:p>
        </p:txBody>
      </p:sp>
      <p:pic>
        <p:nvPicPr>
          <p:cNvPr id="268" name="Google Shape;268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000" y="0"/>
            <a:ext cx="685799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D9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90600"/>
            <a:ext cx="12192000" cy="46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0"/>
          <p:cNvSpPr txBox="1"/>
          <p:nvPr/>
        </p:nvSpPr>
        <p:spPr>
          <a:xfrm>
            <a:off x="187900" y="240075"/>
            <a:ext cx="9405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Multi-Benefit Green Infrastructure Solutions: SpacetoGrow</a:t>
            </a:r>
            <a:endParaRPr sz="2700">
              <a:solidFill>
                <a:srgbClr val="0066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D9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4" name="Google Shape;494;p31"/>
          <p:cNvGraphicFramePr/>
          <p:nvPr/>
        </p:nvGraphicFramePr>
        <p:xfrm>
          <a:off x="1524000" y="1181958"/>
          <a:ext cx="8820150" cy="567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95" name="Google Shape;495;p31"/>
          <p:cNvSpPr txBox="1"/>
          <p:nvPr/>
        </p:nvSpPr>
        <p:spPr>
          <a:xfrm>
            <a:off x="0" y="195675"/>
            <a:ext cx="12192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Libre Franklin Medium"/>
                <a:ea typeface="Libre Franklin Medium"/>
                <a:cs typeface="Libre Franklin Medium"/>
                <a:sym typeface="Libre Franklin Medium"/>
              </a:rPr>
              <a:t>  </a:t>
            </a:r>
            <a:r>
              <a:rPr lang="en-US" sz="2800">
                <a:solidFill>
                  <a:srgbClr val="0066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Potential Plantable Space by Land Use Type:</a:t>
            </a:r>
            <a:endParaRPr>
              <a:solidFill>
                <a:srgbClr val="0066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66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 Chicago Metro Region</a:t>
            </a:r>
            <a:endParaRPr sz="1400" b="1">
              <a:solidFill>
                <a:srgbClr val="0066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96" name="Google Shape;496;p31" descr="free-butterfly-icon-downloa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8105" y="1246316"/>
            <a:ext cx="583245" cy="583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503" name="Google Shape;503;p33"/>
          <p:cNvSpPr txBox="1">
            <a:spLocks noGrp="1"/>
          </p:cNvSpPr>
          <p:nvPr>
            <p:ph type="sldNum" idx="12"/>
          </p:nvPr>
        </p:nvSpPr>
        <p:spPr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32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p33"/>
          <p:cNvPicPr preferRelativeResize="0"/>
          <p:nvPr/>
        </p:nvPicPr>
        <p:blipFill rotWithShape="1">
          <a:blip r:embed="rId3">
            <a:alphaModFix/>
          </a:blip>
          <a:srcRect l="6480" t="1127"/>
          <a:stretch/>
        </p:blipFill>
        <p:spPr>
          <a:xfrm>
            <a:off x="0" y="0"/>
            <a:ext cx="12191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33"/>
          <p:cNvSpPr/>
          <p:nvPr/>
        </p:nvSpPr>
        <p:spPr>
          <a:xfrm>
            <a:off x="0" y="5257800"/>
            <a:ext cx="12192000" cy="1600200"/>
          </a:xfrm>
          <a:prstGeom prst="rect">
            <a:avLst/>
          </a:prstGeom>
          <a:solidFill>
            <a:schemeClr val="lt1">
              <a:alpha val="65882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 New Roman"/>
              <a:buNone/>
            </a:pPr>
            <a:endParaRPr sz="500" b="1" i="0" u="none" strike="noStrike" cap="non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lang="en-US" sz="4400" i="0" u="none" strike="noStrike" cap="none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Chicago Wilderness &amp; 30x30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Ben Haberthur, </a:t>
            </a:r>
            <a:r>
              <a:rPr lang="en-US" sz="2000" u="sng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haberthurben@kaneforest.com</a:t>
            </a:r>
            <a:endParaRPr sz="2000">
              <a:solidFill>
                <a:srgbClr val="0066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r>
              <a:rPr lang="en-US" sz="2000" i="0" u="none" strike="noStrike" cap="none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Stacy Meyers, </a:t>
            </a:r>
            <a:r>
              <a:rPr lang="en-US" sz="2000" i="0" u="sng" strike="noStrike" cap="none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smeyers</a:t>
            </a:r>
            <a:r>
              <a:rPr lang="en-US" sz="2000" u="sng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@openlands.org</a:t>
            </a:r>
            <a:r>
              <a:rPr lang="en-US" sz="2000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endParaRPr sz="2000" i="0" u="none" strike="noStrike" cap="none">
              <a:solidFill>
                <a:srgbClr val="0066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E194D01-D65E-FA47-B5B7-9D2E12159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4" y="4161382"/>
            <a:ext cx="2041450" cy="21612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51F935-1167-A449-BB45-AFE09C6E471B}"/>
              </a:ext>
            </a:extLst>
          </p:cNvPr>
          <p:cNvSpPr txBox="1"/>
          <p:nvPr/>
        </p:nvSpPr>
        <p:spPr>
          <a:xfrm>
            <a:off x="3445065" y="4020786"/>
            <a:ext cx="5798086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69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Tree City USA:</a:t>
            </a:r>
          </a:p>
          <a:p>
            <a:pPr>
              <a:lnSpc>
                <a:spcPts val="3420"/>
              </a:lnSpc>
            </a:pPr>
            <a:r>
              <a:rPr lang="en-US" sz="2600" dirty="0">
                <a:solidFill>
                  <a:srgbClr val="0069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Foundation for a Thriving Urban Forest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A4B81-C002-764A-88A2-74DECD54FE6A}"/>
              </a:ext>
            </a:extLst>
          </p:cNvPr>
          <p:cNvSpPr txBox="1"/>
          <p:nvPr/>
        </p:nvSpPr>
        <p:spPr>
          <a:xfrm>
            <a:off x="3445066" y="5655022"/>
            <a:ext cx="5798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Michael Brunk</a:t>
            </a:r>
          </a:p>
          <a:p>
            <a:r>
              <a:rPr lang="en-US" sz="2400" dirty="0"/>
              <a:t>Illinois Urban and Community Forestry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0B2789E-EC73-48C5-84CA-F438B9902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1" y="3997592"/>
            <a:ext cx="1516770" cy="26282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49D18-1845-4F2E-8C35-2080202E0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381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7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5346D2-7EF5-42D7-B7F7-F4430FEC00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3933" r="1" b="28527"/>
          <a:stretch/>
        </p:blipFill>
        <p:spPr>
          <a:xfrm rot="21427806">
            <a:off x="3072856" y="383171"/>
            <a:ext cx="6427420" cy="3090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EF61BB-0C99-495C-A7A3-4853903AE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7138">
            <a:off x="1696867" y="3207804"/>
            <a:ext cx="9179401" cy="344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71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trees on either side&#10;&#10;Description automatically generated with low confidence">
            <a:extLst>
              <a:ext uri="{FF2B5EF4-FFF2-40B4-BE49-F238E27FC236}">
                <a16:creationId xmlns:a16="http://schemas.microsoft.com/office/drawing/2014/main" id="{C74464FC-F8A2-4317-B2F0-06923FB25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" r="1" b="22339"/>
          <a:stretch/>
        </p:blipFill>
        <p:spPr>
          <a:xfrm>
            <a:off x="168951" y="157192"/>
            <a:ext cx="11854097" cy="6543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810422-06FA-4585-8CC3-7B9812CDB3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677450" y="856896"/>
            <a:ext cx="6201415" cy="257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0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ty with a river running through it&#10;&#10;Description automatically generated with low confidence">
            <a:extLst>
              <a:ext uri="{FF2B5EF4-FFF2-40B4-BE49-F238E27FC236}">
                <a16:creationId xmlns:a16="http://schemas.microsoft.com/office/drawing/2014/main" id="{34DBB94E-651B-42A2-A399-0079B5904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75181"/>
            <a:ext cx="11830049" cy="65076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B68F55-2E45-43DA-9BE6-64227DB93695}"/>
              </a:ext>
            </a:extLst>
          </p:cNvPr>
          <p:cNvSpPr txBox="1"/>
          <p:nvPr/>
        </p:nvSpPr>
        <p:spPr>
          <a:xfrm>
            <a:off x="457200" y="5600700"/>
            <a:ext cx="11315700" cy="696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“A town is saved, not more by the righteous men in it than by the woods…that surround it.”</a:t>
            </a:r>
          </a:p>
          <a:p>
            <a:pPr algn="ctr">
              <a:lnSpc>
                <a:spcPts val="2220"/>
              </a:lnSpc>
            </a:pPr>
            <a:r>
              <a:rPr lang="en-US" sz="1600" i="1" dirty="0"/>
              <a:t>-Henry David Thoreau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1FFAA9-4DC8-4CF6-9A4E-5841F17E3C67}"/>
              </a:ext>
            </a:extLst>
          </p:cNvPr>
          <p:cNvSpPr txBox="1"/>
          <p:nvPr/>
        </p:nvSpPr>
        <p:spPr>
          <a:xfrm>
            <a:off x="0" y="358484"/>
            <a:ext cx="12192000" cy="1003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600" b="1" dirty="0">
                <a:solidFill>
                  <a:srgbClr val="0069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THE FOREST FOR THE TREES</a:t>
            </a:r>
          </a:p>
        </p:txBody>
      </p:sp>
    </p:spTree>
    <p:extLst>
      <p:ext uri="{BB962C8B-B14F-4D97-AF65-F5344CB8AC3E}">
        <p14:creationId xmlns:p14="http://schemas.microsoft.com/office/powerpoint/2010/main" val="3313506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"/>
          <p:cNvSpPr txBox="1">
            <a:spLocks noGrp="1"/>
          </p:cNvSpPr>
          <p:nvPr>
            <p:ph type="sldNum" idx="12"/>
          </p:nvPr>
        </p:nvSpPr>
        <p:spPr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ranklin Gothic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274" name="Google Shape;27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0" y="0"/>
            <a:ext cx="9170894" cy="6858000"/>
          </a:xfrm>
          <a:prstGeom prst="rect">
            <a:avLst/>
          </a:prstGeom>
          <a:solidFill>
            <a:srgbClr val="F5EED9"/>
          </a:solidFill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1d60f8d586_1_2"/>
          <p:cNvSpPr txBox="1">
            <a:spLocks noGrp="1"/>
          </p:cNvSpPr>
          <p:nvPr>
            <p:ph type="sldNum" idx="12"/>
          </p:nvPr>
        </p:nvSpPr>
        <p:spPr>
          <a:xfrm>
            <a:off x="8737601" y="6356350"/>
            <a:ext cx="2842800" cy="363600"/>
          </a:xfrm>
          <a:prstGeom prst="rect">
            <a:avLst/>
          </a:prstGeom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ranklin Gothic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281" name="Google Shape;281;g11d60f8d586_1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838808" cy="6051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8033" y="-44449"/>
            <a:ext cx="12350032" cy="694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DF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6"/>
          <p:cNvPicPr preferRelativeResize="0"/>
          <p:nvPr/>
        </p:nvPicPr>
        <p:blipFill rotWithShape="1">
          <a:blip r:embed="rId3">
            <a:alphaModFix amt="19000"/>
          </a:blip>
          <a:srcRect/>
          <a:stretch/>
        </p:blipFill>
        <p:spPr>
          <a:xfrm>
            <a:off x="1" y="-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6"/>
          <p:cNvSpPr txBox="1"/>
          <p:nvPr/>
        </p:nvSpPr>
        <p:spPr>
          <a:xfrm>
            <a:off x="3801625" y="519875"/>
            <a:ext cx="8390400" cy="57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50" rIns="60950" bIns="30450" anchor="t" anchorCtr="0">
            <a:spAutoFit/>
          </a:bodyPr>
          <a:lstStyle/>
          <a:p>
            <a:pPr marL="647692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Franklin Gothic"/>
              <a:buChar char="•"/>
            </a:pPr>
            <a:r>
              <a:rPr lang="en-US" sz="2133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30% of land and water in Illinois: 10.9 million acres 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590542" marR="0" lvl="0" indent="-184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647692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Franklin Gothic"/>
              <a:buChar char="•"/>
            </a:pPr>
            <a:r>
              <a:rPr lang="en-US" sz="2133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4.15% of public/private protected natural land: 1,496,000 acres </a:t>
            </a:r>
            <a:endParaRPr sz="160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285750" marR="0" lvl="0" indent="-2730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endParaRPr sz="160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647692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Franklin Gothic"/>
              <a:buChar char="•"/>
            </a:pPr>
            <a:r>
              <a:rPr lang="en-US" sz="2133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To move to 5% in IL protected lands: ≈305,000 acres </a:t>
            </a:r>
            <a:endParaRPr sz="2133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Franklin Gothic"/>
              <a:buChar char="•"/>
            </a:pPr>
            <a:r>
              <a:rPr lang="en-US" sz="2133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   (Shawnee Nat</a:t>
            </a:r>
            <a:r>
              <a:rPr lang="en-US" sz="2133">
                <a:latin typeface="Franklin Gothic"/>
                <a:ea typeface="Franklin Gothic"/>
                <a:cs typeface="Franklin Gothic"/>
                <a:sym typeface="Franklin Gothic"/>
              </a:rPr>
              <a:t>iona</a:t>
            </a:r>
            <a:r>
              <a:rPr lang="en-US" sz="2133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l Forest + Midewin Nat</a:t>
            </a:r>
            <a:r>
              <a:rPr lang="en-US" sz="2133">
                <a:latin typeface="Franklin Gothic"/>
                <a:ea typeface="Franklin Gothic"/>
                <a:cs typeface="Franklin Gothic"/>
                <a:sym typeface="Franklin Gothic"/>
              </a:rPr>
              <a:t>ional</a:t>
            </a:r>
            <a:r>
              <a:rPr lang="en-US" sz="2133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Tallgrass Prairie)</a:t>
            </a:r>
            <a:endParaRPr sz="2133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Franklin Gothic"/>
              <a:buChar char="•"/>
            </a:pPr>
            <a:r>
              <a:rPr lang="en-US" sz="2133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endParaRPr sz="2133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647692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Franklin Gothic"/>
              <a:buChar char="•"/>
            </a:pPr>
            <a:r>
              <a:rPr lang="en-US" sz="2133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75% of Illinois land is in agriculture: 23 million acres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647692" marR="0" lvl="0" indent="-207454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endParaRPr sz="2133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647692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Franklin Gothic"/>
              <a:buChar char="•"/>
            </a:pPr>
            <a:r>
              <a:rPr lang="en-US" sz="2133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≈ 2.5% of agricultural land is in CRP: 594,000 acres  </a:t>
            </a:r>
            <a:endParaRPr sz="2133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28575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</a:pPr>
            <a:endParaRPr sz="1600">
              <a:solidFill>
                <a:srgbClr val="0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647692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Franklin Gothic"/>
              <a:buChar char="•"/>
            </a:pPr>
            <a:r>
              <a:rPr lang="en-US" sz="2133">
                <a:solidFill>
                  <a:srgbClr val="00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Maintenance and green jobs are vital to keep what we protect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304792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4792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4792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4792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4792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4792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*Thanks to David Holman and iView (Prairie State Conservation Coalition) for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04792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many of the above statistics.</a:t>
            </a:r>
            <a:endParaRPr sz="2533">
              <a:solidFill>
                <a:srgbClr val="BF9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6"/>
          <p:cNvSpPr txBox="1"/>
          <p:nvPr/>
        </p:nvSpPr>
        <p:spPr>
          <a:xfrm>
            <a:off x="388574" y="582500"/>
            <a:ext cx="30873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Illinois Baseline</a:t>
            </a:r>
            <a:endParaRPr sz="5600">
              <a:solidFill>
                <a:srgbClr val="0066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295" name="Google Shape;295;p6"/>
          <p:cNvSpPr/>
          <p:nvPr/>
        </p:nvSpPr>
        <p:spPr>
          <a:xfrm rot="-5400000">
            <a:off x="342146" y="3398522"/>
            <a:ext cx="6858003" cy="60959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D9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53622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7"/>
          <p:cNvSpPr txBox="1"/>
          <p:nvPr/>
        </p:nvSpPr>
        <p:spPr>
          <a:xfrm>
            <a:off x="6029498" y="212919"/>
            <a:ext cx="5862991" cy="1752600"/>
          </a:xfrm>
          <a:prstGeom prst="rect">
            <a:avLst/>
          </a:prstGeom>
          <a:solidFill>
            <a:srgbClr val="F5EED9">
              <a:alpha val="8196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Times New Roman"/>
              <a:buNone/>
            </a:pPr>
            <a:r>
              <a:rPr lang="en-US" sz="4800" i="0" u="none" strike="noStrike" cap="none">
                <a:solidFill>
                  <a:srgbClr val="008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Chicago Wilderness </a:t>
            </a:r>
            <a:endParaRPr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Times New Roman"/>
              <a:buNone/>
            </a:pPr>
            <a:r>
              <a:rPr lang="en-US" sz="4800" i="0" u="none" strike="noStrike" cap="none">
                <a:solidFill>
                  <a:srgbClr val="008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Illinois Portion</a:t>
            </a:r>
            <a:endParaRPr sz="4400" i="0" u="none" strike="noStrike" cap="none">
              <a:solidFill>
                <a:srgbClr val="008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03" name="Google Shape;303;p7"/>
          <p:cNvSpPr txBox="1"/>
          <p:nvPr/>
        </p:nvSpPr>
        <p:spPr>
          <a:xfrm>
            <a:off x="6029498" y="1944737"/>
            <a:ext cx="327660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Total Area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Protected Parks and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Natural Areas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30% of Total Area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Additional Protection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Needed</a:t>
            </a:r>
            <a:endParaRPr/>
          </a:p>
        </p:txBody>
      </p:sp>
      <p:sp>
        <p:nvSpPr>
          <p:cNvPr id="304" name="Google Shape;304;p7"/>
          <p:cNvSpPr txBox="1"/>
          <p:nvPr/>
        </p:nvSpPr>
        <p:spPr>
          <a:xfrm>
            <a:off x="9220200" y="1944737"/>
            <a:ext cx="2583300" cy="4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4,770,000 acres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375,000 acres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1,431,000 acres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1,056,000 acres</a:t>
            </a:r>
            <a:endParaRPr/>
          </a:p>
        </p:txBody>
      </p:sp>
      <p:sp>
        <p:nvSpPr>
          <p:cNvPr id="305" name="Google Shape;305;p7"/>
          <p:cNvSpPr/>
          <p:nvPr/>
        </p:nvSpPr>
        <p:spPr>
          <a:xfrm rot="-5400000">
            <a:off x="1889446" y="3398519"/>
            <a:ext cx="6858003" cy="60959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D9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8"/>
          <p:cNvSpPr txBox="1"/>
          <p:nvPr/>
        </p:nvSpPr>
        <p:spPr>
          <a:xfrm>
            <a:off x="-17417" y="145595"/>
            <a:ext cx="12192000" cy="1323439"/>
          </a:xfrm>
          <a:prstGeom prst="rect">
            <a:avLst/>
          </a:prstGeom>
          <a:solidFill>
            <a:srgbClr val="F5EE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30% of Land Types Across the Illinois Portion of </a:t>
            </a:r>
            <a:endParaRPr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66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the Chicago Wilderness Region</a:t>
            </a:r>
            <a:r>
              <a:rPr lang="en-US" sz="18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endParaRPr/>
          </a:p>
        </p:txBody>
      </p:sp>
      <p:graphicFrame>
        <p:nvGraphicFramePr>
          <p:cNvPr id="311" name="Google Shape;311;p8"/>
          <p:cNvGraphicFramePr/>
          <p:nvPr/>
        </p:nvGraphicFramePr>
        <p:xfrm>
          <a:off x="0" y="167640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{C2CFC22F-7647-4095-8E76-E3572E1232CA}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8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3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F5EED9"/>
                          </a:solidFill>
                        </a:rPr>
                        <a:t>Landscape Type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5EED9"/>
                          </a:solidFill>
                        </a:rPr>
                        <a:t>(Land Use)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5EED9"/>
                          </a:solidFill>
                        </a:rPr>
                        <a:t>Illinois Acreage in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5EED9"/>
                          </a:solidFill>
                        </a:rPr>
                        <a:t>CW Region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5EED9"/>
                          </a:solidFill>
                        </a:rPr>
                        <a:t>30% of Land Type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5EED9"/>
                          </a:solidFill>
                        </a:rPr>
                        <a:t>30x30 Opportunity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Conservation Land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BDE2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312,000</a:t>
                      </a:r>
                      <a:endParaRPr b="1"/>
                    </a:p>
                  </a:txBody>
                  <a:tcPr marL="91450" marR="91450" marT="45725" marB="45725">
                    <a:solidFill>
                      <a:srgbClr val="BDE2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94,000</a:t>
                      </a:r>
                      <a:endParaRPr b="1"/>
                    </a:p>
                  </a:txBody>
                  <a:tcPr marL="91450" marR="91450" marT="45725" marB="45725">
                    <a:solidFill>
                      <a:srgbClr val="BDE2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93,600 acres under restoration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BDE2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3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Local Parkland 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6F4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63,000</a:t>
                      </a:r>
                      <a:endParaRPr b="1"/>
                    </a:p>
                  </a:txBody>
                  <a:tcPr marL="91450" marR="91450" marT="45725" marB="45725">
                    <a:solidFill>
                      <a:srgbClr val="E6F4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19,000</a:t>
                      </a:r>
                      <a:endParaRPr b="1"/>
                    </a:p>
                  </a:txBody>
                  <a:tcPr marL="91450" marR="91450" marT="45725" marB="45725">
                    <a:solidFill>
                      <a:srgbClr val="E6F4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18,900 acres managed for plants, wildlife, and people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6F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Agricultural Land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BDE2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2,690,000</a:t>
                      </a:r>
                      <a:endParaRPr b="1"/>
                    </a:p>
                  </a:txBody>
                  <a:tcPr marL="91450" marR="91450" marT="45725" marB="45725">
                    <a:solidFill>
                      <a:srgbClr val="BDE2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80,700</a:t>
                      </a:r>
                      <a:endParaRPr b="1"/>
                    </a:p>
                  </a:txBody>
                  <a:tcPr marL="91450" marR="91450" marT="45725" marB="45725">
                    <a:solidFill>
                      <a:srgbClr val="BDE2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807,000 acres in regenerative agriculture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BDE2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3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Undeveloped Land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6F4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185,000</a:t>
                      </a:r>
                      <a:endParaRPr b="1"/>
                    </a:p>
                  </a:txBody>
                  <a:tcPr marL="91450" marR="91450" marT="45725" marB="45725">
                    <a:solidFill>
                      <a:srgbClr val="E6F4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56,000</a:t>
                      </a:r>
                      <a:endParaRPr b="1"/>
                    </a:p>
                  </a:txBody>
                  <a:tcPr marL="91450" marR="91450" marT="45725" marB="45725">
                    <a:solidFill>
                      <a:srgbClr val="E6F4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55,500 acres added to conservation lands and waters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E6F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Built Land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BDE2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1,520,000</a:t>
                      </a:r>
                      <a:endParaRPr b="1"/>
                    </a:p>
                  </a:txBody>
                  <a:tcPr marL="91450" marR="91450" marT="45725" marB="45725">
                    <a:solidFill>
                      <a:srgbClr val="BDE2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45,600</a:t>
                      </a:r>
                      <a:endParaRPr b="1"/>
                    </a:p>
                  </a:txBody>
                  <a:tcPr marL="91450" marR="91450" marT="45725" marB="45725">
                    <a:solidFill>
                      <a:srgbClr val="BDE2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456,000 acres in green infrastructure practices (e.g. native plantings in yards, campuses, ROWs, gardens, green roofs, etc.)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BDE2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3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F5EED9"/>
                          </a:solidFill>
                        </a:rPr>
                        <a:t>Chicago Wilderness Total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F5EED9"/>
                          </a:solidFill>
                        </a:rPr>
                        <a:t>4,770,000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F5EED9"/>
                          </a:solidFill>
                        </a:rPr>
                        <a:t>1,430,000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A6B961FD2BB848B18A7047A9942BB0" ma:contentTypeVersion="1" ma:contentTypeDescription="Create a new document." ma:contentTypeScope="" ma:versionID="f4e4dd24d0f4c175824ad56a24fd764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9729fec6c6afc672a579f65d1b0517e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2133497-5B7B-4292-AEEE-4430D52167B2}"/>
</file>

<file path=customXml/itemProps2.xml><?xml version="1.0" encoding="utf-8"?>
<ds:datastoreItem xmlns:ds="http://schemas.openxmlformats.org/officeDocument/2006/customXml" ds:itemID="{7F7148CE-3018-4DF6-93BC-62AB8151E195}"/>
</file>

<file path=customXml/itemProps3.xml><?xml version="1.0" encoding="utf-8"?>
<ds:datastoreItem xmlns:ds="http://schemas.openxmlformats.org/officeDocument/2006/customXml" ds:itemID="{558DCCDB-E183-4D6C-AF2C-4F59B9F6653A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584</Words>
  <Application>Microsoft Office PowerPoint</Application>
  <PresentationFormat>Widescreen</PresentationFormat>
  <Paragraphs>175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Franklin Gothic</vt:lpstr>
      <vt:lpstr>Times New Roman</vt:lpstr>
      <vt:lpstr>Arial</vt:lpstr>
      <vt:lpstr>Helvetica Neue</vt:lpstr>
      <vt:lpstr>Calibri</vt:lpstr>
      <vt:lpstr>Libre Franklin</vt:lpstr>
      <vt:lpstr>Noto Sans Symbols</vt:lpstr>
      <vt:lpstr>Oswald</vt:lpstr>
      <vt:lpstr>Libre Franklin Medium</vt:lpstr>
      <vt:lpstr>Arimo</vt:lpstr>
      <vt:lpstr>1_Office Theme</vt:lpstr>
      <vt:lpstr>Simple Light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Burnham Wildlife  Corridor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Durnbaugh, Aaron</dc:creator>
  <cp:lastModifiedBy>Lynch, Michael</cp:lastModifiedBy>
  <cp:revision>1</cp:revision>
  <dcterms:created xsi:type="dcterms:W3CDTF">2020-02-18T17:15:22Z</dcterms:created>
  <dcterms:modified xsi:type="dcterms:W3CDTF">2022-03-17T16:43:11Z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2019-07-22T00:00:00Z</vt:filetime>
  </property>
  <property fmtid="{D5CDD505-2E9C-101B-9397-08002B2CF9AE}" pid="3" name="Creator">
    <vt:lpwstr>Acrobat PDFMaker 19 for PowerPoint</vt:lpwstr>
  </property>
  <property fmtid="{D5CDD505-2E9C-101B-9397-08002B2CF9AE}" pid="4" name="LastSaved">
    <vt:filetime>2020-02-18T00:00:00Z</vt:filetime>
  </property>
  <property fmtid="{D5CDD505-2E9C-101B-9397-08002B2CF9AE}" pid="5" name="ContentTypeId">
    <vt:lpwstr>0x0101005FA6B961FD2BB848B18A7047A9942BB0</vt:lpwstr>
  </property>
</Properties>
</file>