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s/slide218.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399.xml" ContentType="application/vnd.openxmlformats-officedocument.presentationml.slide+xml"/>
  <Override PartName="/ppt/slides/slide398.xml" ContentType="application/vnd.openxmlformats-officedocument.presentationml.slide+xml"/>
  <Override PartName="/ppt/slides/slide397.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16.xml" ContentType="application/vnd.openxmlformats-officedocument.presentationml.slide+xml"/>
  <Override PartName="/ppt/slides/slide415.xml" ContentType="application/vnd.openxmlformats-officedocument.presentationml.slide+xml"/>
  <Override PartName="/ppt/slides/slide414.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390.xml" ContentType="application/vnd.openxmlformats-officedocument.presentationml.slide+xml"/>
  <Override PartName="/ppt/slides/slide389.xml" ContentType="application/vnd.openxmlformats-officedocument.presentationml.slide+xml"/>
  <Override PartName="/ppt/slides/slide388.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64.xml" ContentType="application/vnd.openxmlformats-officedocument.presentationml.slide+xml"/>
  <Override PartName="/ppt/slides/slide363.xml" ContentType="application/vnd.openxmlformats-officedocument.presentationml.slide+xml"/>
  <Override PartName="/ppt/slides/slide362.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1.xml" ContentType="application/vnd.openxmlformats-officedocument.presentationml.slide+xml"/>
  <Override PartName="/ppt/slides/slide380.xml" ContentType="application/vnd.openxmlformats-officedocument.presentationml.slide+xml"/>
  <Override PartName="/ppt/slides/slide379.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68.xml" ContentType="application/vnd.openxmlformats-officedocument.presentationml.slide+xml"/>
  <Override PartName="/ppt/slides/slide467.xml" ContentType="application/vnd.openxmlformats-officedocument.presentationml.slide+xml"/>
  <Override PartName="/ppt/slides/slide466.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85.xml" ContentType="application/vnd.openxmlformats-officedocument.presentationml.slide+xml"/>
  <Override PartName="/ppt/slides/slide484.xml" ContentType="application/vnd.openxmlformats-officedocument.presentationml.slide+xml"/>
  <Override PartName="/ppt/slides/slide483.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59.xml" ContentType="application/vnd.openxmlformats-officedocument.presentationml.slide+xml"/>
  <Override PartName="/ppt/slides/slide458.xml" ContentType="application/vnd.openxmlformats-officedocument.presentationml.slide+xml"/>
  <Override PartName="/ppt/slides/slide457.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33.xml" ContentType="application/vnd.openxmlformats-officedocument.presentationml.slide+xml"/>
  <Override PartName="/ppt/slides/slide432.xml" ContentType="application/vnd.openxmlformats-officedocument.presentationml.slide+xml"/>
  <Override PartName="/ppt/slides/slide431.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0.xml" ContentType="application/vnd.openxmlformats-officedocument.presentationml.slide+xml"/>
  <Override PartName="/ppt/slides/slide449.xml" ContentType="application/vnd.openxmlformats-officedocument.presentationml.slide+xml"/>
  <Override PartName="/ppt/slides/slide448.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356.xml" ContentType="application/vnd.openxmlformats-officedocument.presentationml.slide+xml"/>
  <Override PartName="/ppt/slides/slide355.xml" ContentType="application/vnd.openxmlformats-officedocument.presentationml.slide+xml"/>
  <Override PartName="/ppt/slides/slide354.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1.xml" ContentType="application/vnd.openxmlformats-officedocument.presentationml.slide+xml"/>
  <Override PartName="/ppt/slides/slide260.xml" ContentType="application/vnd.openxmlformats-officedocument.presentationml.slide+xml"/>
  <Override PartName="/ppt/slides/slide259.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78.xml" ContentType="application/vnd.openxmlformats-officedocument.presentationml.slide+xml"/>
  <Override PartName="/ppt/slides/slide277.xml" ContentType="application/vnd.openxmlformats-officedocument.presentationml.slide+xml"/>
  <Override PartName="/ppt/slides/slide276.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52.xml" ContentType="application/vnd.openxmlformats-officedocument.presentationml.slide+xml"/>
  <Override PartName="/ppt/slides/slide251.xml" ContentType="application/vnd.openxmlformats-officedocument.presentationml.slide+xml"/>
  <Override PartName="/ppt/slides/slide250.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26.xml" ContentType="application/vnd.openxmlformats-officedocument.presentationml.slide+xml"/>
  <Override PartName="/ppt/slides/slide225.xml" ContentType="application/vnd.openxmlformats-officedocument.presentationml.slide+xml"/>
  <Override PartName="/ppt/slides/slide224.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43.xml" ContentType="application/vnd.openxmlformats-officedocument.presentationml.slide+xml"/>
  <Override PartName="/ppt/slides/slide242.xml" ContentType="application/vnd.openxmlformats-officedocument.presentationml.slide+xml"/>
  <Override PartName="/ppt/slides/slide241.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0.xml" ContentType="application/vnd.openxmlformats-officedocument.presentationml.slide+xml"/>
  <Override PartName="/ppt/slides/slide329.xml" ContentType="application/vnd.openxmlformats-officedocument.presentationml.slide+xml"/>
  <Override PartName="/ppt/slides/slide328.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47.xml" ContentType="application/vnd.openxmlformats-officedocument.presentationml.slide+xml"/>
  <Override PartName="/ppt/slides/slide346.xml" ContentType="application/vnd.openxmlformats-officedocument.presentationml.slide+xml"/>
  <Override PartName="/ppt/slides/slide345.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21.xml" ContentType="application/vnd.openxmlformats-officedocument.presentationml.slide+xml"/>
  <Override PartName="/ppt/slides/slide320.xml" ContentType="application/vnd.openxmlformats-officedocument.presentationml.slide+xml"/>
  <Override PartName="/ppt/slides/slide319.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295.xml" ContentType="application/vnd.openxmlformats-officedocument.presentationml.slide+xml"/>
  <Override PartName="/ppt/slides/slide294.xml" ContentType="application/vnd.openxmlformats-officedocument.presentationml.slide+xml"/>
  <Override PartName="/ppt/slides/slide293.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2.xml" ContentType="application/vnd.openxmlformats-officedocument.presentationml.slide+xml"/>
  <Override PartName="/ppt/slides/slide311.xml" ContentType="application/vnd.openxmlformats-officedocument.presentationml.slide+xml"/>
  <Override PartName="/ppt/slides/slide310.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89.xml" ContentType="application/vnd.openxmlformats-officedocument.presentationml.slide+xml"/>
  <Override PartName="/ppt/slides/slide88.xml" ContentType="application/vnd.openxmlformats-officedocument.presentationml.slide+xml"/>
  <Override PartName="/ppt/slides/slide87.xml" ContentType="application/vnd.openxmlformats-officedocument.presentationml.slide+xml"/>
  <Override PartName="/ppt/slides/slide86.xml" ContentType="application/vnd.openxmlformats-officedocument.presentationml.slide+xml"/>
  <Override PartName="/ppt/slides/slide85.xml" ContentType="application/vnd.openxmlformats-officedocument.presentationml.slide+xml"/>
  <Override PartName="/ppt/slides/slide84.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7.xml" ContentType="application/vnd.openxmlformats-officedocument.presentationml.slide+xml"/>
  <Override PartName="/ppt/slides/slide96.xml" ContentType="application/vnd.openxmlformats-officedocument.presentationml.slide+xml"/>
  <Override PartName="/ppt/slides/slide95.xml" ContentType="application/vnd.openxmlformats-officedocument.presentationml.slide+xml"/>
  <Override PartName="/ppt/slides/slide94.xml" ContentType="application/vnd.openxmlformats-officedocument.presentationml.slide+xml"/>
  <Override PartName="/ppt/slides/slide93.xml" ContentType="application/vnd.openxmlformats-officedocument.presentationml.slide+xml"/>
  <Override PartName="/ppt/slides/slide83.xml" ContentType="application/vnd.openxmlformats-officedocument.presentationml.slide+xml"/>
  <Override PartName="/ppt/slides/slide82.xml" ContentType="application/vnd.openxmlformats-officedocument.presentationml.slide+xml"/>
  <Override PartName="/ppt/slides/slide81.xml" ContentType="application/vnd.openxmlformats-officedocument.presentationml.slide+xml"/>
  <Override PartName="/ppt/slides/slide72.xml" ContentType="application/vnd.openxmlformats-officedocument.presentationml.slide+xml"/>
  <Override PartName="/ppt/slides/slide71.xml" ContentType="application/vnd.openxmlformats-officedocument.presentationml.slide+xml"/>
  <Override PartName="/ppt/slides/slide70.xml" ContentType="application/vnd.openxmlformats-officedocument.presentationml.slide+xml"/>
  <Override PartName="/ppt/slides/slide69.xml" ContentType="application/vnd.openxmlformats-officedocument.presentationml.slide+xml"/>
  <Override PartName="/ppt/slides/slide68.xml" ContentType="application/vnd.openxmlformats-officedocument.presentationml.slide+xml"/>
  <Override PartName="/ppt/slides/slide67.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80.xml" ContentType="application/vnd.openxmlformats-officedocument.presentationml.slide+xml"/>
  <Override PartName="/ppt/slides/slide79.xml" ContentType="application/vnd.openxmlformats-officedocument.presentationml.slide+xml"/>
  <Override PartName="/ppt/slides/slide78.xml" ContentType="application/vnd.openxmlformats-officedocument.presentationml.slide+xml"/>
  <Override PartName="/ppt/slides/slide77.xml" ContentType="application/vnd.openxmlformats-officedocument.presentationml.slide+xml"/>
  <Override PartName="/ppt/slides/slide76.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22.xml" ContentType="application/vnd.openxmlformats-officedocument.presentationml.slide+xml"/>
  <Override PartName="/ppt/slides/slide121.xml" ContentType="application/vnd.openxmlformats-officedocument.presentationml.slide+xml"/>
  <Override PartName="/ppt/slides/slide120.xml" ContentType="application/vnd.openxmlformats-officedocument.presentationml.slide+xml"/>
  <Override PartName="/ppt/slides/slide119.xml" ContentType="application/vnd.openxmlformats-officedocument.presentationml.slide+xml"/>
  <Override PartName="/ppt/slides/slide118.xml" ContentType="application/vnd.openxmlformats-officedocument.presentationml.slide+xml"/>
  <Override PartName="/ppt/slides/slide117.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30.xml" ContentType="application/vnd.openxmlformats-officedocument.presentationml.slide+xml"/>
  <Override PartName="/ppt/slides/slide129.xml" ContentType="application/vnd.openxmlformats-officedocument.presentationml.slide+xml"/>
  <Override PartName="/ppt/slides/slide128.xml" ContentType="application/vnd.openxmlformats-officedocument.presentationml.slide+xml"/>
  <Override PartName="/ppt/slides/slide127.xml" ContentType="application/vnd.openxmlformats-officedocument.presentationml.slide+xml"/>
  <Override PartName="/ppt/slides/slide217.xml" ContentType="application/vnd.openxmlformats-officedocument.presentationml.slide+xml"/>
  <Override PartName="/ppt/slides/slide116.xml" ContentType="application/vnd.openxmlformats-officedocument.presentationml.slide+xml"/>
  <Override PartName="/ppt/slides/slide115.xml" ContentType="application/vnd.openxmlformats-officedocument.presentationml.slide+xml"/>
  <Override PartName="/ppt/slides/slide114.xml" ContentType="application/vnd.openxmlformats-officedocument.presentationml.slide+xml"/>
  <Override PartName="/ppt/slides/slide105.xml" ContentType="application/vnd.openxmlformats-officedocument.presentationml.slide+xml"/>
  <Override PartName="/ppt/slides/slide104.xml" ContentType="application/vnd.openxmlformats-officedocument.presentationml.slide+xml"/>
  <Override PartName="/ppt/slides/slide103.xml" ContentType="application/vnd.openxmlformats-officedocument.presentationml.slide+xml"/>
  <Override PartName="/ppt/slides/slide102.xml" ContentType="application/vnd.openxmlformats-officedocument.presentationml.slide+xml"/>
  <Override PartName="/ppt/slides/slide101.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13.xml" ContentType="application/vnd.openxmlformats-officedocument.presentationml.slide+xml"/>
  <Override PartName="/ppt/slides/slide112.xml" ContentType="application/vnd.openxmlformats-officedocument.presentationml.slide+xml"/>
  <Override PartName="/ppt/slides/slide111.xml" ContentType="application/vnd.openxmlformats-officedocument.presentationml.slide+xml"/>
  <Override PartName="/ppt/slides/slide110.xml" ContentType="application/vnd.openxmlformats-officedocument.presentationml.slide+xml"/>
  <Override PartName="/ppt/slides/slide109.xml" ContentType="application/vnd.openxmlformats-officedocument.presentationml.slide+xml"/>
  <Override PartName="/ppt/slides/slide66.xml" ContentType="application/vnd.openxmlformats-officedocument.presentationml.slide+xml"/>
  <Override PartName="/ppt/slides/slide65.xml" ContentType="application/vnd.openxmlformats-officedocument.presentationml.slide+xml"/>
  <Override PartName="/ppt/slides/slide64.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63.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59.xml" ContentType="application/vnd.openxmlformats-officedocument.presentationml.slide+xml"/>
  <Override PartName="/ppt/slides/slide49.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131.xml" ContentType="application/vnd.openxmlformats-officedocument.presentationml.slide+xml"/>
  <Override PartName="/ppt/slides/slide126.xml" ContentType="application/vnd.openxmlformats-officedocument.presentationml.slide+xml"/>
  <Override PartName="/ppt/slides/slide133.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216.xml" ContentType="application/vnd.openxmlformats-officedocument.presentationml.slide+xml"/>
  <Override PartName="/ppt/slides/slide535.xml" ContentType="application/vnd.openxmlformats-officedocument.presentationml.slide+xml"/>
  <Override PartName="/ppt/slides/slide534.xml" ContentType="application/vnd.openxmlformats-officedocument.presentationml.slide+xml"/>
  <Override PartName="/ppt/slides/slide533.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215.xml" ContentType="application/vnd.openxmlformats-officedocument.presentationml.slide+xml"/>
  <Override PartName="/ppt/slides/slide214.xml" ContentType="application/vnd.openxmlformats-officedocument.presentationml.slide+xml"/>
  <Override PartName="/ppt/slides/slide213.xml" ContentType="application/vnd.openxmlformats-officedocument.presentationml.slide+xml"/>
  <Override PartName="/ppt/slides/slide132.xml" ContentType="application/vnd.openxmlformats-officedocument.presentationml.slide+xml"/>
  <Override PartName="/ppt/slides/slide203.xml" ContentType="application/vnd.openxmlformats-officedocument.presentationml.slide+xml"/>
  <Override PartName="/ppt/slides/slide202.xml" ContentType="application/vnd.openxmlformats-officedocument.presentationml.slide+xml"/>
  <Override PartName="/ppt/slides/slide201.xml" ContentType="application/vnd.openxmlformats-officedocument.presentationml.slide+xml"/>
  <Override PartName="/ppt/slides/slide200.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12.xml" ContentType="application/vnd.openxmlformats-officedocument.presentationml.slide+xml"/>
  <Override PartName="/ppt/slides/slide211.xml" ContentType="application/vnd.openxmlformats-officedocument.presentationml.slide+xml"/>
  <Override PartName="/ppt/slides/slide210.xml" ContentType="application/vnd.openxmlformats-officedocument.presentationml.slide+xml"/>
  <Override PartName="/ppt/slides/slide209.xml" ContentType="application/vnd.openxmlformats-officedocument.presentationml.slide+xml"/>
  <Override PartName="/ppt/slides/slide208.xml" ContentType="application/vnd.openxmlformats-officedocument.presentationml.slide+xml"/>
  <Override PartName="/ppt/slides/slide527.xml" ContentType="application/vnd.openxmlformats-officedocument.presentationml.slide+xml"/>
  <Override PartName="/ppt/slides/slide526.xml" ContentType="application/vnd.openxmlformats-officedocument.presentationml.slide+xml"/>
  <Override PartName="/ppt/slides/slide525.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2.xml" ContentType="application/vnd.openxmlformats-officedocument.presentationml.slide+xml"/>
  <Override PartName="/ppt/slides/slide501.xml" ContentType="application/vnd.openxmlformats-officedocument.presentationml.slide+xml"/>
  <Override PartName="/ppt/slides/slide500.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19.xml" ContentType="application/vnd.openxmlformats-officedocument.presentationml.slide+xml"/>
  <Override PartName="/ppt/slides/slide518.xml" ContentType="application/vnd.openxmlformats-officedocument.presentationml.slide+xml"/>
  <Override PartName="/ppt/slides/slide517.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slides/slide197.xml" ContentType="application/vnd.openxmlformats-officedocument.presentationml.slide+xml"/>
  <Override PartName="/ppt/slides/slide155.xml" ContentType="application/vnd.openxmlformats-officedocument.presentationml.slide+xml"/>
  <Override PartName="/ppt/slides/slide154.xml" ContentType="application/vnd.openxmlformats-officedocument.presentationml.slide+xml"/>
  <Override PartName="/ppt/slides/slide153.xml" ContentType="application/vnd.openxmlformats-officedocument.presentationml.slide+xml"/>
  <Override PartName="/ppt/slides/slide152.xml" ContentType="application/vnd.openxmlformats-officedocument.presentationml.slide+xml"/>
  <Override PartName="/ppt/slides/slide151.xml" ContentType="application/vnd.openxmlformats-officedocument.presentationml.slide+xml"/>
  <Override PartName="/ppt/slides/slide150.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63.xml" ContentType="application/vnd.openxmlformats-officedocument.presentationml.slide+xml"/>
  <Override PartName="/ppt/slides/slide162.xml" ContentType="application/vnd.openxmlformats-officedocument.presentationml.slide+xml"/>
  <Override PartName="/ppt/slides/slide161.xml" ContentType="application/vnd.openxmlformats-officedocument.presentationml.slide+xml"/>
  <Override PartName="/ppt/slides/slide160.xml" ContentType="application/vnd.openxmlformats-officedocument.presentationml.slide+xml"/>
  <Override PartName="/ppt/slides/slide198.xml" ContentType="application/vnd.openxmlformats-officedocument.presentationml.slide+xml"/>
  <Override PartName="/ppt/slides/slide149.xml" ContentType="application/vnd.openxmlformats-officedocument.presentationml.slide+xml"/>
  <Override PartName="/ppt/slides/slide148.xml" ContentType="application/vnd.openxmlformats-officedocument.presentationml.slide+xml"/>
  <Override PartName="/ppt/slides/slide147.xml" ContentType="application/vnd.openxmlformats-officedocument.presentationml.slide+xml"/>
  <Override PartName="/ppt/slides/slide138.xml" ContentType="application/vnd.openxmlformats-officedocument.presentationml.slide+xml"/>
  <Override PartName="/ppt/slides/slide137.xml" ContentType="application/vnd.openxmlformats-officedocument.presentationml.slide+xml"/>
  <Override PartName="/ppt/slides/slide136.xml" ContentType="application/vnd.openxmlformats-officedocument.presentationml.slide+xml"/>
  <Override PartName="/ppt/slides/slide135.xml" ContentType="application/vnd.openxmlformats-officedocument.presentationml.slide+xml"/>
  <Override PartName="/ppt/slides/slide134.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6.xml" ContentType="application/vnd.openxmlformats-officedocument.presentationml.slide+xml"/>
  <Override PartName="/ppt/slides/slide145.xml" ContentType="application/vnd.openxmlformats-officedocument.presentationml.slide+xml"/>
  <Override PartName="/ppt/slides/slide144.xml" ContentType="application/vnd.openxmlformats-officedocument.presentationml.slide+xml"/>
  <Override PartName="/ppt/slides/slide143.xml" ContentType="application/vnd.openxmlformats-officedocument.presentationml.slide+xml"/>
  <Override PartName="/ppt/slides/slide142.xml" ContentType="application/vnd.openxmlformats-officedocument.presentationml.slide+xml"/>
  <Override PartName="/ppt/slides/slide164.xml" ContentType="application/vnd.openxmlformats-officedocument.presentationml.slide+xml"/>
  <Override PartName="/ppt/slides/slide159.xml" ContentType="application/vnd.openxmlformats-officedocument.presentationml.slide+xml"/>
  <Override PartName="/ppt/slides/slide166.xml" ContentType="application/vnd.openxmlformats-officedocument.presentationml.slide+xml"/>
  <Override PartName="/ppt/slides/slide188.xml" ContentType="application/vnd.openxmlformats-officedocument.presentationml.slide+xml"/>
  <Override PartName="/ppt/slides/slide165.xml" ContentType="application/vnd.openxmlformats-officedocument.presentationml.slide+xml"/>
  <Override PartName="/ppt/slides/slide186.xml" ContentType="application/vnd.openxmlformats-officedocument.presentationml.slide+xml"/>
  <Override PartName="/ppt/slides/slide185.xml" ContentType="application/vnd.openxmlformats-officedocument.presentationml.slide+xml"/>
  <Override PartName="/ppt/slides/slide184.xml" ContentType="application/vnd.openxmlformats-officedocument.presentationml.slide+xml"/>
  <Override PartName="/ppt/slides/slide183.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6.xml" ContentType="application/vnd.openxmlformats-officedocument.presentationml.slide+xml"/>
  <Override PartName="/ppt/slides/slide195.xml" ContentType="application/vnd.openxmlformats-officedocument.presentationml.slide+xml"/>
  <Override PartName="/ppt/slides/slide194.xml" ContentType="application/vnd.openxmlformats-officedocument.presentationml.slide+xml"/>
  <Override PartName="/ppt/slides/slide193.xml" ContentType="application/vnd.openxmlformats-officedocument.presentationml.slide+xml"/>
  <Override PartName="/ppt/slides/slide192.xml" ContentType="application/vnd.openxmlformats-officedocument.presentationml.slide+xml"/>
  <Override PartName="/ppt/slides/slide182.xml" ContentType="application/vnd.openxmlformats-officedocument.presentationml.slide+xml"/>
  <Override PartName="/ppt/slides/slide187.xml" ContentType="application/vnd.openxmlformats-officedocument.presentationml.slide+xml"/>
  <Override PartName="/ppt/slides/slide180.xml" ContentType="application/vnd.openxmlformats-officedocument.presentationml.slide+xml"/>
  <Override PartName="/ppt/slides/slide171.xml" ContentType="application/vnd.openxmlformats-officedocument.presentationml.slide+xml"/>
  <Override PartName="/ppt/slides/slide170.xml" ContentType="application/vnd.openxmlformats-officedocument.presentationml.slide+xml"/>
  <Override PartName="/ppt/slides/slide169.xml" ContentType="application/vnd.openxmlformats-officedocument.presentationml.slide+xml"/>
  <Override PartName="/ppt/slides/slide168.xml" ContentType="application/vnd.openxmlformats-officedocument.presentationml.slide+xml"/>
  <Override PartName="/ppt/slides/slide181.xml" ContentType="application/vnd.openxmlformats-officedocument.presentationml.slide+xml"/>
  <Override PartName="/ppt/slides/slide172.xml" ContentType="application/vnd.openxmlformats-officedocument.presentationml.slide+xml"/>
  <Override PartName="/ppt/slides/slide167.xml" ContentType="application/vnd.openxmlformats-officedocument.presentationml.slide+xml"/>
  <Override PartName="/ppt/slides/slide174.xml" ContentType="application/vnd.openxmlformats-officedocument.presentationml.slide+xml"/>
  <Override PartName="/ppt/slides/slide179.xml" ContentType="application/vnd.openxmlformats-officedocument.presentationml.slide+xml"/>
  <Override PartName="/ppt/slides/slide178.xml" ContentType="application/vnd.openxmlformats-officedocument.presentationml.slide+xml"/>
  <Override PartName="/ppt/slides/slide173.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5.xml" ContentType="application/vnd.openxmlformats-officedocument.presentationml.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6.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ppt/tags/tag1.xml" ContentType="application/vnd.openxmlformats-officedocument.presentationml.tag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2"/>
  </p:notesMasterIdLst>
  <p:sldIdLst>
    <p:sldId id="258" r:id="rId2"/>
    <p:sldId id="259" r:id="rId3"/>
    <p:sldId id="260" r:id="rId4"/>
    <p:sldId id="261" r:id="rId5"/>
    <p:sldId id="262" r:id="rId6"/>
    <p:sldId id="263" r:id="rId7"/>
    <p:sldId id="835" r:id="rId8"/>
    <p:sldId id="836" r:id="rId9"/>
    <p:sldId id="837" r:id="rId10"/>
    <p:sldId id="838" r:id="rId11"/>
    <p:sldId id="839" r:id="rId12"/>
    <p:sldId id="840" r:id="rId13"/>
    <p:sldId id="841" r:id="rId14"/>
    <p:sldId id="842" r:id="rId15"/>
    <p:sldId id="843" r:id="rId16"/>
    <p:sldId id="844" r:id="rId17"/>
    <p:sldId id="1036" r:id="rId18"/>
    <p:sldId id="275" r:id="rId19"/>
    <p:sldId id="276" r:id="rId20"/>
    <p:sldId id="277" r:id="rId21"/>
    <p:sldId id="845" r:id="rId22"/>
    <p:sldId id="846" r:id="rId23"/>
    <p:sldId id="280" r:id="rId24"/>
    <p:sldId id="281" r:id="rId25"/>
    <p:sldId id="847" r:id="rId26"/>
    <p:sldId id="848" r:id="rId27"/>
    <p:sldId id="852" r:id="rId28"/>
    <p:sldId id="853" r:id="rId29"/>
    <p:sldId id="854" r:id="rId30"/>
    <p:sldId id="857" r:id="rId31"/>
    <p:sldId id="855" r:id="rId32"/>
    <p:sldId id="856" r:id="rId33"/>
    <p:sldId id="858" r:id="rId34"/>
    <p:sldId id="859" r:id="rId35"/>
    <p:sldId id="860" r:id="rId36"/>
    <p:sldId id="861" r:id="rId37"/>
    <p:sldId id="862" r:id="rId38"/>
    <p:sldId id="864" r:id="rId39"/>
    <p:sldId id="865" r:id="rId40"/>
    <p:sldId id="867" r:id="rId41"/>
    <p:sldId id="868" r:id="rId42"/>
    <p:sldId id="870" r:id="rId43"/>
    <p:sldId id="872" r:id="rId44"/>
    <p:sldId id="873" r:id="rId45"/>
    <p:sldId id="875" r:id="rId46"/>
    <p:sldId id="877" r:id="rId47"/>
    <p:sldId id="880" r:id="rId48"/>
    <p:sldId id="879" r:id="rId49"/>
    <p:sldId id="881" r:id="rId50"/>
    <p:sldId id="882" r:id="rId51"/>
    <p:sldId id="883" r:id="rId52"/>
    <p:sldId id="884" r:id="rId53"/>
    <p:sldId id="885" r:id="rId54"/>
    <p:sldId id="886" r:id="rId55"/>
    <p:sldId id="887" r:id="rId56"/>
    <p:sldId id="888" r:id="rId57"/>
    <p:sldId id="889" r:id="rId58"/>
    <p:sldId id="890" r:id="rId59"/>
    <p:sldId id="891" r:id="rId60"/>
    <p:sldId id="892" r:id="rId61"/>
    <p:sldId id="893" r:id="rId62"/>
    <p:sldId id="894" r:id="rId63"/>
    <p:sldId id="896" r:id="rId64"/>
    <p:sldId id="897" r:id="rId65"/>
    <p:sldId id="895" r:id="rId66"/>
    <p:sldId id="899" r:id="rId67"/>
    <p:sldId id="898" r:id="rId68"/>
    <p:sldId id="900" r:id="rId69"/>
    <p:sldId id="901" r:id="rId70"/>
    <p:sldId id="902" r:id="rId71"/>
    <p:sldId id="903" r:id="rId72"/>
    <p:sldId id="904" r:id="rId73"/>
    <p:sldId id="338" r:id="rId74"/>
    <p:sldId id="905" r:id="rId75"/>
    <p:sldId id="906" r:id="rId76"/>
    <p:sldId id="907" r:id="rId77"/>
    <p:sldId id="908" r:id="rId78"/>
    <p:sldId id="909" r:id="rId79"/>
    <p:sldId id="910" r:id="rId80"/>
    <p:sldId id="1383" r:id="rId81"/>
    <p:sldId id="1384" r:id="rId82"/>
    <p:sldId id="1385" r:id="rId83"/>
    <p:sldId id="1386" r:id="rId84"/>
    <p:sldId id="911" r:id="rId85"/>
    <p:sldId id="912" r:id="rId86"/>
    <p:sldId id="913" r:id="rId87"/>
    <p:sldId id="914" r:id="rId88"/>
    <p:sldId id="915" r:id="rId89"/>
    <p:sldId id="916" r:id="rId90"/>
    <p:sldId id="917" r:id="rId91"/>
    <p:sldId id="918" r:id="rId92"/>
    <p:sldId id="919" r:id="rId93"/>
    <p:sldId id="920" r:id="rId94"/>
    <p:sldId id="921" r:id="rId95"/>
    <p:sldId id="922" r:id="rId96"/>
    <p:sldId id="923" r:id="rId97"/>
    <p:sldId id="924" r:id="rId98"/>
    <p:sldId id="925" r:id="rId99"/>
    <p:sldId id="926" r:id="rId100"/>
    <p:sldId id="927" r:id="rId101"/>
    <p:sldId id="928" r:id="rId102"/>
    <p:sldId id="929" r:id="rId103"/>
    <p:sldId id="367" r:id="rId104"/>
    <p:sldId id="368" r:id="rId105"/>
    <p:sldId id="930" r:id="rId106"/>
    <p:sldId id="931" r:id="rId107"/>
    <p:sldId id="932" r:id="rId108"/>
    <p:sldId id="933" r:id="rId109"/>
    <p:sldId id="934" r:id="rId110"/>
    <p:sldId id="935" r:id="rId111"/>
    <p:sldId id="936" r:id="rId112"/>
    <p:sldId id="937" r:id="rId113"/>
    <p:sldId id="938" r:id="rId114"/>
    <p:sldId id="939" r:id="rId115"/>
    <p:sldId id="940" r:id="rId116"/>
    <p:sldId id="381" r:id="rId117"/>
    <p:sldId id="941" r:id="rId118"/>
    <p:sldId id="944" r:id="rId119"/>
    <p:sldId id="945" r:id="rId120"/>
    <p:sldId id="946" r:id="rId121"/>
    <p:sldId id="943" r:id="rId122"/>
    <p:sldId id="947" r:id="rId123"/>
    <p:sldId id="948" r:id="rId124"/>
    <p:sldId id="949" r:id="rId125"/>
    <p:sldId id="950" r:id="rId126"/>
    <p:sldId id="951" r:id="rId127"/>
    <p:sldId id="952" r:id="rId128"/>
    <p:sldId id="953" r:id="rId129"/>
    <p:sldId id="954" r:id="rId130"/>
    <p:sldId id="955" r:id="rId131"/>
    <p:sldId id="956" r:id="rId132"/>
    <p:sldId id="957" r:id="rId133"/>
    <p:sldId id="958" r:id="rId134"/>
    <p:sldId id="959" r:id="rId135"/>
    <p:sldId id="960" r:id="rId136"/>
    <p:sldId id="961" r:id="rId137"/>
    <p:sldId id="962" r:id="rId138"/>
    <p:sldId id="963" r:id="rId139"/>
    <p:sldId id="964" r:id="rId140"/>
    <p:sldId id="965" r:id="rId141"/>
    <p:sldId id="966" r:id="rId142"/>
    <p:sldId id="967" r:id="rId143"/>
    <p:sldId id="968" r:id="rId144"/>
    <p:sldId id="969" r:id="rId145"/>
    <p:sldId id="970" r:id="rId146"/>
    <p:sldId id="971" r:id="rId147"/>
    <p:sldId id="972" r:id="rId148"/>
    <p:sldId id="973" r:id="rId149"/>
    <p:sldId id="974" r:id="rId150"/>
    <p:sldId id="975" r:id="rId151"/>
    <p:sldId id="976" r:id="rId152"/>
    <p:sldId id="977" r:id="rId153"/>
    <p:sldId id="978" r:id="rId154"/>
    <p:sldId id="979" r:id="rId155"/>
    <p:sldId id="980" r:id="rId156"/>
    <p:sldId id="981" r:id="rId157"/>
    <p:sldId id="982" r:id="rId158"/>
    <p:sldId id="983" r:id="rId159"/>
    <p:sldId id="984" r:id="rId160"/>
    <p:sldId id="985" r:id="rId161"/>
    <p:sldId id="424" r:id="rId162"/>
    <p:sldId id="425" r:id="rId163"/>
    <p:sldId id="986" r:id="rId164"/>
    <p:sldId id="427" r:id="rId165"/>
    <p:sldId id="987" r:id="rId166"/>
    <p:sldId id="430" r:id="rId167"/>
    <p:sldId id="988" r:id="rId168"/>
    <p:sldId id="989" r:id="rId169"/>
    <p:sldId id="990" r:id="rId170"/>
    <p:sldId id="435" r:id="rId171"/>
    <p:sldId id="991" r:id="rId172"/>
    <p:sldId id="437" r:id="rId173"/>
    <p:sldId id="992" r:id="rId174"/>
    <p:sldId id="993" r:id="rId175"/>
    <p:sldId id="994" r:id="rId176"/>
    <p:sldId id="995" r:id="rId177"/>
    <p:sldId id="996" r:id="rId178"/>
    <p:sldId id="997" r:id="rId179"/>
    <p:sldId id="998" r:id="rId180"/>
    <p:sldId id="999" r:id="rId181"/>
    <p:sldId id="1000" r:id="rId182"/>
    <p:sldId id="1001" r:id="rId183"/>
    <p:sldId id="1002" r:id="rId184"/>
    <p:sldId id="1003" r:id="rId185"/>
    <p:sldId id="1004" r:id="rId186"/>
    <p:sldId id="1005" r:id="rId187"/>
    <p:sldId id="1006" r:id="rId188"/>
    <p:sldId id="1007" r:id="rId189"/>
    <p:sldId id="1008" r:id="rId190"/>
    <p:sldId id="1009" r:id="rId191"/>
    <p:sldId id="1010" r:id="rId192"/>
    <p:sldId id="1011" r:id="rId193"/>
    <p:sldId id="1015" r:id="rId194"/>
    <p:sldId id="1016" r:id="rId195"/>
    <p:sldId id="1017" r:id="rId196"/>
    <p:sldId id="1018" r:id="rId197"/>
    <p:sldId id="1019" r:id="rId198"/>
    <p:sldId id="1020" r:id="rId199"/>
    <p:sldId id="1021" r:id="rId200"/>
    <p:sldId id="1022" r:id="rId201"/>
    <p:sldId id="1023" r:id="rId202"/>
    <p:sldId id="1024" r:id="rId203"/>
    <p:sldId id="1025" r:id="rId204"/>
    <p:sldId id="1388" r:id="rId205"/>
    <p:sldId id="1389" r:id="rId206"/>
    <p:sldId id="1390" r:id="rId207"/>
    <p:sldId id="1026" r:id="rId208"/>
    <p:sldId id="1027" r:id="rId209"/>
    <p:sldId id="1028" r:id="rId210"/>
    <p:sldId id="1029" r:id="rId211"/>
    <p:sldId id="1030" r:id="rId212"/>
    <p:sldId id="1031" r:id="rId213"/>
    <p:sldId id="1032" r:id="rId214"/>
    <p:sldId id="1033" r:id="rId215"/>
    <p:sldId id="1034" r:id="rId216"/>
    <p:sldId id="1035" r:id="rId217"/>
    <p:sldId id="481" r:id="rId218"/>
    <p:sldId id="482" r:id="rId219"/>
    <p:sldId id="1037" r:id="rId220"/>
    <p:sldId id="484" r:id="rId221"/>
    <p:sldId id="485" r:id="rId222"/>
    <p:sldId id="1041" r:id="rId223"/>
    <p:sldId id="1042" r:id="rId224"/>
    <p:sldId id="1043" r:id="rId225"/>
    <p:sldId id="1288" r:id="rId226"/>
    <p:sldId id="1289" r:id="rId227"/>
    <p:sldId id="1040" r:id="rId228"/>
    <p:sldId id="1050" r:id="rId229"/>
    <p:sldId id="1051" r:id="rId230"/>
    <p:sldId id="1307" r:id="rId231"/>
    <p:sldId id="1044" r:id="rId232"/>
    <p:sldId id="1045" r:id="rId233"/>
    <p:sldId id="1046" r:id="rId234"/>
    <p:sldId id="1047" r:id="rId235"/>
    <p:sldId id="1378" r:id="rId236"/>
    <p:sldId id="498" r:id="rId237"/>
    <p:sldId id="1048" r:id="rId238"/>
    <p:sldId id="1049" r:id="rId239"/>
    <p:sldId id="1054" r:id="rId240"/>
    <p:sldId id="1052" r:id="rId241"/>
    <p:sldId id="1053" r:id="rId242"/>
    <p:sldId id="1055" r:id="rId243"/>
    <p:sldId id="1056" r:id="rId244"/>
    <p:sldId id="1057" r:id="rId245"/>
    <p:sldId id="1058" r:id="rId246"/>
    <p:sldId id="1059" r:id="rId247"/>
    <p:sldId id="1060" r:id="rId248"/>
    <p:sldId id="1061" r:id="rId249"/>
    <p:sldId id="1062" r:id="rId250"/>
    <p:sldId id="1063" r:id="rId251"/>
    <p:sldId id="1064" r:id="rId252"/>
    <p:sldId id="1065" r:id="rId253"/>
    <p:sldId id="1286" r:id="rId254"/>
    <p:sldId id="1067" r:id="rId255"/>
    <p:sldId id="1068" r:id="rId256"/>
    <p:sldId id="1069" r:id="rId257"/>
    <p:sldId id="1070" r:id="rId258"/>
    <p:sldId id="1071" r:id="rId259"/>
    <p:sldId id="1072" r:id="rId260"/>
    <p:sldId id="1073" r:id="rId261"/>
    <p:sldId id="1074" r:id="rId262"/>
    <p:sldId id="1075" r:id="rId263"/>
    <p:sldId id="1076" r:id="rId264"/>
    <p:sldId id="1077" r:id="rId265"/>
    <p:sldId id="1078" r:id="rId266"/>
    <p:sldId id="1079" r:id="rId267"/>
    <p:sldId id="1081" r:id="rId268"/>
    <p:sldId id="1082" r:id="rId269"/>
    <p:sldId id="1083" r:id="rId270"/>
    <p:sldId id="1084" r:id="rId271"/>
    <p:sldId id="1085" r:id="rId272"/>
    <p:sldId id="1086" r:id="rId273"/>
    <p:sldId id="1087" r:id="rId274"/>
    <p:sldId id="1088" r:id="rId275"/>
    <p:sldId id="1089" r:id="rId276"/>
    <p:sldId id="1090" r:id="rId277"/>
    <p:sldId id="542" r:id="rId278"/>
    <p:sldId id="543" r:id="rId279"/>
    <p:sldId id="544" r:id="rId280"/>
    <p:sldId id="1091" r:id="rId281"/>
    <p:sldId id="546" r:id="rId282"/>
    <p:sldId id="547" r:id="rId283"/>
    <p:sldId id="548" r:id="rId284"/>
    <p:sldId id="549" r:id="rId285"/>
    <p:sldId id="1094" r:id="rId286"/>
    <p:sldId id="1095" r:id="rId287"/>
    <p:sldId id="1096" r:id="rId288"/>
    <p:sldId id="1097" r:id="rId289"/>
    <p:sldId id="1098" r:id="rId290"/>
    <p:sldId id="1099" r:id="rId291"/>
    <p:sldId id="1100" r:id="rId292"/>
    <p:sldId id="1101" r:id="rId293"/>
    <p:sldId id="1103" r:id="rId294"/>
    <p:sldId id="1102" r:id="rId295"/>
    <p:sldId id="1106" r:id="rId296"/>
    <p:sldId id="1104" r:id="rId297"/>
    <p:sldId id="1107" r:id="rId298"/>
    <p:sldId id="1105" r:id="rId299"/>
    <p:sldId id="1108" r:id="rId300"/>
    <p:sldId id="1109" r:id="rId301"/>
    <p:sldId id="1110" r:id="rId302"/>
    <p:sldId id="1111" r:id="rId303"/>
    <p:sldId id="1112" r:id="rId304"/>
    <p:sldId id="1113" r:id="rId305"/>
    <p:sldId id="1114" r:id="rId306"/>
    <p:sldId id="1115" r:id="rId307"/>
    <p:sldId id="1116" r:id="rId308"/>
    <p:sldId id="575" r:id="rId309"/>
    <p:sldId id="1303" r:id="rId310"/>
    <p:sldId id="1117" r:id="rId311"/>
    <p:sldId id="1381" r:id="rId312"/>
    <p:sldId id="1118" r:id="rId313"/>
    <p:sldId id="1119" r:id="rId314"/>
    <p:sldId id="1120" r:id="rId315"/>
    <p:sldId id="1121" r:id="rId316"/>
    <p:sldId id="1122" r:id="rId317"/>
    <p:sldId id="1123" r:id="rId318"/>
    <p:sldId id="1124" r:id="rId319"/>
    <p:sldId id="1125" r:id="rId320"/>
    <p:sldId id="1126" r:id="rId321"/>
    <p:sldId id="1127" r:id="rId322"/>
    <p:sldId id="1128" r:id="rId323"/>
    <p:sldId id="1129" r:id="rId324"/>
    <p:sldId id="1130" r:id="rId325"/>
    <p:sldId id="1131" r:id="rId326"/>
    <p:sldId id="1132" r:id="rId327"/>
    <p:sldId id="1133" r:id="rId328"/>
    <p:sldId id="1134" r:id="rId329"/>
    <p:sldId id="1135" r:id="rId330"/>
    <p:sldId id="1136" r:id="rId331"/>
    <p:sldId id="1137" r:id="rId332"/>
    <p:sldId id="1138" r:id="rId333"/>
    <p:sldId id="597" r:id="rId334"/>
    <p:sldId id="1139" r:id="rId335"/>
    <p:sldId id="1141" r:id="rId336"/>
    <p:sldId id="1142" r:id="rId337"/>
    <p:sldId id="1143" r:id="rId338"/>
    <p:sldId id="1144" r:id="rId339"/>
    <p:sldId id="1149" r:id="rId340"/>
    <p:sldId id="1151" r:id="rId341"/>
    <p:sldId id="1145" r:id="rId342"/>
    <p:sldId id="1146" r:id="rId343"/>
    <p:sldId id="1147" r:id="rId344"/>
    <p:sldId id="1150" r:id="rId345"/>
    <p:sldId id="1148" r:id="rId346"/>
    <p:sldId id="1152" r:id="rId347"/>
    <p:sldId id="1153" r:id="rId348"/>
    <p:sldId id="1154" r:id="rId349"/>
    <p:sldId id="1155" r:id="rId350"/>
    <p:sldId id="1156" r:id="rId351"/>
    <p:sldId id="1159" r:id="rId352"/>
    <p:sldId id="1157" r:id="rId353"/>
    <p:sldId id="1158" r:id="rId354"/>
    <p:sldId id="1391" r:id="rId355"/>
    <p:sldId id="1160" r:id="rId356"/>
    <p:sldId id="1161" r:id="rId357"/>
    <p:sldId id="1162" r:id="rId358"/>
    <p:sldId id="1163" r:id="rId359"/>
    <p:sldId id="1164" r:id="rId360"/>
    <p:sldId id="1165" r:id="rId361"/>
    <p:sldId id="1166" r:id="rId362"/>
    <p:sldId id="1167" r:id="rId363"/>
    <p:sldId id="1168" r:id="rId364"/>
    <p:sldId id="1169" r:id="rId365"/>
    <p:sldId id="1170" r:id="rId366"/>
    <p:sldId id="1171" r:id="rId367"/>
    <p:sldId id="1172" r:id="rId368"/>
    <p:sldId id="1173" r:id="rId369"/>
    <p:sldId id="1174" r:id="rId370"/>
    <p:sldId id="1175" r:id="rId371"/>
    <p:sldId id="1176" r:id="rId372"/>
    <p:sldId id="1177" r:id="rId373"/>
    <p:sldId id="1178" r:id="rId374"/>
    <p:sldId id="1180" r:id="rId375"/>
    <p:sldId id="1179" r:id="rId376"/>
    <p:sldId id="1181" r:id="rId377"/>
    <p:sldId id="1182" r:id="rId378"/>
    <p:sldId id="1183" r:id="rId379"/>
    <p:sldId id="643" r:id="rId380"/>
    <p:sldId id="644" r:id="rId381"/>
    <p:sldId id="1184" r:id="rId382"/>
    <p:sldId id="646" r:id="rId383"/>
    <p:sldId id="1185" r:id="rId384"/>
    <p:sldId id="1187" r:id="rId385"/>
    <p:sldId id="1188" r:id="rId386"/>
    <p:sldId id="1189" r:id="rId387"/>
    <p:sldId id="1190" r:id="rId388"/>
    <p:sldId id="1186" r:id="rId389"/>
    <p:sldId id="1191" r:id="rId390"/>
    <p:sldId id="1192" r:id="rId391"/>
    <p:sldId id="1193" r:id="rId392"/>
    <p:sldId id="1194" r:id="rId393"/>
    <p:sldId id="1195" r:id="rId394"/>
    <p:sldId id="1196" r:id="rId395"/>
    <p:sldId id="1197" r:id="rId396"/>
    <p:sldId id="1198" r:id="rId397"/>
    <p:sldId id="1199" r:id="rId398"/>
    <p:sldId id="1202" r:id="rId399"/>
    <p:sldId id="1203" r:id="rId400"/>
    <p:sldId id="1204" r:id="rId401"/>
    <p:sldId id="1200" r:id="rId402"/>
    <p:sldId id="1205" r:id="rId403"/>
    <p:sldId id="1201" r:id="rId404"/>
    <p:sldId id="1212" r:id="rId405"/>
    <p:sldId id="1206" r:id="rId406"/>
    <p:sldId id="1207" r:id="rId407"/>
    <p:sldId id="1208" r:id="rId408"/>
    <p:sldId id="1209" r:id="rId409"/>
    <p:sldId id="1210" r:id="rId410"/>
    <p:sldId id="1211" r:id="rId411"/>
    <p:sldId id="1213" r:id="rId412"/>
    <p:sldId id="1215" r:id="rId413"/>
    <p:sldId id="1214" r:id="rId414"/>
    <p:sldId id="1216" r:id="rId415"/>
    <p:sldId id="1217" r:id="rId416"/>
    <p:sldId id="1218" r:id="rId417"/>
    <p:sldId id="1219" r:id="rId418"/>
    <p:sldId id="1220" r:id="rId419"/>
    <p:sldId id="682" r:id="rId420"/>
    <p:sldId id="683" r:id="rId421"/>
    <p:sldId id="1221" r:id="rId422"/>
    <p:sldId id="685" r:id="rId423"/>
    <p:sldId id="686" r:id="rId424"/>
    <p:sldId id="687" r:id="rId425"/>
    <p:sldId id="1222" r:id="rId426"/>
    <p:sldId id="1223" r:id="rId427"/>
    <p:sldId id="1224" r:id="rId428"/>
    <p:sldId id="1225" r:id="rId429"/>
    <p:sldId id="1226" r:id="rId430"/>
    <p:sldId id="1227" r:id="rId431"/>
    <p:sldId id="1228" r:id="rId432"/>
    <p:sldId id="1229" r:id="rId433"/>
    <p:sldId id="1230" r:id="rId434"/>
    <p:sldId id="1287" r:id="rId435"/>
    <p:sldId id="1232" r:id="rId436"/>
    <p:sldId id="1233" r:id="rId437"/>
    <p:sldId id="1234" r:id="rId438"/>
    <p:sldId id="1235" r:id="rId439"/>
    <p:sldId id="1236" r:id="rId440"/>
    <p:sldId id="1237" r:id="rId441"/>
    <p:sldId id="1238" r:id="rId442"/>
    <p:sldId id="1239" r:id="rId443"/>
    <p:sldId id="1240" r:id="rId444"/>
    <p:sldId id="1241" r:id="rId445"/>
    <p:sldId id="1242" r:id="rId446"/>
    <p:sldId id="1243" r:id="rId447"/>
    <p:sldId id="1244" r:id="rId448"/>
    <p:sldId id="1245" r:id="rId449"/>
    <p:sldId id="1246" r:id="rId450"/>
    <p:sldId id="1247" r:id="rId451"/>
    <p:sldId id="1248" r:id="rId452"/>
    <p:sldId id="1249" r:id="rId453"/>
    <p:sldId id="1250" r:id="rId454"/>
    <p:sldId id="1251" r:id="rId455"/>
    <p:sldId id="1252" r:id="rId456"/>
    <p:sldId id="1308" r:id="rId457"/>
    <p:sldId id="1253" r:id="rId458"/>
    <p:sldId id="1254" r:id="rId459"/>
    <p:sldId id="1255" r:id="rId460"/>
    <p:sldId id="1256" r:id="rId461"/>
    <p:sldId id="1257" r:id="rId462"/>
    <p:sldId id="1258" r:id="rId463"/>
    <p:sldId id="1259" r:id="rId464"/>
    <p:sldId id="1260" r:id="rId465"/>
    <p:sldId id="1261" r:id="rId466"/>
    <p:sldId id="1262" r:id="rId467"/>
    <p:sldId id="1263" r:id="rId468"/>
    <p:sldId id="1264" r:id="rId469"/>
    <p:sldId id="1265" r:id="rId470"/>
    <p:sldId id="1266" r:id="rId471"/>
    <p:sldId id="1267" r:id="rId472"/>
    <p:sldId id="1268" r:id="rId473"/>
    <p:sldId id="1290" r:id="rId474"/>
    <p:sldId id="1269" r:id="rId475"/>
    <p:sldId id="1270" r:id="rId476"/>
    <p:sldId id="1271" r:id="rId477"/>
    <p:sldId id="1272" r:id="rId478"/>
    <p:sldId id="1273" r:id="rId479"/>
    <p:sldId id="1274" r:id="rId480"/>
    <p:sldId id="1275" r:id="rId481"/>
    <p:sldId id="1276" r:id="rId482"/>
    <p:sldId id="1277" r:id="rId483"/>
    <p:sldId id="1278" r:id="rId484"/>
    <p:sldId id="1280" r:id="rId485"/>
    <p:sldId id="1281" r:id="rId486"/>
    <p:sldId id="746" r:id="rId487"/>
    <p:sldId id="1282" r:id="rId488"/>
    <p:sldId id="1283" r:id="rId489"/>
    <p:sldId id="1284" r:id="rId490"/>
    <p:sldId id="1285" r:id="rId491"/>
    <p:sldId id="1309" r:id="rId492"/>
    <p:sldId id="1310" r:id="rId493"/>
    <p:sldId id="1311" r:id="rId494"/>
    <p:sldId id="1312" r:id="rId495"/>
    <p:sldId id="1313" r:id="rId496"/>
    <p:sldId id="1314" r:id="rId497"/>
    <p:sldId id="1315" r:id="rId498"/>
    <p:sldId id="1316" r:id="rId499"/>
    <p:sldId id="1298" r:id="rId500"/>
    <p:sldId id="1318" r:id="rId501"/>
    <p:sldId id="1369" r:id="rId502"/>
    <p:sldId id="1370" r:id="rId503"/>
    <p:sldId id="1319" r:id="rId504"/>
    <p:sldId id="1320" r:id="rId505"/>
    <p:sldId id="1322" r:id="rId506"/>
    <p:sldId id="1323" r:id="rId507"/>
    <p:sldId id="1324" r:id="rId508"/>
    <p:sldId id="1325" r:id="rId509"/>
    <p:sldId id="1326" r:id="rId510"/>
    <p:sldId id="1327" r:id="rId511"/>
    <p:sldId id="1328" r:id="rId512"/>
    <p:sldId id="1329" r:id="rId513"/>
    <p:sldId id="1330" r:id="rId514"/>
    <p:sldId id="1331" r:id="rId515"/>
    <p:sldId id="1332" r:id="rId516"/>
    <p:sldId id="1333" r:id="rId517"/>
    <p:sldId id="1334" r:id="rId518"/>
    <p:sldId id="1387" r:id="rId519"/>
    <p:sldId id="1336" r:id="rId520"/>
    <p:sldId id="1337" r:id="rId521"/>
    <p:sldId id="1338" r:id="rId522"/>
    <p:sldId id="1339" r:id="rId523"/>
    <p:sldId id="1340" r:id="rId524"/>
    <p:sldId id="1341" r:id="rId525"/>
    <p:sldId id="1342" r:id="rId526"/>
    <p:sldId id="1343" r:id="rId527"/>
    <p:sldId id="1344" r:id="rId528"/>
    <p:sldId id="1345" r:id="rId529"/>
    <p:sldId id="1346" r:id="rId530"/>
    <p:sldId id="1347" r:id="rId531"/>
    <p:sldId id="1348" r:id="rId532"/>
    <p:sldId id="1349" r:id="rId533"/>
    <p:sldId id="1350" r:id="rId534"/>
    <p:sldId id="1351" r:id="rId535"/>
    <p:sldId id="1352" r:id="rId536"/>
    <p:sldId id="1353" r:id="rId537"/>
    <p:sldId id="1354" r:id="rId538"/>
    <p:sldId id="1355" r:id="rId539"/>
    <p:sldId id="1356" r:id="rId540"/>
    <p:sldId id="1357" r:id="rId541"/>
  </p:sldIdLst>
  <p:sldSz cx="9144000" cy="6858000" type="screen4x3"/>
  <p:notesSz cx="6858000" cy="9144000"/>
  <p:custDataLst>
    <p:tags r:id="rId543"/>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200"/>
    <a:srgbClr val="EAAF2C"/>
    <a:srgbClr val="E5A92A"/>
    <a:srgbClr val="F95E00"/>
    <a:srgbClr val="E2D400"/>
    <a:srgbClr val="E46C0A"/>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032" autoAdjust="0"/>
    <p:restoredTop sz="94507" autoAdjust="0"/>
  </p:normalViewPr>
  <p:slideViewPr>
    <p:cSldViewPr>
      <p:cViewPr varScale="1">
        <p:scale>
          <a:sx n="94" d="100"/>
          <a:sy n="94" d="100"/>
        </p:scale>
        <p:origin x="614" y="8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324" Type="http://schemas.openxmlformats.org/officeDocument/2006/relationships/slide" Target="slides/slide323.xml"/><Relationship Id="rId531" Type="http://schemas.openxmlformats.org/officeDocument/2006/relationships/slide" Target="slides/slide530.xml"/><Relationship Id="rId170" Type="http://schemas.openxmlformats.org/officeDocument/2006/relationships/slide" Target="slides/slide169.xml"/><Relationship Id="rId268" Type="http://schemas.openxmlformats.org/officeDocument/2006/relationships/slide" Target="slides/slide267.xml"/><Relationship Id="rId475" Type="http://schemas.openxmlformats.org/officeDocument/2006/relationships/slide" Target="slides/slide474.xml"/><Relationship Id="rId32" Type="http://schemas.openxmlformats.org/officeDocument/2006/relationships/slide" Target="slides/slide31.xml"/><Relationship Id="rId128" Type="http://schemas.openxmlformats.org/officeDocument/2006/relationships/slide" Target="slides/slide127.xml"/><Relationship Id="rId335" Type="http://schemas.openxmlformats.org/officeDocument/2006/relationships/slide" Target="slides/slide334.xml"/><Relationship Id="rId542" Type="http://schemas.openxmlformats.org/officeDocument/2006/relationships/notesMaster" Target="notesMasters/notesMaster1.xml"/><Relationship Id="rId181" Type="http://schemas.openxmlformats.org/officeDocument/2006/relationships/slide" Target="slides/slide180.xml"/><Relationship Id="rId402" Type="http://schemas.openxmlformats.org/officeDocument/2006/relationships/slide" Target="slides/slide401.xml"/><Relationship Id="rId279" Type="http://schemas.openxmlformats.org/officeDocument/2006/relationships/slide" Target="slides/slide278.xml"/><Relationship Id="rId486" Type="http://schemas.openxmlformats.org/officeDocument/2006/relationships/slide" Target="slides/slide485.xml"/><Relationship Id="rId43" Type="http://schemas.openxmlformats.org/officeDocument/2006/relationships/slide" Target="slides/slide42.xml"/><Relationship Id="rId139" Type="http://schemas.openxmlformats.org/officeDocument/2006/relationships/slide" Target="slides/slide138.xml"/><Relationship Id="rId346" Type="http://schemas.openxmlformats.org/officeDocument/2006/relationships/slide" Target="slides/slide345.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497" Type="http://schemas.openxmlformats.org/officeDocument/2006/relationships/slide" Target="slides/slide496.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22" Type="http://schemas.openxmlformats.org/officeDocument/2006/relationships/slide" Target="slides/slide521.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259" Type="http://schemas.openxmlformats.org/officeDocument/2006/relationships/slide" Target="slides/slide258.xml"/><Relationship Id="rId424" Type="http://schemas.openxmlformats.org/officeDocument/2006/relationships/slide" Target="slides/slide423.xml"/><Relationship Id="rId466" Type="http://schemas.openxmlformats.org/officeDocument/2006/relationships/slide" Target="slides/slide465.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533" Type="http://schemas.openxmlformats.org/officeDocument/2006/relationships/slide" Target="slides/slide532.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435" Type="http://schemas.openxmlformats.org/officeDocument/2006/relationships/slide" Target="slides/slide434.xml"/><Relationship Id="rId477" Type="http://schemas.openxmlformats.org/officeDocument/2006/relationships/slide" Target="slides/slide476.xml"/><Relationship Id="rId281" Type="http://schemas.openxmlformats.org/officeDocument/2006/relationships/slide" Target="slides/slide280.xml"/><Relationship Id="rId337" Type="http://schemas.openxmlformats.org/officeDocument/2006/relationships/slide" Target="slides/slide336.xml"/><Relationship Id="rId502" Type="http://schemas.openxmlformats.org/officeDocument/2006/relationships/slide" Target="slides/slide501.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544" Type="http://schemas.openxmlformats.org/officeDocument/2006/relationships/presProps" Target="presProps.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446" Type="http://schemas.openxmlformats.org/officeDocument/2006/relationships/slide" Target="slides/slide445.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88" Type="http://schemas.openxmlformats.org/officeDocument/2006/relationships/slide" Target="slides/slide487.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513" Type="http://schemas.openxmlformats.org/officeDocument/2006/relationships/slide" Target="slides/slide512.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457" Type="http://schemas.openxmlformats.org/officeDocument/2006/relationships/slide" Target="slides/slide456.xml"/><Relationship Id="rId261" Type="http://schemas.openxmlformats.org/officeDocument/2006/relationships/slide" Target="slides/slide260.xml"/><Relationship Id="rId499" Type="http://schemas.openxmlformats.org/officeDocument/2006/relationships/slide" Target="slides/slide498.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524" Type="http://schemas.openxmlformats.org/officeDocument/2006/relationships/slide" Target="slides/slide523.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426" Type="http://schemas.openxmlformats.org/officeDocument/2006/relationships/slide" Target="slides/slide425.xml"/><Relationship Id="rId230" Type="http://schemas.openxmlformats.org/officeDocument/2006/relationships/slide" Target="slides/slide229.xml"/><Relationship Id="rId468" Type="http://schemas.openxmlformats.org/officeDocument/2006/relationships/slide" Target="slides/slide467.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535" Type="http://schemas.openxmlformats.org/officeDocument/2006/relationships/slide" Target="slides/slide534.xml"/><Relationship Id="rId132" Type="http://schemas.openxmlformats.org/officeDocument/2006/relationships/slide" Target="slides/slide131.xml"/><Relationship Id="rId174" Type="http://schemas.openxmlformats.org/officeDocument/2006/relationships/slide" Target="slides/slide173.xml"/><Relationship Id="rId381" Type="http://schemas.openxmlformats.org/officeDocument/2006/relationships/slide" Target="slides/slide380.xml"/><Relationship Id="rId241" Type="http://schemas.openxmlformats.org/officeDocument/2006/relationships/slide" Target="slides/slide240.xml"/><Relationship Id="rId437" Type="http://schemas.openxmlformats.org/officeDocument/2006/relationships/slide" Target="slides/slide436.xml"/><Relationship Id="rId479" Type="http://schemas.openxmlformats.org/officeDocument/2006/relationships/slide" Target="slides/slide478.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490" Type="http://schemas.openxmlformats.org/officeDocument/2006/relationships/slide" Target="slides/slide489.xml"/><Relationship Id="rId504" Type="http://schemas.openxmlformats.org/officeDocument/2006/relationships/slide" Target="slides/slide503.xml"/><Relationship Id="rId546" Type="http://schemas.openxmlformats.org/officeDocument/2006/relationships/theme" Target="theme/theme1.xml"/><Relationship Id="rId78" Type="http://schemas.openxmlformats.org/officeDocument/2006/relationships/slide" Target="slides/slide77.xml"/><Relationship Id="rId101" Type="http://schemas.openxmlformats.org/officeDocument/2006/relationships/slide" Target="slides/slide100.xml"/><Relationship Id="rId143" Type="http://schemas.openxmlformats.org/officeDocument/2006/relationships/slide" Target="slides/slide142.xml"/><Relationship Id="rId185" Type="http://schemas.openxmlformats.org/officeDocument/2006/relationships/slide" Target="slides/slide184.xml"/><Relationship Id="rId350" Type="http://schemas.openxmlformats.org/officeDocument/2006/relationships/slide" Target="slides/slide349.xml"/><Relationship Id="rId406" Type="http://schemas.openxmlformats.org/officeDocument/2006/relationships/slide" Target="slides/slide405.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448" Type="http://schemas.openxmlformats.org/officeDocument/2006/relationships/slide" Target="slides/slide447.xml"/><Relationship Id="rId252" Type="http://schemas.openxmlformats.org/officeDocument/2006/relationships/slide" Target="slides/slide251.xml"/><Relationship Id="rId294" Type="http://schemas.openxmlformats.org/officeDocument/2006/relationships/slide" Target="slides/slide293.xml"/><Relationship Id="rId308" Type="http://schemas.openxmlformats.org/officeDocument/2006/relationships/slide" Target="slides/slide307.xml"/><Relationship Id="rId515" Type="http://schemas.openxmlformats.org/officeDocument/2006/relationships/slide" Target="slides/slide514.xml"/><Relationship Id="rId47" Type="http://schemas.openxmlformats.org/officeDocument/2006/relationships/slide" Target="slides/slide46.xml"/><Relationship Id="rId89" Type="http://schemas.openxmlformats.org/officeDocument/2006/relationships/slide" Target="slides/slide88.xml"/><Relationship Id="rId112" Type="http://schemas.openxmlformats.org/officeDocument/2006/relationships/slide" Target="slides/slide111.xml"/><Relationship Id="rId154" Type="http://schemas.openxmlformats.org/officeDocument/2006/relationships/slide" Target="slides/slide153.xml"/><Relationship Id="rId361" Type="http://schemas.openxmlformats.org/officeDocument/2006/relationships/slide" Target="slides/slide360.xml"/><Relationship Id="rId196" Type="http://schemas.openxmlformats.org/officeDocument/2006/relationships/slide" Target="slides/slide195.xml"/><Relationship Id="rId417" Type="http://schemas.openxmlformats.org/officeDocument/2006/relationships/slide" Target="slides/slide416.xml"/><Relationship Id="rId459" Type="http://schemas.openxmlformats.org/officeDocument/2006/relationships/slide" Target="slides/slide458.xml"/><Relationship Id="rId16" Type="http://schemas.openxmlformats.org/officeDocument/2006/relationships/slide" Target="slides/slide15.xml"/><Relationship Id="rId221" Type="http://schemas.openxmlformats.org/officeDocument/2006/relationships/slide" Target="slides/slide220.xml"/><Relationship Id="rId263" Type="http://schemas.openxmlformats.org/officeDocument/2006/relationships/slide" Target="slides/slide262.xml"/><Relationship Id="rId319" Type="http://schemas.openxmlformats.org/officeDocument/2006/relationships/slide" Target="slides/slide318.xml"/><Relationship Id="rId470" Type="http://schemas.openxmlformats.org/officeDocument/2006/relationships/slide" Target="slides/slide469.xml"/><Relationship Id="rId526" Type="http://schemas.openxmlformats.org/officeDocument/2006/relationships/slide" Target="slides/slide525.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165" Type="http://schemas.openxmlformats.org/officeDocument/2006/relationships/slide" Target="slides/slide164.xml"/><Relationship Id="rId372" Type="http://schemas.openxmlformats.org/officeDocument/2006/relationships/slide" Target="slides/slide371.xml"/><Relationship Id="rId428" Type="http://schemas.openxmlformats.org/officeDocument/2006/relationships/slide" Target="slides/slide427.xml"/><Relationship Id="rId232" Type="http://schemas.openxmlformats.org/officeDocument/2006/relationships/slide" Target="slides/slide231.xml"/><Relationship Id="rId274" Type="http://schemas.openxmlformats.org/officeDocument/2006/relationships/slide" Target="slides/slide273.xml"/><Relationship Id="rId481" Type="http://schemas.openxmlformats.org/officeDocument/2006/relationships/slide" Target="slides/slide480.xml"/><Relationship Id="rId27" Type="http://schemas.openxmlformats.org/officeDocument/2006/relationships/slide" Target="slides/slide26.xml"/><Relationship Id="rId69" Type="http://schemas.openxmlformats.org/officeDocument/2006/relationships/slide" Target="slides/slide68.xml"/><Relationship Id="rId134" Type="http://schemas.openxmlformats.org/officeDocument/2006/relationships/slide" Target="slides/slide133.xml"/><Relationship Id="rId537" Type="http://schemas.openxmlformats.org/officeDocument/2006/relationships/slide" Target="slides/slide536.xml"/><Relationship Id="rId80" Type="http://schemas.openxmlformats.org/officeDocument/2006/relationships/slide" Target="slides/slide79.xml"/><Relationship Id="rId176" Type="http://schemas.openxmlformats.org/officeDocument/2006/relationships/slide" Target="slides/slide175.xml"/><Relationship Id="rId341" Type="http://schemas.openxmlformats.org/officeDocument/2006/relationships/slide" Target="slides/slide340.xml"/><Relationship Id="rId383" Type="http://schemas.openxmlformats.org/officeDocument/2006/relationships/slide" Target="slides/slide382.xml"/><Relationship Id="rId439" Type="http://schemas.openxmlformats.org/officeDocument/2006/relationships/slide" Target="slides/slide438.xml"/><Relationship Id="rId201" Type="http://schemas.openxmlformats.org/officeDocument/2006/relationships/slide" Target="slides/slide200.xml"/><Relationship Id="rId243" Type="http://schemas.openxmlformats.org/officeDocument/2006/relationships/slide" Target="slides/slide242.xml"/><Relationship Id="rId285" Type="http://schemas.openxmlformats.org/officeDocument/2006/relationships/slide" Target="slides/slide284.xml"/><Relationship Id="rId450" Type="http://schemas.openxmlformats.org/officeDocument/2006/relationships/slide" Target="slides/slide449.xml"/><Relationship Id="rId506" Type="http://schemas.openxmlformats.org/officeDocument/2006/relationships/slide" Target="slides/slide505.xml"/><Relationship Id="rId38" Type="http://schemas.openxmlformats.org/officeDocument/2006/relationships/slide" Target="slides/slide37.xml"/><Relationship Id="rId103" Type="http://schemas.openxmlformats.org/officeDocument/2006/relationships/slide" Target="slides/slide102.xml"/><Relationship Id="rId310" Type="http://schemas.openxmlformats.org/officeDocument/2006/relationships/slide" Target="slides/slide309.xml"/><Relationship Id="rId492" Type="http://schemas.openxmlformats.org/officeDocument/2006/relationships/slide" Target="slides/slide491.xml"/><Relationship Id="rId548" Type="http://schemas.openxmlformats.org/officeDocument/2006/relationships/customXml" Target="../customXml/item1.xml"/><Relationship Id="rId91" Type="http://schemas.openxmlformats.org/officeDocument/2006/relationships/slide" Target="slides/slide90.xml"/><Relationship Id="rId145" Type="http://schemas.openxmlformats.org/officeDocument/2006/relationships/slide" Target="slides/slide144.xml"/><Relationship Id="rId187" Type="http://schemas.openxmlformats.org/officeDocument/2006/relationships/slide" Target="slides/slide186.xml"/><Relationship Id="rId352" Type="http://schemas.openxmlformats.org/officeDocument/2006/relationships/slide" Target="slides/slide351.xml"/><Relationship Id="rId394" Type="http://schemas.openxmlformats.org/officeDocument/2006/relationships/slide" Target="slides/slide393.xml"/><Relationship Id="rId408" Type="http://schemas.openxmlformats.org/officeDocument/2006/relationships/slide" Target="slides/slide407.xml"/><Relationship Id="rId212" Type="http://schemas.openxmlformats.org/officeDocument/2006/relationships/slide" Target="slides/slide211.xml"/><Relationship Id="rId254" Type="http://schemas.openxmlformats.org/officeDocument/2006/relationships/slide" Target="slides/slide253.xml"/><Relationship Id="rId49" Type="http://schemas.openxmlformats.org/officeDocument/2006/relationships/slide" Target="slides/slide48.xml"/><Relationship Id="rId114" Type="http://schemas.openxmlformats.org/officeDocument/2006/relationships/slide" Target="slides/slide113.xml"/><Relationship Id="rId296" Type="http://schemas.openxmlformats.org/officeDocument/2006/relationships/slide" Target="slides/slide295.xml"/><Relationship Id="rId461" Type="http://schemas.openxmlformats.org/officeDocument/2006/relationships/slide" Target="slides/slide460.xml"/><Relationship Id="rId517" Type="http://schemas.openxmlformats.org/officeDocument/2006/relationships/slide" Target="slides/slide516.xml"/><Relationship Id="rId60" Type="http://schemas.openxmlformats.org/officeDocument/2006/relationships/slide" Target="slides/slide59.xml"/><Relationship Id="rId156" Type="http://schemas.openxmlformats.org/officeDocument/2006/relationships/slide" Target="slides/slide155.xml"/><Relationship Id="rId198" Type="http://schemas.openxmlformats.org/officeDocument/2006/relationships/slide" Target="slides/slide197.xml"/><Relationship Id="rId321" Type="http://schemas.openxmlformats.org/officeDocument/2006/relationships/slide" Target="slides/slide320.xml"/><Relationship Id="rId363" Type="http://schemas.openxmlformats.org/officeDocument/2006/relationships/slide" Target="slides/slide362.xml"/><Relationship Id="rId419" Type="http://schemas.openxmlformats.org/officeDocument/2006/relationships/slide" Target="slides/slide418.xml"/><Relationship Id="rId223" Type="http://schemas.openxmlformats.org/officeDocument/2006/relationships/slide" Target="slides/slide222.xml"/><Relationship Id="rId430" Type="http://schemas.openxmlformats.org/officeDocument/2006/relationships/slide" Target="slides/slide429.xml"/><Relationship Id="rId18" Type="http://schemas.openxmlformats.org/officeDocument/2006/relationships/slide" Target="slides/slide17.xml"/><Relationship Id="rId265" Type="http://schemas.openxmlformats.org/officeDocument/2006/relationships/slide" Target="slides/slide264.xml"/><Relationship Id="rId472" Type="http://schemas.openxmlformats.org/officeDocument/2006/relationships/slide" Target="slides/slide471.xml"/><Relationship Id="rId528" Type="http://schemas.openxmlformats.org/officeDocument/2006/relationships/slide" Target="slides/slide527.xml"/><Relationship Id="rId125" Type="http://schemas.openxmlformats.org/officeDocument/2006/relationships/slide" Target="slides/slide124.xml"/><Relationship Id="rId167" Type="http://schemas.openxmlformats.org/officeDocument/2006/relationships/slide" Target="slides/slide166.xml"/><Relationship Id="rId332" Type="http://schemas.openxmlformats.org/officeDocument/2006/relationships/slide" Target="slides/slide331.xml"/><Relationship Id="rId374" Type="http://schemas.openxmlformats.org/officeDocument/2006/relationships/slide" Target="slides/slide373.xml"/><Relationship Id="rId71" Type="http://schemas.openxmlformats.org/officeDocument/2006/relationships/slide" Target="slides/slide70.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76" Type="http://schemas.openxmlformats.org/officeDocument/2006/relationships/slide" Target="slides/slide275.xml"/><Relationship Id="rId441" Type="http://schemas.openxmlformats.org/officeDocument/2006/relationships/slide" Target="slides/slide440.xml"/><Relationship Id="rId483" Type="http://schemas.openxmlformats.org/officeDocument/2006/relationships/slide" Target="slides/slide482.xml"/><Relationship Id="rId539" Type="http://schemas.openxmlformats.org/officeDocument/2006/relationships/slide" Target="slides/slide538.xml"/><Relationship Id="rId40" Type="http://schemas.openxmlformats.org/officeDocument/2006/relationships/slide" Target="slides/slide39.xml"/><Relationship Id="rId136" Type="http://schemas.openxmlformats.org/officeDocument/2006/relationships/slide" Target="slides/slide135.xml"/><Relationship Id="rId178" Type="http://schemas.openxmlformats.org/officeDocument/2006/relationships/slide" Target="slides/slide177.xml"/><Relationship Id="rId301" Type="http://schemas.openxmlformats.org/officeDocument/2006/relationships/slide" Target="slides/slide300.xml"/><Relationship Id="rId343" Type="http://schemas.openxmlformats.org/officeDocument/2006/relationships/slide" Target="slides/slide342.xml"/><Relationship Id="rId550" Type="http://schemas.openxmlformats.org/officeDocument/2006/relationships/customXml" Target="../customXml/item3.xml"/><Relationship Id="rId82" Type="http://schemas.openxmlformats.org/officeDocument/2006/relationships/slide" Target="slides/slide81.xml"/><Relationship Id="rId203" Type="http://schemas.openxmlformats.org/officeDocument/2006/relationships/slide" Target="slides/slide202.xml"/><Relationship Id="rId385" Type="http://schemas.openxmlformats.org/officeDocument/2006/relationships/slide" Target="slides/slide384.xml"/><Relationship Id="rId245" Type="http://schemas.openxmlformats.org/officeDocument/2006/relationships/slide" Target="slides/slide244.xml"/><Relationship Id="rId287" Type="http://schemas.openxmlformats.org/officeDocument/2006/relationships/slide" Target="slides/slide286.xml"/><Relationship Id="rId410" Type="http://schemas.openxmlformats.org/officeDocument/2006/relationships/slide" Target="slides/slide409.xml"/><Relationship Id="rId452" Type="http://schemas.openxmlformats.org/officeDocument/2006/relationships/slide" Target="slides/slide451.xml"/><Relationship Id="rId494" Type="http://schemas.openxmlformats.org/officeDocument/2006/relationships/slide" Target="slides/slide493.xml"/><Relationship Id="rId508" Type="http://schemas.openxmlformats.org/officeDocument/2006/relationships/slide" Target="slides/slide507.xml"/><Relationship Id="rId105" Type="http://schemas.openxmlformats.org/officeDocument/2006/relationships/slide" Target="slides/slide104.xml"/><Relationship Id="rId147" Type="http://schemas.openxmlformats.org/officeDocument/2006/relationships/slide" Target="slides/slide146.xml"/><Relationship Id="rId312" Type="http://schemas.openxmlformats.org/officeDocument/2006/relationships/slide" Target="slides/slide311.xml"/><Relationship Id="rId354" Type="http://schemas.openxmlformats.org/officeDocument/2006/relationships/slide" Target="slides/slide353.xml"/><Relationship Id="rId51" Type="http://schemas.openxmlformats.org/officeDocument/2006/relationships/slide" Target="slides/slide50.xml"/><Relationship Id="rId93" Type="http://schemas.openxmlformats.org/officeDocument/2006/relationships/slide" Target="slides/slide92.xml"/><Relationship Id="rId189" Type="http://schemas.openxmlformats.org/officeDocument/2006/relationships/slide" Target="slides/slide188.xml"/><Relationship Id="rId396" Type="http://schemas.openxmlformats.org/officeDocument/2006/relationships/slide" Target="slides/slide395.xml"/><Relationship Id="rId214" Type="http://schemas.openxmlformats.org/officeDocument/2006/relationships/slide" Target="slides/slide213.xml"/><Relationship Id="rId256" Type="http://schemas.openxmlformats.org/officeDocument/2006/relationships/slide" Target="slides/slide255.xml"/><Relationship Id="rId298" Type="http://schemas.openxmlformats.org/officeDocument/2006/relationships/slide" Target="slides/slide297.xml"/><Relationship Id="rId421" Type="http://schemas.openxmlformats.org/officeDocument/2006/relationships/slide" Target="slides/slide420.xml"/><Relationship Id="rId463" Type="http://schemas.openxmlformats.org/officeDocument/2006/relationships/slide" Target="slides/slide462.xml"/><Relationship Id="rId519" Type="http://schemas.openxmlformats.org/officeDocument/2006/relationships/slide" Target="slides/slide518.xml"/><Relationship Id="rId116" Type="http://schemas.openxmlformats.org/officeDocument/2006/relationships/slide" Target="slides/slide115.xml"/><Relationship Id="rId158" Type="http://schemas.openxmlformats.org/officeDocument/2006/relationships/slide" Target="slides/slide157.xml"/><Relationship Id="rId323" Type="http://schemas.openxmlformats.org/officeDocument/2006/relationships/slide" Target="slides/slide322.xml"/><Relationship Id="rId530" Type="http://schemas.openxmlformats.org/officeDocument/2006/relationships/slide" Target="slides/slide529.xml"/><Relationship Id="rId20" Type="http://schemas.openxmlformats.org/officeDocument/2006/relationships/slide" Target="slides/slide19.xml"/><Relationship Id="rId62" Type="http://schemas.openxmlformats.org/officeDocument/2006/relationships/slide" Target="slides/slide61.xml"/><Relationship Id="rId365" Type="http://schemas.openxmlformats.org/officeDocument/2006/relationships/slide" Target="slides/slide364.xml"/><Relationship Id="rId225" Type="http://schemas.openxmlformats.org/officeDocument/2006/relationships/slide" Target="slides/slide224.xml"/><Relationship Id="rId267" Type="http://schemas.openxmlformats.org/officeDocument/2006/relationships/slide" Target="slides/slide266.xml"/><Relationship Id="rId432" Type="http://schemas.openxmlformats.org/officeDocument/2006/relationships/slide" Target="slides/slide431.xml"/><Relationship Id="rId474" Type="http://schemas.openxmlformats.org/officeDocument/2006/relationships/slide" Target="slides/slide473.xml"/><Relationship Id="rId127" Type="http://schemas.openxmlformats.org/officeDocument/2006/relationships/slide" Target="slides/slide126.xml"/><Relationship Id="rId31" Type="http://schemas.openxmlformats.org/officeDocument/2006/relationships/slide" Target="slides/slide30.xml"/><Relationship Id="rId73" Type="http://schemas.openxmlformats.org/officeDocument/2006/relationships/slide" Target="slides/slide72.xml"/><Relationship Id="rId169" Type="http://schemas.openxmlformats.org/officeDocument/2006/relationships/slide" Target="slides/slide168.xml"/><Relationship Id="rId334" Type="http://schemas.openxmlformats.org/officeDocument/2006/relationships/slide" Target="slides/slide333.xml"/><Relationship Id="rId376" Type="http://schemas.openxmlformats.org/officeDocument/2006/relationships/slide" Target="slides/slide375.xml"/><Relationship Id="rId541" Type="http://schemas.openxmlformats.org/officeDocument/2006/relationships/slide" Target="slides/slide540.xml"/><Relationship Id="rId4" Type="http://schemas.openxmlformats.org/officeDocument/2006/relationships/slide" Target="slides/slide3.xml"/><Relationship Id="rId180" Type="http://schemas.openxmlformats.org/officeDocument/2006/relationships/slide" Target="slides/slide179.xml"/><Relationship Id="rId236" Type="http://schemas.openxmlformats.org/officeDocument/2006/relationships/slide" Target="slides/slide235.xml"/><Relationship Id="rId278" Type="http://schemas.openxmlformats.org/officeDocument/2006/relationships/slide" Target="slides/slide277.xml"/><Relationship Id="rId401" Type="http://schemas.openxmlformats.org/officeDocument/2006/relationships/slide" Target="slides/slide400.xml"/><Relationship Id="rId443" Type="http://schemas.openxmlformats.org/officeDocument/2006/relationships/slide" Target="slides/slide442.xml"/><Relationship Id="rId303" Type="http://schemas.openxmlformats.org/officeDocument/2006/relationships/slide" Target="slides/slide302.xml"/><Relationship Id="rId485" Type="http://schemas.openxmlformats.org/officeDocument/2006/relationships/slide" Target="slides/slide484.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510" Type="http://schemas.openxmlformats.org/officeDocument/2006/relationships/slide" Target="slides/slide509.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slide" Target="slides/slide453.xml"/><Relationship Id="rId496" Type="http://schemas.openxmlformats.org/officeDocument/2006/relationships/slide" Target="slides/slide495.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521" Type="http://schemas.openxmlformats.org/officeDocument/2006/relationships/slide" Target="slides/slide520.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465" Type="http://schemas.openxmlformats.org/officeDocument/2006/relationships/slide" Target="slides/slide464.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532" Type="http://schemas.openxmlformats.org/officeDocument/2006/relationships/slide" Target="slides/slide531.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476" Type="http://schemas.openxmlformats.org/officeDocument/2006/relationships/slide" Target="slides/slide475.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501" Type="http://schemas.openxmlformats.org/officeDocument/2006/relationships/slide" Target="slides/slide500.xml"/><Relationship Id="rId543" Type="http://schemas.openxmlformats.org/officeDocument/2006/relationships/tags" Target="tags/tag1.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487" Type="http://schemas.openxmlformats.org/officeDocument/2006/relationships/slide" Target="slides/slide486.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512" Type="http://schemas.openxmlformats.org/officeDocument/2006/relationships/slide" Target="slides/slide511.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456" Type="http://schemas.openxmlformats.org/officeDocument/2006/relationships/slide" Target="slides/slide455.xml"/><Relationship Id="rId498" Type="http://schemas.openxmlformats.org/officeDocument/2006/relationships/slide" Target="slides/slide497.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23" Type="http://schemas.openxmlformats.org/officeDocument/2006/relationships/slide" Target="slides/slide522.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467" Type="http://schemas.openxmlformats.org/officeDocument/2006/relationships/slide" Target="slides/slide466.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534" Type="http://schemas.openxmlformats.org/officeDocument/2006/relationships/slide" Target="slides/slide533.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436" Type="http://schemas.openxmlformats.org/officeDocument/2006/relationships/slide" Target="slides/slide435.xml"/><Relationship Id="rId240" Type="http://schemas.openxmlformats.org/officeDocument/2006/relationships/slide" Target="slides/slide239.xml"/><Relationship Id="rId478" Type="http://schemas.openxmlformats.org/officeDocument/2006/relationships/slide" Target="slides/slide477.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503" Type="http://schemas.openxmlformats.org/officeDocument/2006/relationships/slide" Target="slides/slide502.xml"/><Relationship Id="rId545" Type="http://schemas.openxmlformats.org/officeDocument/2006/relationships/viewProps" Target="viewProps.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447" Type="http://schemas.openxmlformats.org/officeDocument/2006/relationships/slide" Target="slides/slide446.xml"/><Relationship Id="rId251" Type="http://schemas.openxmlformats.org/officeDocument/2006/relationships/slide" Target="slides/slide250.xml"/><Relationship Id="rId489" Type="http://schemas.openxmlformats.org/officeDocument/2006/relationships/slide" Target="slides/slide488.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514" Type="http://schemas.openxmlformats.org/officeDocument/2006/relationships/slide" Target="slides/slide513.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416" Type="http://schemas.openxmlformats.org/officeDocument/2006/relationships/slide" Target="slides/slide415.xml"/><Relationship Id="rId220" Type="http://schemas.openxmlformats.org/officeDocument/2006/relationships/slide" Target="slides/slide219.xml"/><Relationship Id="rId458" Type="http://schemas.openxmlformats.org/officeDocument/2006/relationships/slide" Target="slides/slide457.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525" Type="http://schemas.openxmlformats.org/officeDocument/2006/relationships/slide" Target="slides/slide524.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427" Type="http://schemas.openxmlformats.org/officeDocument/2006/relationships/slide" Target="slides/slide426.xml"/><Relationship Id="rId469" Type="http://schemas.openxmlformats.org/officeDocument/2006/relationships/slide" Target="slides/slide468.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480" Type="http://schemas.openxmlformats.org/officeDocument/2006/relationships/slide" Target="slides/slide479.xml"/><Relationship Id="rId536" Type="http://schemas.openxmlformats.org/officeDocument/2006/relationships/slide" Target="slides/slide535.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200" Type="http://schemas.openxmlformats.org/officeDocument/2006/relationships/slide" Target="slides/slide199.xml"/><Relationship Id="rId382" Type="http://schemas.openxmlformats.org/officeDocument/2006/relationships/slide" Target="slides/slide381.xml"/><Relationship Id="rId438" Type="http://schemas.openxmlformats.org/officeDocument/2006/relationships/slide" Target="slides/slide437.xml"/><Relationship Id="rId242" Type="http://schemas.openxmlformats.org/officeDocument/2006/relationships/slide" Target="slides/slide241.xml"/><Relationship Id="rId284" Type="http://schemas.openxmlformats.org/officeDocument/2006/relationships/slide" Target="slides/slide283.xml"/><Relationship Id="rId491" Type="http://schemas.openxmlformats.org/officeDocument/2006/relationships/slide" Target="slides/slide490.xml"/><Relationship Id="rId505" Type="http://schemas.openxmlformats.org/officeDocument/2006/relationships/slide" Target="slides/slide504.xml"/><Relationship Id="rId37" Type="http://schemas.openxmlformats.org/officeDocument/2006/relationships/slide" Target="slides/slide36.xml"/><Relationship Id="rId79" Type="http://schemas.openxmlformats.org/officeDocument/2006/relationships/slide" Target="slides/slide78.xml"/><Relationship Id="rId102" Type="http://schemas.openxmlformats.org/officeDocument/2006/relationships/slide" Target="slides/slide101.xml"/><Relationship Id="rId144" Type="http://schemas.openxmlformats.org/officeDocument/2006/relationships/slide" Target="slides/slide143.xml"/><Relationship Id="rId547" Type="http://schemas.openxmlformats.org/officeDocument/2006/relationships/tableStyles" Target="tableStyles.xml"/><Relationship Id="rId90" Type="http://schemas.openxmlformats.org/officeDocument/2006/relationships/slide" Target="slides/slide89.xml"/><Relationship Id="rId186" Type="http://schemas.openxmlformats.org/officeDocument/2006/relationships/slide" Target="slides/slide185.xml"/><Relationship Id="rId351" Type="http://schemas.openxmlformats.org/officeDocument/2006/relationships/slide" Target="slides/slide350.xml"/><Relationship Id="rId393" Type="http://schemas.openxmlformats.org/officeDocument/2006/relationships/slide" Target="slides/slide392.xml"/><Relationship Id="rId407" Type="http://schemas.openxmlformats.org/officeDocument/2006/relationships/slide" Target="slides/slide406.xml"/><Relationship Id="rId449" Type="http://schemas.openxmlformats.org/officeDocument/2006/relationships/slide" Target="slides/slide448.xml"/><Relationship Id="rId211" Type="http://schemas.openxmlformats.org/officeDocument/2006/relationships/slide" Target="slides/slide210.xml"/><Relationship Id="rId253" Type="http://schemas.openxmlformats.org/officeDocument/2006/relationships/slide" Target="slides/slide252.xml"/><Relationship Id="rId295" Type="http://schemas.openxmlformats.org/officeDocument/2006/relationships/slide" Target="slides/slide294.xml"/><Relationship Id="rId309" Type="http://schemas.openxmlformats.org/officeDocument/2006/relationships/slide" Target="slides/slide308.xml"/><Relationship Id="rId460" Type="http://schemas.openxmlformats.org/officeDocument/2006/relationships/slide" Target="slides/slide459.xml"/><Relationship Id="rId516" Type="http://schemas.openxmlformats.org/officeDocument/2006/relationships/slide" Target="slides/slide515.xml"/><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 Id="rId155" Type="http://schemas.openxmlformats.org/officeDocument/2006/relationships/slide" Target="slides/slide154.xml"/><Relationship Id="rId197" Type="http://schemas.openxmlformats.org/officeDocument/2006/relationships/slide" Target="slides/slide196.xml"/><Relationship Id="rId362" Type="http://schemas.openxmlformats.org/officeDocument/2006/relationships/slide" Target="slides/slide361.xml"/><Relationship Id="rId418" Type="http://schemas.openxmlformats.org/officeDocument/2006/relationships/slide" Target="slides/slide417.xml"/><Relationship Id="rId222" Type="http://schemas.openxmlformats.org/officeDocument/2006/relationships/slide" Target="slides/slide221.xml"/><Relationship Id="rId264" Type="http://schemas.openxmlformats.org/officeDocument/2006/relationships/slide" Target="slides/slide263.xml"/><Relationship Id="rId471" Type="http://schemas.openxmlformats.org/officeDocument/2006/relationships/slide" Target="slides/slide470.xml"/><Relationship Id="rId17" Type="http://schemas.openxmlformats.org/officeDocument/2006/relationships/slide" Target="slides/slide16.xml"/><Relationship Id="rId59" Type="http://schemas.openxmlformats.org/officeDocument/2006/relationships/slide" Target="slides/slide58.xml"/><Relationship Id="rId124" Type="http://schemas.openxmlformats.org/officeDocument/2006/relationships/slide" Target="slides/slide123.xml"/><Relationship Id="rId527" Type="http://schemas.openxmlformats.org/officeDocument/2006/relationships/slide" Target="slides/slide526.xml"/><Relationship Id="rId70" Type="http://schemas.openxmlformats.org/officeDocument/2006/relationships/slide" Target="slides/slide69.xml"/><Relationship Id="rId166" Type="http://schemas.openxmlformats.org/officeDocument/2006/relationships/slide" Target="slides/slide165.xml"/><Relationship Id="rId331" Type="http://schemas.openxmlformats.org/officeDocument/2006/relationships/slide" Target="slides/slide330.xml"/><Relationship Id="rId373" Type="http://schemas.openxmlformats.org/officeDocument/2006/relationships/slide" Target="slides/slide372.xml"/><Relationship Id="rId429" Type="http://schemas.openxmlformats.org/officeDocument/2006/relationships/slide" Target="slides/slide428.xml"/><Relationship Id="rId1" Type="http://schemas.openxmlformats.org/officeDocument/2006/relationships/slideMaster" Target="slideMasters/slideMaster1.xml"/><Relationship Id="rId233" Type="http://schemas.openxmlformats.org/officeDocument/2006/relationships/slide" Target="slides/slide232.xml"/><Relationship Id="rId440" Type="http://schemas.openxmlformats.org/officeDocument/2006/relationships/slide" Target="slides/slide439.xml"/><Relationship Id="rId28" Type="http://schemas.openxmlformats.org/officeDocument/2006/relationships/slide" Target="slides/slide27.xml"/><Relationship Id="rId275" Type="http://schemas.openxmlformats.org/officeDocument/2006/relationships/slide" Target="slides/slide274.xml"/><Relationship Id="rId300" Type="http://schemas.openxmlformats.org/officeDocument/2006/relationships/slide" Target="slides/slide299.xml"/><Relationship Id="rId482" Type="http://schemas.openxmlformats.org/officeDocument/2006/relationships/slide" Target="slides/slide481.xml"/><Relationship Id="rId538" Type="http://schemas.openxmlformats.org/officeDocument/2006/relationships/slide" Target="slides/slide537.xml"/><Relationship Id="rId81" Type="http://schemas.openxmlformats.org/officeDocument/2006/relationships/slide" Target="slides/slide80.xml"/><Relationship Id="rId135" Type="http://schemas.openxmlformats.org/officeDocument/2006/relationships/slide" Target="slides/slide134.xml"/><Relationship Id="rId177" Type="http://schemas.openxmlformats.org/officeDocument/2006/relationships/slide" Target="slides/slide176.xml"/><Relationship Id="rId342" Type="http://schemas.openxmlformats.org/officeDocument/2006/relationships/slide" Target="slides/slide341.xml"/><Relationship Id="rId384" Type="http://schemas.openxmlformats.org/officeDocument/2006/relationships/slide" Target="slides/slide383.xml"/><Relationship Id="rId202" Type="http://schemas.openxmlformats.org/officeDocument/2006/relationships/slide" Target="slides/slide201.xml"/><Relationship Id="rId244" Type="http://schemas.openxmlformats.org/officeDocument/2006/relationships/slide" Target="slides/slide243.xml"/><Relationship Id="rId39" Type="http://schemas.openxmlformats.org/officeDocument/2006/relationships/slide" Target="slides/slide38.xml"/><Relationship Id="rId286" Type="http://schemas.openxmlformats.org/officeDocument/2006/relationships/slide" Target="slides/slide285.xml"/><Relationship Id="rId451" Type="http://schemas.openxmlformats.org/officeDocument/2006/relationships/slide" Target="slides/slide450.xml"/><Relationship Id="rId493" Type="http://schemas.openxmlformats.org/officeDocument/2006/relationships/slide" Target="slides/slide492.xml"/><Relationship Id="rId507" Type="http://schemas.openxmlformats.org/officeDocument/2006/relationships/slide" Target="slides/slide506.xml"/><Relationship Id="rId549" Type="http://schemas.openxmlformats.org/officeDocument/2006/relationships/customXml" Target="../customXml/item2.xml"/><Relationship Id="rId50" Type="http://schemas.openxmlformats.org/officeDocument/2006/relationships/slide" Target="slides/slide49.xml"/><Relationship Id="rId104" Type="http://schemas.openxmlformats.org/officeDocument/2006/relationships/slide" Target="slides/slide103.xml"/><Relationship Id="rId146" Type="http://schemas.openxmlformats.org/officeDocument/2006/relationships/slide" Target="slides/slide145.xml"/><Relationship Id="rId188" Type="http://schemas.openxmlformats.org/officeDocument/2006/relationships/slide" Target="slides/slide187.xml"/><Relationship Id="rId311" Type="http://schemas.openxmlformats.org/officeDocument/2006/relationships/slide" Target="slides/slide310.xml"/><Relationship Id="rId353" Type="http://schemas.openxmlformats.org/officeDocument/2006/relationships/slide" Target="slides/slide352.xml"/><Relationship Id="rId395" Type="http://schemas.openxmlformats.org/officeDocument/2006/relationships/slide" Target="slides/slide394.xml"/><Relationship Id="rId409" Type="http://schemas.openxmlformats.org/officeDocument/2006/relationships/slide" Target="slides/slide408.xml"/><Relationship Id="rId92" Type="http://schemas.openxmlformats.org/officeDocument/2006/relationships/slide" Target="slides/slide91.xml"/><Relationship Id="rId213" Type="http://schemas.openxmlformats.org/officeDocument/2006/relationships/slide" Target="slides/slide212.xml"/><Relationship Id="rId420" Type="http://schemas.openxmlformats.org/officeDocument/2006/relationships/slide" Target="slides/slide419.xml"/><Relationship Id="rId255" Type="http://schemas.openxmlformats.org/officeDocument/2006/relationships/slide" Target="slides/slide254.xml"/><Relationship Id="rId297" Type="http://schemas.openxmlformats.org/officeDocument/2006/relationships/slide" Target="slides/slide296.xml"/><Relationship Id="rId462" Type="http://schemas.openxmlformats.org/officeDocument/2006/relationships/slide" Target="slides/slide461.xml"/><Relationship Id="rId518" Type="http://schemas.openxmlformats.org/officeDocument/2006/relationships/slide" Target="slides/slide517.xml"/><Relationship Id="rId115" Type="http://schemas.openxmlformats.org/officeDocument/2006/relationships/slide" Target="slides/slide114.xml"/><Relationship Id="rId157" Type="http://schemas.openxmlformats.org/officeDocument/2006/relationships/slide" Target="slides/slide156.xml"/><Relationship Id="rId322" Type="http://schemas.openxmlformats.org/officeDocument/2006/relationships/slide" Target="slides/slide321.xml"/><Relationship Id="rId364" Type="http://schemas.openxmlformats.org/officeDocument/2006/relationships/slide" Target="slides/slide363.xml"/><Relationship Id="rId61" Type="http://schemas.openxmlformats.org/officeDocument/2006/relationships/slide" Target="slides/slide60.xml"/><Relationship Id="rId199" Type="http://schemas.openxmlformats.org/officeDocument/2006/relationships/slide" Target="slides/slide198.xml"/><Relationship Id="rId19" Type="http://schemas.openxmlformats.org/officeDocument/2006/relationships/slide" Target="slides/slide18.xml"/><Relationship Id="rId224" Type="http://schemas.openxmlformats.org/officeDocument/2006/relationships/slide" Target="slides/slide223.xml"/><Relationship Id="rId266" Type="http://schemas.openxmlformats.org/officeDocument/2006/relationships/slide" Target="slides/slide265.xml"/><Relationship Id="rId431" Type="http://schemas.openxmlformats.org/officeDocument/2006/relationships/slide" Target="slides/slide430.xml"/><Relationship Id="rId473" Type="http://schemas.openxmlformats.org/officeDocument/2006/relationships/slide" Target="slides/slide472.xml"/><Relationship Id="rId529" Type="http://schemas.openxmlformats.org/officeDocument/2006/relationships/slide" Target="slides/slide528.xml"/><Relationship Id="rId30" Type="http://schemas.openxmlformats.org/officeDocument/2006/relationships/slide" Target="slides/slide29.xml"/><Relationship Id="rId126" Type="http://schemas.openxmlformats.org/officeDocument/2006/relationships/slide" Target="slides/slide125.xml"/><Relationship Id="rId168" Type="http://schemas.openxmlformats.org/officeDocument/2006/relationships/slide" Target="slides/slide167.xml"/><Relationship Id="rId333" Type="http://schemas.openxmlformats.org/officeDocument/2006/relationships/slide" Target="slides/slide332.xml"/><Relationship Id="rId540" Type="http://schemas.openxmlformats.org/officeDocument/2006/relationships/slide" Target="slides/slide539.xml"/><Relationship Id="rId72" Type="http://schemas.openxmlformats.org/officeDocument/2006/relationships/slide" Target="slides/slide71.xml"/><Relationship Id="rId375" Type="http://schemas.openxmlformats.org/officeDocument/2006/relationships/slide" Target="slides/slide374.xml"/><Relationship Id="rId3" Type="http://schemas.openxmlformats.org/officeDocument/2006/relationships/slide" Target="slides/slide2.xml"/><Relationship Id="rId235" Type="http://schemas.openxmlformats.org/officeDocument/2006/relationships/slide" Target="slides/slide234.xml"/><Relationship Id="rId277" Type="http://schemas.openxmlformats.org/officeDocument/2006/relationships/slide" Target="slides/slide276.xml"/><Relationship Id="rId400" Type="http://schemas.openxmlformats.org/officeDocument/2006/relationships/slide" Target="slides/slide399.xml"/><Relationship Id="rId442" Type="http://schemas.openxmlformats.org/officeDocument/2006/relationships/slide" Target="slides/slide441.xml"/><Relationship Id="rId484" Type="http://schemas.openxmlformats.org/officeDocument/2006/relationships/slide" Target="slides/slide483.xml"/><Relationship Id="rId137" Type="http://schemas.openxmlformats.org/officeDocument/2006/relationships/slide" Target="slides/slide136.xml"/><Relationship Id="rId302" Type="http://schemas.openxmlformats.org/officeDocument/2006/relationships/slide" Target="slides/slide301.xml"/><Relationship Id="rId344" Type="http://schemas.openxmlformats.org/officeDocument/2006/relationships/slide" Target="slides/slide343.xml"/><Relationship Id="rId41" Type="http://schemas.openxmlformats.org/officeDocument/2006/relationships/slide" Target="slides/slide40.xml"/><Relationship Id="rId83" Type="http://schemas.openxmlformats.org/officeDocument/2006/relationships/slide" Target="slides/slide82.xml"/><Relationship Id="rId179" Type="http://schemas.openxmlformats.org/officeDocument/2006/relationships/slide" Target="slides/slide178.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46" Type="http://schemas.openxmlformats.org/officeDocument/2006/relationships/slide" Target="slides/slide245.xml"/><Relationship Id="rId288" Type="http://schemas.openxmlformats.org/officeDocument/2006/relationships/slide" Target="slides/slide287.xml"/><Relationship Id="rId411" Type="http://schemas.openxmlformats.org/officeDocument/2006/relationships/slide" Target="slides/slide410.xml"/><Relationship Id="rId453" Type="http://schemas.openxmlformats.org/officeDocument/2006/relationships/slide" Target="slides/slide452.xml"/><Relationship Id="rId509" Type="http://schemas.openxmlformats.org/officeDocument/2006/relationships/slide" Target="slides/slide508.xml"/><Relationship Id="rId106" Type="http://schemas.openxmlformats.org/officeDocument/2006/relationships/slide" Target="slides/slide105.xml"/><Relationship Id="rId313" Type="http://schemas.openxmlformats.org/officeDocument/2006/relationships/slide" Target="slides/slide312.xml"/><Relationship Id="rId495" Type="http://schemas.openxmlformats.org/officeDocument/2006/relationships/slide" Target="slides/slide494.xml"/><Relationship Id="rId10" Type="http://schemas.openxmlformats.org/officeDocument/2006/relationships/slide" Target="slides/slide9.xml"/><Relationship Id="rId52" Type="http://schemas.openxmlformats.org/officeDocument/2006/relationships/slide" Target="slides/slide51.xml"/><Relationship Id="rId94" Type="http://schemas.openxmlformats.org/officeDocument/2006/relationships/slide" Target="slides/slide93.xml"/><Relationship Id="rId148" Type="http://schemas.openxmlformats.org/officeDocument/2006/relationships/slide" Target="slides/slide147.xml"/><Relationship Id="rId355" Type="http://schemas.openxmlformats.org/officeDocument/2006/relationships/slide" Target="slides/slide354.xml"/><Relationship Id="rId397" Type="http://schemas.openxmlformats.org/officeDocument/2006/relationships/slide" Target="slides/slide396.xml"/><Relationship Id="rId520" Type="http://schemas.openxmlformats.org/officeDocument/2006/relationships/slide" Target="slides/slide519.xml"/><Relationship Id="rId215" Type="http://schemas.openxmlformats.org/officeDocument/2006/relationships/slide" Target="slides/slide214.xml"/><Relationship Id="rId257" Type="http://schemas.openxmlformats.org/officeDocument/2006/relationships/slide" Target="slides/slide256.xml"/><Relationship Id="rId422" Type="http://schemas.openxmlformats.org/officeDocument/2006/relationships/slide" Target="slides/slide421.xml"/><Relationship Id="rId464" Type="http://schemas.openxmlformats.org/officeDocument/2006/relationships/slide" Target="slides/slide463.xml"/><Relationship Id="rId299" Type="http://schemas.openxmlformats.org/officeDocument/2006/relationships/slide" Target="slides/slide298.xml"/><Relationship Id="rId63" Type="http://schemas.openxmlformats.org/officeDocument/2006/relationships/slide" Target="slides/slide62.xml"/><Relationship Id="rId159" Type="http://schemas.openxmlformats.org/officeDocument/2006/relationships/slide" Target="slides/slide158.xml"/><Relationship Id="rId366" Type="http://schemas.openxmlformats.org/officeDocument/2006/relationships/slide" Target="slides/slide365.xml"/><Relationship Id="rId226" Type="http://schemas.openxmlformats.org/officeDocument/2006/relationships/slide" Target="slides/slide225.xml"/><Relationship Id="rId433" Type="http://schemas.openxmlformats.org/officeDocument/2006/relationships/slide" Target="slides/slide432.xml"/><Relationship Id="rId74" Type="http://schemas.openxmlformats.org/officeDocument/2006/relationships/slide" Target="slides/slide73.xml"/><Relationship Id="rId377" Type="http://schemas.openxmlformats.org/officeDocument/2006/relationships/slide" Target="slides/slide376.xml"/><Relationship Id="rId500" Type="http://schemas.openxmlformats.org/officeDocument/2006/relationships/slide" Target="slides/slide499.xml"/><Relationship Id="rId5" Type="http://schemas.openxmlformats.org/officeDocument/2006/relationships/slide" Target="slides/slide4.xml"/><Relationship Id="rId237" Type="http://schemas.openxmlformats.org/officeDocument/2006/relationships/slide" Target="slides/slide236.xml"/><Relationship Id="rId444" Type="http://schemas.openxmlformats.org/officeDocument/2006/relationships/slide" Target="slides/slide443.xml"/><Relationship Id="rId290" Type="http://schemas.openxmlformats.org/officeDocument/2006/relationships/slide" Target="slides/slide289.xml"/><Relationship Id="rId304" Type="http://schemas.openxmlformats.org/officeDocument/2006/relationships/slide" Target="slides/slide303.xml"/><Relationship Id="rId388" Type="http://schemas.openxmlformats.org/officeDocument/2006/relationships/slide" Target="slides/slide387.xml"/><Relationship Id="rId511" Type="http://schemas.openxmlformats.org/officeDocument/2006/relationships/slide" Target="slides/slide510.xml"/><Relationship Id="rId85" Type="http://schemas.openxmlformats.org/officeDocument/2006/relationships/slide" Target="slides/slide84.xml"/><Relationship Id="rId150" Type="http://schemas.openxmlformats.org/officeDocument/2006/relationships/slide" Target="slides/slide149.xml"/><Relationship Id="rId248" Type="http://schemas.openxmlformats.org/officeDocument/2006/relationships/slide" Target="slides/slide247.xml"/><Relationship Id="rId455" Type="http://schemas.openxmlformats.org/officeDocument/2006/relationships/slide" Target="slides/slide4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159F5CE9-A50D-497C-AE6D-D5E51A48E601}" type="datetimeFigureOut">
              <a:rPr lang="en-US"/>
              <a:pPr>
                <a:defRPr/>
              </a:pPr>
              <a:t>12/18/2018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2A5F6461-998B-4CAB-BEF4-45B21BE11140}"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95C7FA6-BB3B-41D1-947B-4FCF05D7867B}" type="slidenum">
              <a:rPr lang="en-US" smtClean="0"/>
              <a:pPr/>
              <a:t>1</a:t>
            </a:fld>
            <a:endParaRPr lang="en-US" dirty="0"/>
          </a:p>
        </p:txBody>
      </p:sp>
      <p:sp>
        <p:nvSpPr>
          <p:cNvPr id="5160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161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A5F6461-998B-4CAB-BEF4-45B21BE11140}" type="slidenum">
              <a:rPr lang="en-US" smtClean="0"/>
              <a:pPr>
                <a:defRPr/>
              </a:pPr>
              <a:t>48</a:t>
            </a:fld>
            <a:endParaRPr lang="en-US" dirty="0"/>
          </a:p>
        </p:txBody>
      </p:sp>
    </p:spTree>
    <p:extLst>
      <p:ext uri="{BB962C8B-B14F-4D97-AF65-F5344CB8AC3E}">
        <p14:creationId xmlns:p14="http://schemas.microsoft.com/office/powerpoint/2010/main" val="577802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A5F6461-998B-4CAB-BEF4-45B21BE11140}" type="slidenum">
              <a:rPr lang="en-US" smtClean="0"/>
              <a:pPr>
                <a:defRPr/>
              </a:pPr>
              <a:t>454</a:t>
            </a:fld>
            <a:endParaRPr lang="en-US" dirty="0"/>
          </a:p>
        </p:txBody>
      </p:sp>
    </p:spTree>
    <p:extLst>
      <p:ext uri="{BB962C8B-B14F-4D97-AF65-F5344CB8AC3E}">
        <p14:creationId xmlns:p14="http://schemas.microsoft.com/office/powerpoint/2010/main" val="21307855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pyright">
    <p:spTree>
      <p:nvGrpSpPr>
        <p:cNvPr id="1" name=""/>
        <p:cNvGrpSpPr/>
        <p:nvPr/>
      </p:nvGrpSpPr>
      <p:grpSpPr>
        <a:xfrm>
          <a:off x="0" y="0"/>
          <a:ext cx="0" cy="0"/>
          <a:chOff x="0" y="0"/>
          <a:chExt cx="0" cy="0"/>
        </a:xfrm>
      </p:grpSpPr>
      <p:pic>
        <p:nvPicPr>
          <p:cNvPr id="4" name="Picture 11" descr="\\Ladybird\Shared_Media\Graphics\KE_Logos\Export_PPT\KE_logo.gif"/>
          <p:cNvPicPr>
            <a:picLocks noChangeAspect="1" noChangeArrowheads="1"/>
          </p:cNvPicPr>
          <p:nvPr userDrawn="1"/>
        </p:nvPicPr>
        <p:blipFill>
          <a:blip r:embed="rId2"/>
          <a:srcRect/>
          <a:stretch>
            <a:fillRect/>
          </a:stretch>
        </p:blipFill>
        <p:spPr bwMode="auto">
          <a:xfrm>
            <a:off x="228600" y="6429375"/>
            <a:ext cx="1524000" cy="412750"/>
          </a:xfrm>
          <a:prstGeom prst="rect">
            <a:avLst/>
          </a:prstGeom>
          <a:noFill/>
          <a:ln w="9525">
            <a:noFill/>
            <a:miter lim="800000"/>
            <a:headEnd/>
            <a:tailEnd/>
          </a:ln>
        </p:spPr>
      </p:pic>
      <p:sp>
        <p:nvSpPr>
          <p:cNvPr id="5" name="Text Box 7"/>
          <p:cNvSpPr txBox="1">
            <a:spLocks noChangeArrowheads="1"/>
          </p:cNvSpPr>
          <p:nvPr userDrawn="1"/>
        </p:nvSpPr>
        <p:spPr bwMode="auto">
          <a:xfrm>
            <a:off x="5029200" y="6491288"/>
            <a:ext cx="4114800" cy="307975"/>
          </a:xfrm>
          <a:prstGeom prst="rect">
            <a:avLst/>
          </a:prstGeom>
          <a:noFill/>
          <a:ln w="9525">
            <a:noFill/>
            <a:miter lim="800000"/>
            <a:headEnd/>
            <a:tailEnd/>
          </a:ln>
          <a:effectLst/>
        </p:spPr>
        <p:txBody>
          <a:bodyPr/>
          <a:lstStyle/>
          <a:p>
            <a:pPr fontAlgn="auto">
              <a:spcBef>
                <a:spcPts val="0"/>
              </a:spcBef>
              <a:spcAft>
                <a:spcPts val="0"/>
              </a:spcAft>
              <a:defRPr/>
            </a:pPr>
            <a:r>
              <a:rPr lang="en-US" sz="1400" b="1" dirty="0">
                <a:solidFill>
                  <a:srgbClr val="595959"/>
                </a:solidFill>
                <a:latin typeface="Arial" pitchFamily="34" charset="0"/>
                <a:cs typeface="Arial" pitchFamily="34" charset="0"/>
              </a:rPr>
              <a:t>Copyright © 2018 Kalkomey Enterprises, LLC</a:t>
            </a:r>
          </a:p>
        </p:txBody>
      </p:sp>
      <p:sp>
        <p:nvSpPr>
          <p:cNvPr id="3" name="Content Placeholder 1"/>
          <p:cNvSpPr>
            <a:spLocks noGrp="1"/>
          </p:cNvSpPr>
          <p:nvPr>
            <p:ph idx="1"/>
          </p:nvPr>
        </p:nvSpPr>
        <p:spPr>
          <a:xfrm>
            <a:off x="471488" y="1295400"/>
            <a:ext cx="8229600" cy="4787900"/>
          </a:xfrm>
        </p:spPr>
        <p:txBody>
          <a:bodyPr/>
          <a:lstStyle>
            <a:lvl1pPr algn="ctr">
              <a:lnSpc>
                <a:spcPct val="150000"/>
              </a:lnSpc>
              <a:buFontTx/>
              <a:buNone/>
              <a:defRPr sz="3200"/>
            </a:lvl1pPr>
          </a:lstStyle>
          <a:p>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Class Plan">
    <p:spTree>
      <p:nvGrpSpPr>
        <p:cNvPr id="1" name=""/>
        <p:cNvGrpSpPr/>
        <p:nvPr/>
      </p:nvGrpSpPr>
      <p:grpSpPr>
        <a:xfrm>
          <a:off x="0" y="0"/>
          <a:ext cx="0" cy="0"/>
          <a:chOff x="0" y="0"/>
          <a:chExt cx="0" cy="0"/>
        </a:xfrm>
      </p:grpSpPr>
      <p:sp>
        <p:nvSpPr>
          <p:cNvPr id="5" name="Freeform 4"/>
          <p:cNvSpPr>
            <a:spLocks/>
          </p:cNvSpPr>
          <p:nvPr userDrawn="1"/>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latin typeface="+mn-lt"/>
            </a:endParaRPr>
          </a:p>
        </p:txBody>
      </p:sp>
      <p:sp>
        <p:nvSpPr>
          <p:cNvPr id="6" name="Freeform 5"/>
          <p:cNvSpPr>
            <a:spLocks/>
          </p:cNvSpPr>
          <p:nvPr userDrawn="1"/>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latin typeface="+mn-lt"/>
            </a:endParaRPr>
          </a:p>
        </p:txBody>
      </p:sp>
      <p:grpSp>
        <p:nvGrpSpPr>
          <p:cNvPr id="7" name="Group 8"/>
          <p:cNvGrpSpPr>
            <a:grpSpLocks/>
          </p:cNvGrpSpPr>
          <p:nvPr userDrawn="1"/>
        </p:nvGrpSpPr>
        <p:grpSpPr bwMode="auto">
          <a:xfrm flipV="1">
            <a:off x="-19050" y="6132513"/>
            <a:ext cx="9180513" cy="649287"/>
            <a:chOff x="-19045" y="216550"/>
            <a:chExt cx="9180548" cy="649224"/>
          </a:xfrm>
        </p:grpSpPr>
        <p:sp>
          <p:nvSpPr>
            <p:cNvPr id="8" name="Freeform 7"/>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dirty="0"/>
            </a:p>
          </p:txBody>
        </p:sp>
        <p:sp>
          <p:nvSpPr>
            <p:cNvPr id="9" name="Freeform 8"/>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dirty="0"/>
            </a:p>
          </p:txBody>
        </p:sp>
      </p:gr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p:cNvSpPr>
          <p:nvPr>
            <p:ph sz="half" idx="1"/>
          </p:nvPr>
        </p:nvSpPr>
        <p:spPr>
          <a:xfrm>
            <a:off x="457200" y="1265237"/>
            <a:ext cx="3733800" cy="4525963"/>
          </a:xfrm>
        </p:spPr>
        <p:txBody>
          <a:bodyPr>
            <a:noAutofit/>
          </a:bodyPr>
          <a:lstStyle>
            <a:lvl1pPr>
              <a:defRPr sz="2500" b="0" baseline="0">
                <a:latin typeface="Arial Black" pitchFamily="34" charset="0"/>
              </a:defRPr>
            </a:lvl1pPr>
            <a:lvl2pPr>
              <a:defRPr sz="2500"/>
            </a:lvl2pPr>
            <a:lvl3pPr>
              <a:defRPr sz="2500"/>
            </a:lvl3pPr>
            <a:lvl4pPr>
              <a:defRPr sz="2500"/>
            </a:lvl4pPr>
            <a:lvl5pPr>
              <a:defRPr sz="2500"/>
            </a:lvl5pPr>
            <a:lvl6pPr>
              <a:defRPr sz="1800"/>
            </a:lvl6pPr>
            <a:lvl7pPr>
              <a:defRPr sz="1800"/>
            </a:lvl7pPr>
            <a:lvl8pPr>
              <a:defRPr sz="1800"/>
            </a:lvl8pPr>
            <a:lvl9pPr>
              <a:defRPr sz="1800"/>
            </a:lvl9pPr>
          </a:lstStyle>
          <a:p>
            <a:pPr lvl="0"/>
            <a:r>
              <a:rPr lang="en-US"/>
              <a:t>Click to edit Master text styles</a:t>
            </a:r>
          </a:p>
        </p:txBody>
      </p:sp>
      <p:sp>
        <p:nvSpPr>
          <p:cNvPr id="4" name="Content Placeholder 3"/>
          <p:cNvSpPr>
            <a:spLocks noGrp="1"/>
          </p:cNvSpPr>
          <p:nvPr>
            <p:ph sz="half" idx="2"/>
          </p:nvPr>
        </p:nvSpPr>
        <p:spPr>
          <a:xfrm>
            <a:off x="4343400" y="1265237"/>
            <a:ext cx="4343400" cy="4525963"/>
          </a:xfrm>
        </p:spPr>
        <p:txBody>
          <a:bodyPr>
            <a:noAutofit/>
          </a:bodyPr>
          <a:lstStyle>
            <a:lvl1pPr marL="0" indent="0">
              <a:buFontTx/>
              <a:buNone/>
              <a:defRPr sz="2500">
                <a:latin typeface="Arial" pitchFamily="34" charset="0"/>
                <a:cs typeface="Arial" pitchFamily="34" charset="0"/>
              </a:defRPr>
            </a:lvl1pPr>
            <a:lvl2pPr>
              <a:defRPr sz="2500">
                <a:latin typeface="Arial" pitchFamily="34" charset="0"/>
                <a:cs typeface="Arial" pitchFamily="34" charset="0"/>
              </a:defRPr>
            </a:lvl2pPr>
            <a:lvl3pPr>
              <a:defRPr sz="2500">
                <a:latin typeface="Arial" pitchFamily="34" charset="0"/>
                <a:cs typeface="Arial" pitchFamily="34" charset="0"/>
              </a:defRPr>
            </a:lvl3pPr>
            <a:lvl4pPr>
              <a:defRPr sz="2500">
                <a:latin typeface="Arial" pitchFamily="34" charset="0"/>
                <a:cs typeface="Arial" pitchFamily="34" charset="0"/>
              </a:defRPr>
            </a:lvl4pPr>
            <a:lvl5pPr>
              <a:defRPr sz="2500">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p:txBody>
      </p:sp>
      <p:sp>
        <p:nvSpPr>
          <p:cNvPr id="11" name="Text Box 7"/>
          <p:cNvSpPr txBox="1">
            <a:spLocks noChangeArrowheads="1"/>
          </p:cNvSpPr>
          <p:nvPr userDrawn="1"/>
        </p:nvSpPr>
        <p:spPr bwMode="auto">
          <a:xfrm>
            <a:off x="5029200" y="6491288"/>
            <a:ext cx="4114800" cy="307975"/>
          </a:xfrm>
          <a:prstGeom prst="rect">
            <a:avLst/>
          </a:prstGeom>
          <a:noFill/>
          <a:ln w="9525">
            <a:noFill/>
            <a:miter lim="800000"/>
            <a:headEnd/>
            <a:tailEnd/>
          </a:ln>
          <a:effectLst/>
        </p:spPr>
        <p:txBody>
          <a:bodyPr/>
          <a:lstStyle/>
          <a:p>
            <a:pPr fontAlgn="auto">
              <a:spcBef>
                <a:spcPts val="0"/>
              </a:spcBef>
              <a:spcAft>
                <a:spcPts val="0"/>
              </a:spcAft>
              <a:defRPr/>
            </a:pPr>
            <a:r>
              <a:rPr lang="en-US" sz="1400" b="1" dirty="0">
                <a:solidFill>
                  <a:srgbClr val="595959"/>
                </a:solidFill>
                <a:latin typeface="Arial" pitchFamily="34" charset="0"/>
                <a:cs typeface="Arial" pitchFamily="34" charset="0"/>
              </a:rPr>
              <a:t>Copyright © 2018 Kalkomey Enterprises, LLC</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Title">
    <p:spTree>
      <p:nvGrpSpPr>
        <p:cNvPr id="1" name=""/>
        <p:cNvGrpSpPr/>
        <p:nvPr/>
      </p:nvGrpSpPr>
      <p:grpSpPr>
        <a:xfrm>
          <a:off x="0" y="0"/>
          <a:ext cx="0" cy="0"/>
          <a:chOff x="0" y="0"/>
          <a:chExt cx="0" cy="0"/>
        </a:xfrm>
      </p:grpSpPr>
      <p:sp>
        <p:nvSpPr>
          <p:cNvPr id="5" name="Freeform 4"/>
          <p:cNvSpPr>
            <a:spLocks/>
          </p:cNvSpPr>
          <p:nvPr userDrawn="1"/>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latin typeface="+mn-lt"/>
            </a:endParaRPr>
          </a:p>
        </p:txBody>
      </p:sp>
      <p:sp>
        <p:nvSpPr>
          <p:cNvPr id="7" name="Freeform 6"/>
          <p:cNvSpPr>
            <a:spLocks/>
          </p:cNvSpPr>
          <p:nvPr userDrawn="1"/>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latin typeface="+mn-lt"/>
            </a:endParaRPr>
          </a:p>
        </p:txBody>
      </p:sp>
      <p:grpSp>
        <p:nvGrpSpPr>
          <p:cNvPr id="8" name="Group 8"/>
          <p:cNvGrpSpPr>
            <a:grpSpLocks/>
          </p:cNvGrpSpPr>
          <p:nvPr userDrawn="1"/>
        </p:nvGrpSpPr>
        <p:grpSpPr bwMode="auto">
          <a:xfrm flipV="1">
            <a:off x="-19050" y="6132513"/>
            <a:ext cx="9180513" cy="649287"/>
            <a:chOff x="-19045" y="216550"/>
            <a:chExt cx="9180548" cy="649224"/>
          </a:xfrm>
        </p:grpSpPr>
        <p:sp>
          <p:nvSpPr>
            <p:cNvPr id="9" name="Freeform 8"/>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dirty="0"/>
            </a:p>
          </p:txBody>
        </p:sp>
        <p:sp>
          <p:nvSpPr>
            <p:cNvPr id="10" name="Freeform 9"/>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dirty="0"/>
            </a:p>
          </p:txBody>
        </p:sp>
      </p:grpSp>
      <p:sp>
        <p:nvSpPr>
          <p:cNvPr id="4" name="Subtitle 2"/>
          <p:cNvSpPr>
            <a:spLocks noGrp="1"/>
          </p:cNvSpPr>
          <p:nvPr>
            <p:ph type="subTitle" idx="1"/>
          </p:nvPr>
        </p:nvSpPr>
        <p:spPr>
          <a:xfrm>
            <a:off x="685800" y="3352800"/>
            <a:ext cx="7772400" cy="762000"/>
          </a:xfrm>
        </p:spPr>
        <p:txBody>
          <a:bodyPr>
            <a:noAutofit/>
          </a:bodyPr>
          <a:lstStyle>
            <a:lvl1pPr marL="0" indent="0" algn="ctr">
              <a:buNone/>
              <a:defRPr sz="4500">
                <a:solidFill>
                  <a:srgbClr val="E46C0A"/>
                </a:solidFill>
                <a:latin typeface="Arial Black"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Title 1"/>
          <p:cNvSpPr>
            <a:spLocks noGrp="1"/>
          </p:cNvSpPr>
          <p:nvPr>
            <p:ph type="ctrTitle"/>
          </p:nvPr>
        </p:nvSpPr>
        <p:spPr>
          <a:xfrm>
            <a:off x="685800" y="1196975"/>
            <a:ext cx="7772400" cy="1470025"/>
          </a:xfrm>
        </p:spPr>
        <p:txBody>
          <a:bodyPr>
            <a:noAutofit/>
          </a:bodyPr>
          <a:lstStyle>
            <a:lvl1pPr>
              <a:defRPr sz="4500">
                <a:solidFill>
                  <a:srgbClr val="00B050"/>
                </a:solidFill>
                <a:latin typeface="Arial Black" pitchFamily="34" charset="0"/>
              </a:defRPr>
            </a:lvl1pPr>
          </a:lstStyle>
          <a:p>
            <a:r>
              <a:rPr lang="en-US" dirty="0"/>
              <a:t>Click to edit Master title style</a:t>
            </a:r>
          </a:p>
        </p:txBody>
      </p:sp>
      <p:sp>
        <p:nvSpPr>
          <p:cNvPr id="12" name="Text Box 7"/>
          <p:cNvSpPr txBox="1">
            <a:spLocks noChangeArrowheads="1"/>
          </p:cNvSpPr>
          <p:nvPr userDrawn="1"/>
        </p:nvSpPr>
        <p:spPr bwMode="auto">
          <a:xfrm>
            <a:off x="5029200" y="6491288"/>
            <a:ext cx="4114800" cy="307975"/>
          </a:xfrm>
          <a:prstGeom prst="rect">
            <a:avLst/>
          </a:prstGeom>
          <a:noFill/>
          <a:ln w="9525">
            <a:noFill/>
            <a:miter lim="800000"/>
            <a:headEnd/>
            <a:tailEnd/>
          </a:ln>
          <a:effectLst/>
        </p:spPr>
        <p:txBody>
          <a:bodyPr/>
          <a:lstStyle/>
          <a:p>
            <a:pPr fontAlgn="auto">
              <a:spcBef>
                <a:spcPts val="0"/>
              </a:spcBef>
              <a:spcAft>
                <a:spcPts val="0"/>
              </a:spcAft>
              <a:defRPr/>
            </a:pPr>
            <a:r>
              <a:rPr lang="en-US" sz="1400" b="1" dirty="0">
                <a:solidFill>
                  <a:srgbClr val="595959"/>
                </a:solidFill>
                <a:latin typeface="Arial" pitchFamily="34" charset="0"/>
                <a:cs typeface="Arial" pitchFamily="34" charset="0"/>
              </a:rPr>
              <a:t>Copyright © 2018 Kalkomey Enterprises, LLC</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Freeform 3"/>
          <p:cNvSpPr>
            <a:spLocks/>
          </p:cNvSpPr>
          <p:nvPr userDrawn="1"/>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latin typeface="+mn-lt"/>
            </a:endParaRPr>
          </a:p>
        </p:txBody>
      </p:sp>
      <p:sp>
        <p:nvSpPr>
          <p:cNvPr id="5" name="Freeform 4"/>
          <p:cNvSpPr>
            <a:spLocks/>
          </p:cNvSpPr>
          <p:nvPr userDrawn="1"/>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latin typeface="+mn-lt"/>
            </a:endParaRPr>
          </a:p>
        </p:txBody>
      </p:sp>
      <p:grpSp>
        <p:nvGrpSpPr>
          <p:cNvPr id="6" name="Group 8"/>
          <p:cNvGrpSpPr>
            <a:grpSpLocks/>
          </p:cNvGrpSpPr>
          <p:nvPr userDrawn="1"/>
        </p:nvGrpSpPr>
        <p:grpSpPr bwMode="auto">
          <a:xfrm flipV="1">
            <a:off x="-19050" y="6132513"/>
            <a:ext cx="9180513" cy="649287"/>
            <a:chOff x="-19045" y="216550"/>
            <a:chExt cx="9180548" cy="649224"/>
          </a:xfrm>
        </p:grpSpPr>
        <p:sp>
          <p:nvSpPr>
            <p:cNvPr id="7" name="Freeform 6"/>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dirty="0"/>
            </a:p>
          </p:txBody>
        </p:sp>
        <p:sp>
          <p:nvSpPr>
            <p:cNvPr id="8" name="Freeform 7"/>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dirty="0"/>
            </a:p>
          </p:txBody>
        </p:sp>
      </p:gr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Box 7"/>
          <p:cNvSpPr txBox="1">
            <a:spLocks noChangeArrowheads="1"/>
          </p:cNvSpPr>
          <p:nvPr userDrawn="1"/>
        </p:nvSpPr>
        <p:spPr bwMode="auto">
          <a:xfrm>
            <a:off x="5105400" y="6491288"/>
            <a:ext cx="4038600" cy="307975"/>
          </a:xfrm>
          <a:prstGeom prst="rect">
            <a:avLst/>
          </a:prstGeom>
          <a:noFill/>
          <a:ln w="9525">
            <a:noFill/>
            <a:miter lim="800000"/>
            <a:headEnd/>
            <a:tailEnd/>
          </a:ln>
          <a:effectLst/>
        </p:spPr>
        <p:txBody>
          <a:bodyPr/>
          <a:lstStyle/>
          <a:p>
            <a:pPr fontAlgn="auto">
              <a:spcBef>
                <a:spcPts val="0"/>
              </a:spcBef>
              <a:spcAft>
                <a:spcPts val="0"/>
              </a:spcAft>
              <a:defRPr/>
            </a:pPr>
            <a:r>
              <a:rPr lang="en-US" sz="1400" b="1" dirty="0">
                <a:solidFill>
                  <a:srgbClr val="595959"/>
                </a:solidFill>
                <a:latin typeface="Arial" pitchFamily="34" charset="0"/>
                <a:cs typeface="Arial" pitchFamily="34" charset="0"/>
              </a:rPr>
              <a:t>Copyright © 2018 Kalkomey Enterprises, LLC</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itle, two content">
    <p:spTree>
      <p:nvGrpSpPr>
        <p:cNvPr id="1" name=""/>
        <p:cNvGrpSpPr/>
        <p:nvPr/>
      </p:nvGrpSpPr>
      <p:grpSpPr>
        <a:xfrm>
          <a:off x="0" y="0"/>
          <a:ext cx="0" cy="0"/>
          <a:chOff x="0" y="0"/>
          <a:chExt cx="0" cy="0"/>
        </a:xfrm>
      </p:grpSpPr>
      <p:sp>
        <p:nvSpPr>
          <p:cNvPr id="5" name="Freeform 4"/>
          <p:cNvSpPr>
            <a:spLocks/>
          </p:cNvSpPr>
          <p:nvPr userDrawn="1"/>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latin typeface="+mn-lt"/>
            </a:endParaRPr>
          </a:p>
        </p:txBody>
      </p:sp>
      <p:sp>
        <p:nvSpPr>
          <p:cNvPr id="6" name="Freeform 5"/>
          <p:cNvSpPr>
            <a:spLocks/>
          </p:cNvSpPr>
          <p:nvPr userDrawn="1"/>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latin typeface="+mn-lt"/>
            </a:endParaRPr>
          </a:p>
        </p:txBody>
      </p:sp>
      <p:grpSp>
        <p:nvGrpSpPr>
          <p:cNvPr id="7" name="Group 8"/>
          <p:cNvGrpSpPr>
            <a:grpSpLocks/>
          </p:cNvGrpSpPr>
          <p:nvPr userDrawn="1"/>
        </p:nvGrpSpPr>
        <p:grpSpPr bwMode="auto">
          <a:xfrm flipV="1">
            <a:off x="-19050" y="6132513"/>
            <a:ext cx="9180513" cy="649287"/>
            <a:chOff x="-19045" y="216550"/>
            <a:chExt cx="9180548" cy="649224"/>
          </a:xfrm>
        </p:grpSpPr>
        <p:sp>
          <p:nvSpPr>
            <p:cNvPr id="8" name="Freeform 7"/>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dirty="0"/>
            </a:p>
          </p:txBody>
        </p:sp>
        <p:sp>
          <p:nvSpPr>
            <p:cNvPr id="9" name="Freeform 8"/>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dirty="0"/>
            </a:p>
          </p:txBody>
        </p:sp>
      </p:gr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65237"/>
            <a:ext cx="4038600" cy="4525963"/>
          </a:xfrm>
        </p:spPr>
        <p:txBody>
          <a:bodyPr>
            <a:noAutofit/>
          </a:bodyPr>
          <a:lstStyle>
            <a:lvl1pPr>
              <a:defRPr sz="2500"/>
            </a:lvl1pPr>
            <a:lvl2pPr>
              <a:defRPr sz="2500"/>
            </a:lvl2pPr>
            <a:lvl3pPr>
              <a:defRPr sz="2500"/>
            </a:lvl3pPr>
            <a:lvl4pPr>
              <a:defRPr sz="2500"/>
            </a:lvl4pPr>
            <a:lvl5pPr>
              <a:defRPr sz="25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65237"/>
            <a:ext cx="4038600" cy="4525963"/>
          </a:xfrm>
        </p:spPr>
        <p:txBody>
          <a:bodyPr>
            <a:noAutofit/>
          </a:bodyPr>
          <a:lstStyle>
            <a:lvl1pPr>
              <a:defRPr sz="2500">
                <a:latin typeface="Arial" pitchFamily="34" charset="0"/>
                <a:cs typeface="Arial" pitchFamily="34" charset="0"/>
              </a:defRPr>
            </a:lvl1pPr>
            <a:lvl2pPr>
              <a:defRPr sz="2500">
                <a:latin typeface="Arial" pitchFamily="34" charset="0"/>
                <a:cs typeface="Arial" pitchFamily="34" charset="0"/>
              </a:defRPr>
            </a:lvl2pPr>
            <a:lvl3pPr>
              <a:defRPr sz="2500">
                <a:latin typeface="Arial" pitchFamily="34" charset="0"/>
                <a:cs typeface="Arial" pitchFamily="34" charset="0"/>
              </a:defRPr>
            </a:lvl3pPr>
            <a:lvl4pPr>
              <a:defRPr sz="2500">
                <a:latin typeface="Arial" pitchFamily="34" charset="0"/>
                <a:cs typeface="Arial" pitchFamily="34" charset="0"/>
              </a:defRPr>
            </a:lvl4pPr>
            <a:lvl5pPr>
              <a:defRPr sz="25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Box 7"/>
          <p:cNvSpPr txBox="1">
            <a:spLocks noChangeArrowheads="1"/>
          </p:cNvSpPr>
          <p:nvPr userDrawn="1"/>
        </p:nvSpPr>
        <p:spPr bwMode="auto">
          <a:xfrm>
            <a:off x="5105400" y="6499886"/>
            <a:ext cx="4191000" cy="307975"/>
          </a:xfrm>
          <a:prstGeom prst="rect">
            <a:avLst/>
          </a:prstGeom>
          <a:noFill/>
          <a:ln w="9525">
            <a:noFill/>
            <a:miter lim="800000"/>
            <a:headEnd/>
            <a:tailEnd/>
          </a:ln>
          <a:effectLst/>
        </p:spPr>
        <p:txBody>
          <a:bodyPr/>
          <a:lstStyle/>
          <a:p>
            <a:pPr fontAlgn="auto">
              <a:spcBef>
                <a:spcPts val="0"/>
              </a:spcBef>
              <a:spcAft>
                <a:spcPts val="0"/>
              </a:spcAft>
              <a:defRPr/>
            </a:pPr>
            <a:r>
              <a:rPr lang="en-US" sz="1400" b="1" dirty="0">
                <a:solidFill>
                  <a:srgbClr val="595959"/>
                </a:solidFill>
                <a:latin typeface="Arial" pitchFamily="34" charset="0"/>
                <a:cs typeface="Arial" pitchFamily="34" charset="0"/>
              </a:rPr>
              <a:t>Copyright © 2018 Kalkomey Enterprises, LLC</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two subhead, two content">
    <p:spTree>
      <p:nvGrpSpPr>
        <p:cNvPr id="1" name=""/>
        <p:cNvGrpSpPr/>
        <p:nvPr/>
      </p:nvGrpSpPr>
      <p:grpSpPr>
        <a:xfrm>
          <a:off x="0" y="0"/>
          <a:ext cx="0" cy="0"/>
          <a:chOff x="0" y="0"/>
          <a:chExt cx="0" cy="0"/>
        </a:xfrm>
      </p:grpSpPr>
      <p:sp>
        <p:nvSpPr>
          <p:cNvPr id="7" name="Freeform 6"/>
          <p:cNvSpPr>
            <a:spLocks/>
          </p:cNvSpPr>
          <p:nvPr userDrawn="1"/>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latin typeface="+mn-lt"/>
            </a:endParaRPr>
          </a:p>
        </p:txBody>
      </p:sp>
      <p:sp>
        <p:nvSpPr>
          <p:cNvPr id="8" name="Freeform 7"/>
          <p:cNvSpPr>
            <a:spLocks/>
          </p:cNvSpPr>
          <p:nvPr userDrawn="1"/>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latin typeface="+mn-lt"/>
            </a:endParaRPr>
          </a:p>
        </p:txBody>
      </p:sp>
      <p:grpSp>
        <p:nvGrpSpPr>
          <p:cNvPr id="9" name="Group 5"/>
          <p:cNvGrpSpPr>
            <a:grpSpLocks/>
          </p:cNvGrpSpPr>
          <p:nvPr userDrawn="1"/>
        </p:nvGrpSpPr>
        <p:grpSpPr bwMode="auto">
          <a:xfrm flipV="1">
            <a:off x="-19050" y="6132513"/>
            <a:ext cx="9180513" cy="649287"/>
            <a:chOff x="-19045" y="216550"/>
            <a:chExt cx="9180548" cy="649224"/>
          </a:xfrm>
        </p:grpSpPr>
        <p:sp>
          <p:nvSpPr>
            <p:cNvPr id="10" name="Freeform 9"/>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dirty="0"/>
            </a:p>
          </p:txBody>
        </p:sp>
        <p:sp>
          <p:nvSpPr>
            <p:cNvPr id="11" name="Freeform 10"/>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dirty="0"/>
            </a:p>
          </p:txBody>
        </p:sp>
      </p:gr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6350"/>
            <a:ext cx="4040188" cy="674688"/>
          </a:xfrm>
        </p:spPr>
        <p:txBody>
          <a:bodyPr anchor="ctr">
            <a:noAutofit/>
          </a:bodyPr>
          <a:lstStyle>
            <a:lvl1pPr marL="0" indent="0">
              <a:buNone/>
              <a:defRPr sz="2500" b="1">
                <a:solidFill>
                  <a:srgbClr val="E46C0A"/>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951038"/>
            <a:ext cx="4040188" cy="3916362"/>
          </a:xfrm>
        </p:spPr>
        <p:txBody>
          <a:bodyPr>
            <a:noAutofit/>
          </a:bodyPr>
          <a:lstStyle>
            <a:lvl1pPr>
              <a:defRPr sz="2500"/>
            </a:lvl1pPr>
            <a:lvl2pPr>
              <a:defRPr sz="2500"/>
            </a:lvl2pPr>
            <a:lvl3pPr>
              <a:defRPr sz="2500"/>
            </a:lvl3pPr>
            <a:lvl4pPr>
              <a:defRPr sz="2500"/>
            </a:lvl4pPr>
            <a:lvl5pPr>
              <a:defRPr sz="25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276350"/>
            <a:ext cx="4041775" cy="674688"/>
          </a:xfrm>
        </p:spPr>
        <p:txBody>
          <a:bodyPr anchor="ctr">
            <a:noAutofit/>
          </a:bodyPr>
          <a:lstStyle>
            <a:lvl1pPr marL="0" indent="0">
              <a:buNone/>
              <a:defRPr sz="2500" b="1">
                <a:solidFill>
                  <a:srgbClr val="E46C0A"/>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1951038"/>
            <a:ext cx="4041775" cy="3916362"/>
          </a:xfrm>
        </p:spPr>
        <p:txBody>
          <a:bodyPr>
            <a:noAutofit/>
          </a:bodyPr>
          <a:lstStyle>
            <a:lvl1pPr>
              <a:defRPr sz="2500"/>
            </a:lvl1pPr>
            <a:lvl2pPr>
              <a:defRPr sz="2500"/>
            </a:lvl2pPr>
            <a:lvl3pPr>
              <a:defRPr sz="2500"/>
            </a:lvl3pPr>
            <a:lvl4pPr>
              <a:defRPr sz="2500"/>
            </a:lvl4pPr>
            <a:lvl5pPr>
              <a:defRPr sz="25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Box 7"/>
          <p:cNvSpPr txBox="1">
            <a:spLocks noChangeArrowheads="1"/>
          </p:cNvSpPr>
          <p:nvPr userDrawn="1"/>
        </p:nvSpPr>
        <p:spPr bwMode="auto">
          <a:xfrm>
            <a:off x="5105400" y="6491288"/>
            <a:ext cx="4038600" cy="307975"/>
          </a:xfrm>
          <a:prstGeom prst="rect">
            <a:avLst/>
          </a:prstGeom>
          <a:noFill/>
          <a:ln w="9525">
            <a:noFill/>
            <a:miter lim="800000"/>
            <a:headEnd/>
            <a:tailEnd/>
          </a:ln>
          <a:effectLst/>
        </p:spPr>
        <p:txBody>
          <a:bodyPr/>
          <a:lstStyle/>
          <a:p>
            <a:pPr fontAlgn="auto">
              <a:spcBef>
                <a:spcPts val="0"/>
              </a:spcBef>
              <a:spcAft>
                <a:spcPts val="0"/>
              </a:spcAft>
              <a:defRPr/>
            </a:pPr>
            <a:r>
              <a:rPr lang="en-US" sz="1400" b="1" dirty="0">
                <a:solidFill>
                  <a:srgbClr val="595959"/>
                </a:solidFill>
                <a:latin typeface="Arial" pitchFamily="34" charset="0"/>
                <a:cs typeface="Arial" pitchFamily="34" charset="0"/>
              </a:rPr>
              <a:t>Copyright © 2018 Kalkomey Enterprises, LLC</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head, content">
    <p:spTree>
      <p:nvGrpSpPr>
        <p:cNvPr id="1" name=""/>
        <p:cNvGrpSpPr/>
        <p:nvPr/>
      </p:nvGrpSpPr>
      <p:grpSpPr>
        <a:xfrm>
          <a:off x="0" y="0"/>
          <a:ext cx="0" cy="0"/>
          <a:chOff x="0" y="0"/>
          <a:chExt cx="0" cy="0"/>
        </a:xfrm>
      </p:grpSpPr>
      <p:sp>
        <p:nvSpPr>
          <p:cNvPr id="5" name="Freeform 4"/>
          <p:cNvSpPr>
            <a:spLocks/>
          </p:cNvSpPr>
          <p:nvPr userDrawn="1"/>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latin typeface="+mn-lt"/>
            </a:endParaRPr>
          </a:p>
        </p:txBody>
      </p:sp>
      <p:sp>
        <p:nvSpPr>
          <p:cNvPr id="6" name="Freeform 5"/>
          <p:cNvSpPr>
            <a:spLocks/>
          </p:cNvSpPr>
          <p:nvPr userDrawn="1"/>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latin typeface="+mn-lt"/>
            </a:endParaRPr>
          </a:p>
        </p:txBody>
      </p:sp>
      <p:grpSp>
        <p:nvGrpSpPr>
          <p:cNvPr id="7" name="Group 8"/>
          <p:cNvGrpSpPr>
            <a:grpSpLocks/>
          </p:cNvGrpSpPr>
          <p:nvPr userDrawn="1"/>
        </p:nvGrpSpPr>
        <p:grpSpPr bwMode="auto">
          <a:xfrm flipV="1">
            <a:off x="-19050" y="6132513"/>
            <a:ext cx="9180513" cy="649287"/>
            <a:chOff x="-19045" y="216550"/>
            <a:chExt cx="9180548" cy="649224"/>
          </a:xfrm>
        </p:grpSpPr>
        <p:sp>
          <p:nvSpPr>
            <p:cNvPr id="8" name="Freeform 7"/>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dirty="0"/>
            </a:p>
          </p:txBody>
        </p:sp>
        <p:sp>
          <p:nvSpPr>
            <p:cNvPr id="9" name="Freeform 8"/>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dirty="0"/>
            </a:p>
          </p:txBody>
        </p:sp>
      </p:grpSp>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276350"/>
            <a:ext cx="8229600" cy="639762"/>
          </a:xfrm>
        </p:spPr>
        <p:txBody>
          <a:bodyPr anchor="ctr">
            <a:noAutofit/>
          </a:bodyPr>
          <a:lstStyle>
            <a:lvl1pPr marL="0" indent="0">
              <a:buNone/>
              <a:defRPr sz="2500" b="1">
                <a:solidFill>
                  <a:srgbClr val="E46C0A"/>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916112"/>
            <a:ext cx="8229600" cy="3951288"/>
          </a:xfrm>
        </p:spPr>
        <p:txBody>
          <a:bodyPr>
            <a:noAutofit/>
          </a:bodyPr>
          <a:lstStyle>
            <a:lvl1pPr>
              <a:defRPr sz="2500"/>
            </a:lvl1pPr>
            <a:lvl2pPr>
              <a:defRPr sz="2500"/>
            </a:lvl2pPr>
            <a:lvl3pPr>
              <a:defRPr sz="2500"/>
            </a:lvl3pPr>
            <a:lvl4pPr>
              <a:defRPr sz="2500"/>
            </a:lvl4pPr>
            <a:lvl5pPr>
              <a:defRPr sz="25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Box 7"/>
          <p:cNvSpPr txBox="1">
            <a:spLocks noChangeArrowheads="1"/>
          </p:cNvSpPr>
          <p:nvPr userDrawn="1"/>
        </p:nvSpPr>
        <p:spPr bwMode="auto">
          <a:xfrm>
            <a:off x="5105400" y="6491288"/>
            <a:ext cx="4038600" cy="307975"/>
          </a:xfrm>
          <a:prstGeom prst="rect">
            <a:avLst/>
          </a:prstGeom>
          <a:noFill/>
          <a:ln w="9525">
            <a:noFill/>
            <a:miter lim="800000"/>
            <a:headEnd/>
            <a:tailEnd/>
          </a:ln>
          <a:effectLst/>
        </p:spPr>
        <p:txBody>
          <a:bodyPr/>
          <a:lstStyle/>
          <a:p>
            <a:pPr fontAlgn="auto">
              <a:spcBef>
                <a:spcPts val="0"/>
              </a:spcBef>
              <a:spcAft>
                <a:spcPts val="0"/>
              </a:spcAft>
              <a:defRPr/>
            </a:pPr>
            <a:r>
              <a:rPr lang="en-US" sz="1400" b="1" dirty="0">
                <a:solidFill>
                  <a:srgbClr val="595959"/>
                </a:solidFill>
                <a:latin typeface="Arial" pitchFamily="34" charset="0"/>
                <a:cs typeface="Arial" pitchFamily="34" charset="0"/>
              </a:rPr>
              <a:t>Copyright © 2018 Kalkomey Enterprises, LLC</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graphic">
    <p:spTree>
      <p:nvGrpSpPr>
        <p:cNvPr id="1" name=""/>
        <p:cNvGrpSpPr/>
        <p:nvPr/>
      </p:nvGrpSpPr>
      <p:grpSpPr>
        <a:xfrm>
          <a:off x="0" y="0"/>
          <a:ext cx="0" cy="0"/>
          <a:chOff x="0" y="0"/>
          <a:chExt cx="0" cy="0"/>
        </a:xfrm>
      </p:grpSpPr>
      <p:sp>
        <p:nvSpPr>
          <p:cNvPr id="5" name="Freeform 4"/>
          <p:cNvSpPr>
            <a:spLocks/>
          </p:cNvSpPr>
          <p:nvPr userDrawn="1"/>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latin typeface="+mn-lt"/>
            </a:endParaRPr>
          </a:p>
        </p:txBody>
      </p:sp>
      <p:sp>
        <p:nvSpPr>
          <p:cNvPr id="8" name="Freeform 7"/>
          <p:cNvSpPr>
            <a:spLocks/>
          </p:cNvSpPr>
          <p:nvPr userDrawn="1"/>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latin typeface="+mn-lt"/>
            </a:endParaRPr>
          </a:p>
        </p:txBody>
      </p:sp>
      <p:grpSp>
        <p:nvGrpSpPr>
          <p:cNvPr id="9" name="Group 8"/>
          <p:cNvGrpSpPr>
            <a:grpSpLocks/>
          </p:cNvGrpSpPr>
          <p:nvPr userDrawn="1"/>
        </p:nvGrpSpPr>
        <p:grpSpPr bwMode="auto">
          <a:xfrm flipV="1">
            <a:off x="-19050" y="6132513"/>
            <a:ext cx="9180513" cy="649287"/>
            <a:chOff x="-19045" y="216550"/>
            <a:chExt cx="9180548" cy="649224"/>
          </a:xfrm>
        </p:grpSpPr>
        <p:sp>
          <p:nvSpPr>
            <p:cNvPr id="10" name="Freeform 9"/>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dirty="0"/>
            </a:p>
          </p:txBody>
        </p:sp>
        <p:sp>
          <p:nvSpPr>
            <p:cNvPr id="11" name="Freeform 10"/>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dirty="0"/>
            </a:p>
          </p:txBody>
        </p:sp>
      </p:grpSp>
      <p:sp>
        <p:nvSpPr>
          <p:cNvPr id="2" name="Title 1"/>
          <p:cNvSpPr>
            <a:spLocks noGrp="1"/>
          </p:cNvSpPr>
          <p:nvPr>
            <p:ph type="title"/>
          </p:nvPr>
        </p:nvSpPr>
        <p:spPr/>
        <p:txBody>
          <a:bodyPr/>
          <a:lstStyle/>
          <a:p>
            <a:r>
              <a:rPr lang="en-US"/>
              <a:t>Click to edit Master title style</a:t>
            </a:r>
          </a:p>
        </p:txBody>
      </p:sp>
      <p:sp>
        <p:nvSpPr>
          <p:cNvPr id="6" name="Picture Placeholder 2"/>
          <p:cNvSpPr>
            <a:spLocks noGrp="1"/>
          </p:cNvSpPr>
          <p:nvPr>
            <p:ph type="pic" idx="13"/>
          </p:nvPr>
        </p:nvSpPr>
        <p:spPr>
          <a:xfrm>
            <a:off x="1295400" y="1767549"/>
            <a:ext cx="6767061" cy="3947452"/>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7" name="Text Placeholder 6"/>
          <p:cNvSpPr>
            <a:spLocks noGrp="1"/>
          </p:cNvSpPr>
          <p:nvPr>
            <p:ph type="body" sz="quarter" idx="14"/>
          </p:nvPr>
        </p:nvSpPr>
        <p:spPr>
          <a:xfrm>
            <a:off x="685800" y="4191000"/>
            <a:ext cx="1600200" cy="762000"/>
          </a:xfrm>
        </p:spPr>
        <p:txBody>
          <a:bodyPr anchor="ctr"/>
          <a:lstStyle>
            <a:lvl1pPr marL="0" algn="ctr">
              <a:buNone/>
              <a:defRPr sz="2000"/>
            </a:lvl1pPr>
          </a:lstStyle>
          <a:p>
            <a:pPr lvl="0"/>
            <a:r>
              <a:rPr lang="en-US"/>
              <a:t>Click to edit Master text styles</a:t>
            </a:r>
          </a:p>
        </p:txBody>
      </p:sp>
      <p:sp>
        <p:nvSpPr>
          <p:cNvPr id="13" name="Text Box 7"/>
          <p:cNvSpPr txBox="1">
            <a:spLocks noChangeArrowheads="1"/>
          </p:cNvSpPr>
          <p:nvPr userDrawn="1"/>
        </p:nvSpPr>
        <p:spPr bwMode="auto">
          <a:xfrm>
            <a:off x="5105400" y="6491288"/>
            <a:ext cx="4038600" cy="307975"/>
          </a:xfrm>
          <a:prstGeom prst="rect">
            <a:avLst/>
          </a:prstGeom>
          <a:noFill/>
          <a:ln w="9525">
            <a:noFill/>
            <a:miter lim="800000"/>
            <a:headEnd/>
            <a:tailEnd/>
          </a:ln>
          <a:effectLst/>
        </p:spPr>
        <p:txBody>
          <a:bodyPr/>
          <a:lstStyle/>
          <a:p>
            <a:pPr fontAlgn="auto">
              <a:spcBef>
                <a:spcPts val="0"/>
              </a:spcBef>
              <a:spcAft>
                <a:spcPts val="0"/>
              </a:spcAft>
              <a:defRPr/>
            </a:pPr>
            <a:r>
              <a:rPr lang="en-US" sz="1400" b="1" dirty="0">
                <a:solidFill>
                  <a:srgbClr val="595959"/>
                </a:solidFill>
                <a:latin typeface="Arial" pitchFamily="34" charset="0"/>
                <a:cs typeface="Arial" pitchFamily="34" charset="0"/>
              </a:rPr>
              <a:t>Copyright © 2018 Kalkomey Enterprises, LLC</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 Review">
    <p:spTree>
      <p:nvGrpSpPr>
        <p:cNvPr id="1" name=""/>
        <p:cNvGrpSpPr/>
        <p:nvPr/>
      </p:nvGrpSpPr>
      <p:grpSpPr>
        <a:xfrm>
          <a:off x="0" y="0"/>
          <a:ext cx="0" cy="0"/>
          <a:chOff x="0" y="0"/>
          <a:chExt cx="0" cy="0"/>
        </a:xfrm>
      </p:grpSpPr>
      <p:sp>
        <p:nvSpPr>
          <p:cNvPr id="5" name="Freeform 4"/>
          <p:cNvSpPr>
            <a:spLocks/>
          </p:cNvSpPr>
          <p:nvPr userDrawn="1"/>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latin typeface="+mn-lt"/>
            </a:endParaRPr>
          </a:p>
        </p:txBody>
      </p:sp>
      <p:sp>
        <p:nvSpPr>
          <p:cNvPr id="6" name="Freeform 5"/>
          <p:cNvSpPr>
            <a:spLocks/>
          </p:cNvSpPr>
          <p:nvPr userDrawn="1"/>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dirty="0">
              <a:latin typeface="+mn-lt"/>
            </a:endParaRPr>
          </a:p>
        </p:txBody>
      </p:sp>
      <p:grpSp>
        <p:nvGrpSpPr>
          <p:cNvPr id="7" name="Group 8"/>
          <p:cNvGrpSpPr>
            <a:grpSpLocks/>
          </p:cNvGrpSpPr>
          <p:nvPr userDrawn="1"/>
        </p:nvGrpSpPr>
        <p:grpSpPr bwMode="auto">
          <a:xfrm flipV="1">
            <a:off x="-19050" y="6132513"/>
            <a:ext cx="9180513" cy="649287"/>
            <a:chOff x="-19045" y="216550"/>
            <a:chExt cx="9180548" cy="649224"/>
          </a:xfrm>
        </p:grpSpPr>
        <p:sp>
          <p:nvSpPr>
            <p:cNvPr id="8" name="Freeform 7"/>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dirty="0"/>
            </a:p>
          </p:txBody>
        </p:sp>
        <p:sp>
          <p:nvSpPr>
            <p:cNvPr id="9" name="Freeform 8"/>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dirty="0"/>
            </a:p>
          </p:txBody>
        </p:sp>
      </p:grpSp>
      <p:sp>
        <p:nvSpPr>
          <p:cNvPr id="2" name="Title 1"/>
          <p:cNvSpPr>
            <a:spLocks noGrp="1"/>
          </p:cNvSpPr>
          <p:nvPr>
            <p:ph type="title"/>
          </p:nvPr>
        </p:nvSpPr>
        <p:spPr>
          <a:xfrm>
            <a:off x="457200" y="274638"/>
            <a:ext cx="8229600" cy="1143000"/>
          </a:xfrm>
        </p:spPr>
        <p:txBody>
          <a:bodyPr/>
          <a:lstStyle>
            <a:lvl1pPr>
              <a:defRPr sz="3500" baseline="0"/>
            </a:lvl1pPr>
          </a:lstStyle>
          <a:p>
            <a:r>
              <a:rPr lang="en-US"/>
              <a:t>Click to edit Master title style</a:t>
            </a:r>
            <a:endParaRPr lang="en-US" dirty="0"/>
          </a:p>
        </p:txBody>
      </p:sp>
      <p:sp>
        <p:nvSpPr>
          <p:cNvPr id="3" name="Content Placeholder 2"/>
          <p:cNvSpPr>
            <a:spLocks noGrp="1"/>
          </p:cNvSpPr>
          <p:nvPr>
            <p:ph idx="1"/>
          </p:nvPr>
        </p:nvSpPr>
        <p:spPr>
          <a:xfrm>
            <a:off x="457200" y="1295400"/>
            <a:ext cx="8229600" cy="1219199"/>
          </a:xfrm>
        </p:spPr>
        <p:txBody>
          <a:bodyPr/>
          <a:lstStyle>
            <a:lvl1pPr marL="347472" indent="-347472">
              <a:spcBef>
                <a:spcPts val="3000"/>
              </a:spcBef>
              <a:defRPr/>
            </a:lvl1pPr>
            <a:lvl2pPr>
              <a:defRPr/>
            </a:lvl2pPr>
          </a:lstStyle>
          <a:p>
            <a:pPr lvl="0"/>
            <a:r>
              <a:rPr lang="en-US" dirty="0"/>
              <a:t>Click to edit Master text styles</a:t>
            </a:r>
          </a:p>
        </p:txBody>
      </p:sp>
      <p:sp>
        <p:nvSpPr>
          <p:cNvPr id="4" name="Content Placeholder 5"/>
          <p:cNvSpPr>
            <a:spLocks noGrp="1"/>
          </p:cNvSpPr>
          <p:nvPr>
            <p:ph sz="quarter" idx="10"/>
          </p:nvPr>
        </p:nvSpPr>
        <p:spPr>
          <a:xfrm>
            <a:off x="457200" y="2667000"/>
            <a:ext cx="8229600" cy="3505200"/>
          </a:xfrm>
        </p:spPr>
        <p:txBody>
          <a:bodyPr/>
          <a:lstStyle>
            <a:lvl1pPr marL="0" indent="0">
              <a:buFontTx/>
              <a:buNone/>
              <a:defRPr>
                <a:solidFill>
                  <a:srgbClr val="E46C0A"/>
                </a:solidFill>
                <a:latin typeface="Arial Black" pitchFamily="34" charset="0"/>
                <a:cs typeface="Arial" pitchFamily="34" charset="0"/>
              </a:defRPr>
            </a:lvl1pPr>
            <a:lvl2pPr marL="786384" indent="-347472">
              <a:spcBef>
                <a:spcPts val="1200"/>
              </a:spcBef>
              <a:buFont typeface="Arial" pitchFamily="34" charset="0"/>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ext Box 7"/>
          <p:cNvSpPr txBox="1">
            <a:spLocks noChangeArrowheads="1"/>
          </p:cNvSpPr>
          <p:nvPr userDrawn="1"/>
        </p:nvSpPr>
        <p:spPr bwMode="auto">
          <a:xfrm>
            <a:off x="5029200" y="6491288"/>
            <a:ext cx="4114800" cy="307975"/>
          </a:xfrm>
          <a:prstGeom prst="rect">
            <a:avLst/>
          </a:prstGeom>
          <a:noFill/>
          <a:ln w="9525">
            <a:noFill/>
            <a:miter lim="800000"/>
            <a:headEnd/>
            <a:tailEnd/>
          </a:ln>
          <a:effectLst/>
        </p:spPr>
        <p:txBody>
          <a:bodyPr/>
          <a:lstStyle/>
          <a:p>
            <a:pPr fontAlgn="auto">
              <a:spcBef>
                <a:spcPts val="0"/>
              </a:spcBef>
              <a:spcAft>
                <a:spcPts val="0"/>
              </a:spcAft>
              <a:defRPr/>
            </a:pPr>
            <a:r>
              <a:rPr lang="en-US" sz="1400" b="1" dirty="0">
                <a:solidFill>
                  <a:srgbClr val="595959"/>
                </a:solidFill>
                <a:latin typeface="Arial" pitchFamily="34" charset="0"/>
                <a:cs typeface="Arial" pitchFamily="34" charset="0"/>
              </a:rPr>
              <a:t>Copyright © 2018 Kalkomey Enterprises, LLC</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1" name="Text Placeholder 2"/>
          <p:cNvSpPr>
            <a:spLocks noGrp="1"/>
          </p:cNvSpPr>
          <p:nvPr>
            <p:ph type="body" idx="1"/>
          </p:nvPr>
        </p:nvSpPr>
        <p:spPr bwMode="auto">
          <a:xfrm>
            <a:off x="457200" y="12954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Lst>
  <p:txStyles>
    <p:titleStyle>
      <a:lvl1pPr algn="ctr" rtl="0" eaLnBrk="0" fontAlgn="base" hangingPunct="0">
        <a:spcBef>
          <a:spcPct val="0"/>
        </a:spcBef>
        <a:spcAft>
          <a:spcPct val="0"/>
        </a:spcAft>
        <a:defRPr sz="3500" kern="1200">
          <a:solidFill>
            <a:srgbClr val="00B050"/>
          </a:solidFill>
          <a:latin typeface="Arial Black" pitchFamily="34" charset="0"/>
          <a:ea typeface="+mj-ea"/>
          <a:cs typeface="+mj-cs"/>
        </a:defRPr>
      </a:lvl1pPr>
      <a:lvl2pPr algn="ctr" rtl="0" eaLnBrk="0" fontAlgn="base" hangingPunct="0">
        <a:spcBef>
          <a:spcPct val="0"/>
        </a:spcBef>
        <a:spcAft>
          <a:spcPct val="0"/>
        </a:spcAft>
        <a:defRPr sz="3500">
          <a:solidFill>
            <a:srgbClr val="00B050"/>
          </a:solidFill>
          <a:latin typeface="Arial Black" pitchFamily="34" charset="0"/>
        </a:defRPr>
      </a:lvl2pPr>
      <a:lvl3pPr algn="ctr" rtl="0" eaLnBrk="0" fontAlgn="base" hangingPunct="0">
        <a:spcBef>
          <a:spcPct val="0"/>
        </a:spcBef>
        <a:spcAft>
          <a:spcPct val="0"/>
        </a:spcAft>
        <a:defRPr sz="3500">
          <a:solidFill>
            <a:srgbClr val="00B050"/>
          </a:solidFill>
          <a:latin typeface="Arial Black" pitchFamily="34" charset="0"/>
        </a:defRPr>
      </a:lvl3pPr>
      <a:lvl4pPr algn="ctr" rtl="0" eaLnBrk="0" fontAlgn="base" hangingPunct="0">
        <a:spcBef>
          <a:spcPct val="0"/>
        </a:spcBef>
        <a:spcAft>
          <a:spcPct val="0"/>
        </a:spcAft>
        <a:defRPr sz="3500">
          <a:solidFill>
            <a:srgbClr val="00B050"/>
          </a:solidFill>
          <a:latin typeface="Arial Black" pitchFamily="34" charset="0"/>
        </a:defRPr>
      </a:lvl4pPr>
      <a:lvl5pPr algn="ctr" rtl="0" eaLnBrk="0" fontAlgn="base" hangingPunct="0">
        <a:spcBef>
          <a:spcPct val="0"/>
        </a:spcBef>
        <a:spcAft>
          <a:spcPct val="0"/>
        </a:spcAft>
        <a:defRPr sz="3500">
          <a:solidFill>
            <a:srgbClr val="00B050"/>
          </a:solidFill>
          <a:latin typeface="Arial Black" pitchFamily="34" charset="0"/>
        </a:defRPr>
      </a:lvl5pPr>
      <a:lvl6pPr marL="457200" algn="ctr" rtl="0" fontAlgn="base">
        <a:spcBef>
          <a:spcPct val="0"/>
        </a:spcBef>
        <a:spcAft>
          <a:spcPct val="0"/>
        </a:spcAft>
        <a:defRPr sz="3200">
          <a:solidFill>
            <a:srgbClr val="00B050"/>
          </a:solidFill>
          <a:latin typeface="Arial Black" pitchFamily="34" charset="0"/>
        </a:defRPr>
      </a:lvl6pPr>
      <a:lvl7pPr marL="914400" algn="ctr" rtl="0" fontAlgn="base">
        <a:spcBef>
          <a:spcPct val="0"/>
        </a:spcBef>
        <a:spcAft>
          <a:spcPct val="0"/>
        </a:spcAft>
        <a:defRPr sz="3200">
          <a:solidFill>
            <a:srgbClr val="00B050"/>
          </a:solidFill>
          <a:latin typeface="Arial Black" pitchFamily="34" charset="0"/>
        </a:defRPr>
      </a:lvl7pPr>
      <a:lvl8pPr marL="1371600" algn="ctr" rtl="0" fontAlgn="base">
        <a:spcBef>
          <a:spcPct val="0"/>
        </a:spcBef>
        <a:spcAft>
          <a:spcPct val="0"/>
        </a:spcAft>
        <a:defRPr sz="3200">
          <a:solidFill>
            <a:srgbClr val="00B050"/>
          </a:solidFill>
          <a:latin typeface="Arial Black" pitchFamily="34" charset="0"/>
        </a:defRPr>
      </a:lvl8pPr>
      <a:lvl9pPr marL="1828800" algn="ctr" rtl="0" fontAlgn="base">
        <a:spcBef>
          <a:spcPct val="0"/>
        </a:spcBef>
        <a:spcAft>
          <a:spcPct val="0"/>
        </a:spcAft>
        <a:defRPr sz="3200">
          <a:solidFill>
            <a:srgbClr val="00B050"/>
          </a:solidFill>
          <a:latin typeface="Arial Black" pitchFamily="34" charset="0"/>
        </a:defRPr>
      </a:lvl9pPr>
    </p:titleStyle>
    <p:bodyStyle>
      <a:lvl1pPr marL="346075" indent="-346075" algn="l" rtl="0" eaLnBrk="0" fontAlgn="base" hangingPunct="0">
        <a:spcBef>
          <a:spcPts val="3000"/>
        </a:spcBef>
        <a:spcAft>
          <a:spcPct val="0"/>
        </a:spcAft>
        <a:buClr>
          <a:srgbClr val="E46C0A"/>
        </a:buClr>
        <a:buSzPct val="100000"/>
        <a:buFont typeface="Wingdings" pitchFamily="2" charset="2"/>
        <a:buChar char=""/>
        <a:defRPr sz="2500" b="1" kern="1200">
          <a:solidFill>
            <a:schemeClr val="tx1"/>
          </a:solidFill>
          <a:latin typeface="Arial" pitchFamily="34" charset="0"/>
          <a:ea typeface="+mn-ea"/>
          <a:cs typeface="Arial" pitchFamily="34" charset="0"/>
        </a:defRPr>
      </a:lvl1pPr>
      <a:lvl2pPr marL="742950" indent="-285750" algn="l" rtl="0" eaLnBrk="0" fontAlgn="base" hangingPunct="0">
        <a:spcBef>
          <a:spcPts val="1200"/>
        </a:spcBef>
        <a:spcAft>
          <a:spcPct val="0"/>
        </a:spcAft>
        <a:buFont typeface="Arial" charset="0"/>
        <a:buChar char="•"/>
        <a:defRPr sz="2500" b="1" kern="1200">
          <a:solidFill>
            <a:schemeClr val="tx1"/>
          </a:solidFill>
          <a:latin typeface="Arial" pitchFamily="34" charset="0"/>
          <a:ea typeface="+mn-ea"/>
          <a:cs typeface="Arial" pitchFamily="34" charset="0"/>
        </a:defRPr>
      </a:lvl2pPr>
      <a:lvl3pPr marL="1143000" indent="-228600" algn="l" rtl="0" eaLnBrk="0" fontAlgn="base" hangingPunct="0">
        <a:spcBef>
          <a:spcPts val="1200"/>
        </a:spcBef>
        <a:spcAft>
          <a:spcPct val="0"/>
        </a:spcAft>
        <a:buFont typeface="Calibri" pitchFamily="34" charset="0"/>
        <a:buChar char="–"/>
        <a:defRPr sz="2500" b="1" kern="1200">
          <a:solidFill>
            <a:schemeClr val="tx1"/>
          </a:solidFill>
          <a:latin typeface="Arial" pitchFamily="34" charset="0"/>
          <a:ea typeface="+mn-ea"/>
          <a:cs typeface="Arial" pitchFamily="34" charset="0"/>
        </a:defRPr>
      </a:lvl3pPr>
      <a:lvl4pPr marL="1600200" indent="-228600" algn="l" rtl="0" eaLnBrk="0" fontAlgn="base" hangingPunct="0">
        <a:spcBef>
          <a:spcPts val="1200"/>
        </a:spcBef>
        <a:spcAft>
          <a:spcPct val="0"/>
        </a:spcAft>
        <a:buFont typeface="Arial" charset="0"/>
        <a:buChar char="♦"/>
        <a:defRPr sz="2500" b="1" kern="1200">
          <a:solidFill>
            <a:schemeClr val="tx1"/>
          </a:solidFill>
          <a:latin typeface="Arial" pitchFamily="34" charset="0"/>
          <a:ea typeface="+mn-ea"/>
          <a:cs typeface="Arial" pitchFamily="34" charset="0"/>
        </a:defRPr>
      </a:lvl4pPr>
      <a:lvl5pPr marL="2057400" indent="-228600" algn="l" rtl="0" eaLnBrk="0" fontAlgn="base" hangingPunct="0">
        <a:spcBef>
          <a:spcPts val="1200"/>
        </a:spcBef>
        <a:spcAft>
          <a:spcPct val="0"/>
        </a:spcAft>
        <a:buFont typeface="Arial" charset="0"/>
        <a:buChar char="»"/>
        <a:defRPr sz="2500" b="1"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jpg"/></Relationships>
</file>

<file path=ppt/slides/_rels/slide11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5.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5.xml"/></Relationships>
</file>

<file path=ppt/slides/_rels/slide18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5.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4.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tif"/><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4.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5.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6.xml"/></Relationships>
</file>

<file path=ppt/slides/_rels/slide227.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6.xml"/></Relationships>
</file>

<file path=ppt/slides/_rels/slide233.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5.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3.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4.xml"/></Relationships>
</file>

<file path=ppt/slides/_rels/slide245.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4.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4.xml"/></Relationships>
</file>

<file path=ppt/slides/_rels/slide248.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4.xml"/></Relationships>
</file>

<file path=ppt/slides/_rels/slide24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5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5.xml"/></Relationships>
</file>

<file path=ppt/slides/_rels/slide25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4.xml"/></Relationships>
</file>

<file path=ppt/slides/_rels/slide25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4.xml"/></Relationships>
</file>

<file path=ppt/slides/_rels/slide25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xml"/></Relationships>
</file>

<file path=ppt/slides/_rels/slide25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8.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6.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6.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5.xml"/></Relationships>
</file>

<file path=ppt/slides/_rels/slide265.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6.xml"/></Relationships>
</file>

<file path=ppt/slides/_rels/slide26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9.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3.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9.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3.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5.xml"/></Relationships>
</file>

<file path=ppt/slides/_rels/slide294.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6.xml"/></Relationships>
</file>

<file path=ppt/slides/_rels/slide295.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5.xml"/></Relationships>
</file>

<file path=ppt/slides/_rels/slide296.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5.xml"/></Relationships>
</file>

<file path=ppt/slides/_rels/slide297.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5.xml"/></Relationships>
</file>

<file path=ppt/slides/_rels/slide29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5.xml"/></Relationships>
</file>

<file path=ppt/slides/_rels/slide299.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300.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4.xml"/></Relationships>
</file>

<file path=ppt/slides/_rels/slide30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5.xml"/></Relationships>
</file>

<file path=ppt/slides/_rels/slide302.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6.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5.xml"/></Relationships>
</file>

<file path=ppt/slides/_rels/slide30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5.xml"/></Relationships>
</file>

<file path=ppt/slides/_rels/slide30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4.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0.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6.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7.xml"/><Relationship Id="rId4" Type="http://schemas.openxmlformats.org/officeDocument/2006/relationships/image" Target="../media/image132.jpeg"/></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4.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4.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9.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6.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5.xml"/></Relationships>
</file>

<file path=ppt/slides/_rels/slide327.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5.xml"/></Relationships>
</file>

<file path=ppt/slides/_rels/slide328.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5.xml"/></Relationships>
</file>

<file path=ppt/slides/_rels/slide329.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2.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6.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5.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0.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2.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image" Target="../media/image141.jpeg"/><Relationship Id="rId1" Type="http://schemas.openxmlformats.org/officeDocument/2006/relationships/slideLayout" Target="../slideLayouts/slideLayout6.xml"/></Relationships>
</file>

<file path=ppt/slides/_rels/slide35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5.xml"/><Relationship Id="rId5" Type="http://schemas.openxmlformats.org/officeDocument/2006/relationships/image" Target="../media/image146.jpg"/><Relationship Id="rId4" Type="http://schemas.openxmlformats.org/officeDocument/2006/relationships/image" Target="../media/image145.jpeg"/></Relationships>
</file>

<file path=ppt/slides/_rels/slide354.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5.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9.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image" Target="../media/image148.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1.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4.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8.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6.xm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7.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5.xml"/></Relationships>
</file>

<file path=ppt/slides/_rels/slide398.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6.xml"/></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5.xml.rels><?xml version="1.0" encoding="UTF-8" standalone="yes"?>
<Relationships xmlns="http://schemas.openxmlformats.org/package/2006/relationships"><Relationship Id="rId2" Type="http://schemas.openxmlformats.org/officeDocument/2006/relationships/image" Target="../media/image154.jpg"/><Relationship Id="rId1" Type="http://schemas.openxmlformats.org/officeDocument/2006/relationships/slideLayout" Target="../slideLayouts/slideLayout5.xml"/></Relationships>
</file>

<file path=ppt/slides/_rels/slide406.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5.xml"/></Relationships>
</file>

<file path=ppt/slides/_rels/slide407.xml.rels><?xml version="1.0" encoding="UTF-8" standalone="yes"?>
<Relationships xmlns="http://schemas.openxmlformats.org/package/2006/relationships"><Relationship Id="rId2" Type="http://schemas.openxmlformats.org/officeDocument/2006/relationships/image" Target="../media/image156.jpg"/><Relationship Id="rId1" Type="http://schemas.openxmlformats.org/officeDocument/2006/relationships/slideLayout" Target="../slideLayouts/slideLayout5.xml"/></Relationships>
</file>

<file path=ppt/slides/_rels/slide408.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5.xml"/></Relationships>
</file>

<file path=ppt/slides/_rels/slide409.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410.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4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4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6.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5.xml"/></Relationships>
</file>

<file path=ppt/slides/_rels/slide4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8.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429.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4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1.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5.xml"/></Relationships>
</file>

<file path=ppt/slides/_rels/slide4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4.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4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9.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440.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6.xml"/></Relationships>
</file>

<file path=ppt/slides/_rels/slide4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4.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4.xml"/></Relationships>
</file>

<file path=ppt/slides/_rels/slide4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7.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4.xml"/></Relationships>
</file>

<file path=ppt/slides/_rels/slide4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450.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5.xml"/></Relationships>
</file>

<file path=ppt/slides/_rels/slide4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2.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6.xml"/></Relationships>
</file>

<file path=ppt/slides/_rels/slide4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4.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9.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0.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6.xml"/></Relationships>
</file>

<file path=ppt/slides/_rels/slide4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3.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6.xml"/></Relationships>
</file>

<file path=ppt/slides/_rels/slide4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48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6.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4.xml"/></Relationships>
</file>

<file path=ppt/slides/_rels/slide4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5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5.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4.xml"/></Relationships>
</file>

<file path=ppt/slides/_rels/slide506.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6.xml"/></Relationships>
</file>

<file path=ppt/slides/_rels/slide5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8.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4.xml"/></Relationships>
</file>

<file path=ppt/slides/_rels/slide509.xml.rels><?xml version="1.0" encoding="UTF-8" standalone="yes"?>
<Relationships xmlns="http://schemas.openxmlformats.org/package/2006/relationships"><Relationship Id="rId2" Type="http://schemas.openxmlformats.org/officeDocument/2006/relationships/image" Target="../media/image179.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5.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4.xml"/></Relationships>
</file>

<file path=ppt/slides/_rels/slide5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7.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4.xml"/></Relationships>
</file>

<file path=ppt/slides/_rels/slide5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9.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0.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5.xml"/></Relationships>
</file>

<file path=ppt/slides/_rels/slide521.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jpeg"/><Relationship Id="rId1" Type="http://schemas.openxmlformats.org/officeDocument/2006/relationships/slideLayout" Target="../slideLayouts/slideLayout5.xml"/></Relationships>
</file>

<file path=ppt/slides/_rels/slide522.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jpeg"/><Relationship Id="rId1" Type="http://schemas.openxmlformats.org/officeDocument/2006/relationships/slideLayout" Target="../slideLayouts/slideLayout7.xml"/><Relationship Id="rId5" Type="http://schemas.openxmlformats.org/officeDocument/2006/relationships/image" Target="../media/image191.jpeg"/><Relationship Id="rId4" Type="http://schemas.openxmlformats.org/officeDocument/2006/relationships/image" Target="../media/image190.jpeg"/></Relationships>
</file>

<file path=ppt/slides/_rels/slide523.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jpeg"/><Relationship Id="rId1" Type="http://schemas.openxmlformats.org/officeDocument/2006/relationships/slideLayout" Target="../slideLayouts/slideLayout5.xml"/><Relationship Id="rId5" Type="http://schemas.openxmlformats.org/officeDocument/2006/relationships/image" Target="../media/image195.jpeg"/><Relationship Id="rId4" Type="http://schemas.openxmlformats.org/officeDocument/2006/relationships/image" Target="../media/image194.jpeg"/></Relationships>
</file>

<file path=ppt/slides/_rels/slide524.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7.xml"/></Relationships>
</file>

<file path=ppt/slides/_rels/slide525.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97.jpeg"/><Relationship Id="rId1" Type="http://schemas.openxmlformats.org/officeDocument/2006/relationships/slideLayout" Target="../slideLayouts/slideLayout5.xml"/></Relationships>
</file>

<file path=ppt/slides/_rels/slide526.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7.xml"/></Relationships>
</file>

<file path=ppt/slides/_rels/slide527.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eg"/><Relationship Id="rId1" Type="http://schemas.openxmlformats.org/officeDocument/2006/relationships/slideLayout" Target="../slideLayouts/slideLayout5.xml"/></Relationships>
</file>

<file path=ppt/slides/_rels/slide528.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jpeg"/><Relationship Id="rId1" Type="http://schemas.openxmlformats.org/officeDocument/2006/relationships/slideLayout" Target="../slideLayouts/slideLayout5.xml"/></Relationships>
</file>

<file path=ppt/slides/_rels/slide529.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530.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jpeg"/><Relationship Id="rId1" Type="http://schemas.openxmlformats.org/officeDocument/2006/relationships/slideLayout" Target="../slideLayouts/slideLayout6.xml"/></Relationships>
</file>

<file path=ppt/slides/_rels/slide5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5"/>
          <p:cNvSpPr>
            <a:spLocks noGrp="1"/>
          </p:cNvSpPr>
          <p:nvPr>
            <p:ph idx="1"/>
          </p:nvPr>
        </p:nvSpPr>
        <p:spPr>
          <a:xfrm>
            <a:off x="457200" y="609600"/>
            <a:ext cx="8229600" cy="4787900"/>
          </a:xfrm>
        </p:spPr>
        <p:txBody>
          <a:bodyPr/>
          <a:lstStyle/>
          <a:p>
            <a:r>
              <a:rPr lang="en-US" dirty="0">
                <a:latin typeface="Arial" charset="0"/>
                <a:cs typeface="Arial" charset="0"/>
              </a:rPr>
              <a:t>Copyright © 2018 by Kalkomey Enterprises, LLC. All rights reserved. No part of this Today’s Hunter in Illinois PowerPoint</a:t>
            </a:r>
            <a:r>
              <a:rPr lang="en-US" baseline="20000" dirty="0">
                <a:latin typeface="Arial" charset="0"/>
                <a:cs typeface="Arial" charset="0"/>
              </a:rPr>
              <a:t>®</a:t>
            </a:r>
            <a:r>
              <a:rPr lang="en-US" dirty="0">
                <a:latin typeface="Arial" charset="0"/>
                <a:cs typeface="Arial" charset="0"/>
              </a:rPr>
              <a:t> presentation may be reproduced or copied in any form or by any process without permission in writing from Kalkomey Enterprises, LLC.</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dirty="0"/>
              <a:t>Why Hunter Education?</a:t>
            </a:r>
            <a:endParaRPr lang="en-US" sz="2400" dirty="0"/>
          </a:p>
        </p:txBody>
      </p:sp>
      <p:sp>
        <p:nvSpPr>
          <p:cNvPr id="4" name="Content Placeholder 3"/>
          <p:cNvSpPr>
            <a:spLocks noGrp="1"/>
          </p:cNvSpPr>
          <p:nvPr>
            <p:ph idx="1"/>
          </p:nvPr>
        </p:nvSpPr>
        <p:spPr/>
        <p:txBody>
          <a:bodyPr/>
          <a:lstStyle/>
          <a:p>
            <a:pPr>
              <a:defRPr/>
            </a:pPr>
            <a:r>
              <a:rPr lang="en-US" dirty="0"/>
              <a:t>Hunter education strives to instill responsibility, improve skills and knowledge, and encourage the involvement of hunters.</a:t>
            </a:r>
          </a:p>
          <a:p>
            <a:pPr>
              <a:buClrTx/>
              <a:buFont typeface="Arial" panose="020B0604020202020204" pitchFamily="34" charset="0"/>
              <a:buChar char="•"/>
              <a:defRPr/>
            </a:pPr>
            <a:r>
              <a:rPr lang="en-US" dirty="0"/>
              <a:t>Responsibility</a:t>
            </a:r>
          </a:p>
          <a:p>
            <a:pPr>
              <a:buClrTx/>
              <a:buFont typeface="Arial" panose="020B0604020202020204" pitchFamily="34" charset="0"/>
              <a:buChar char="•"/>
              <a:defRPr/>
            </a:pPr>
            <a:r>
              <a:rPr lang="en-US" dirty="0"/>
              <a:t>Safety Skills</a:t>
            </a:r>
          </a:p>
          <a:p>
            <a:pPr>
              <a:buClrTx/>
              <a:buFont typeface="Arial" panose="020B0604020202020204" pitchFamily="34" charset="0"/>
              <a:buChar char="•"/>
              <a:defRPr/>
            </a:pPr>
            <a:r>
              <a:rPr lang="en-US" dirty="0"/>
              <a:t>Knowledge</a:t>
            </a:r>
          </a:p>
          <a:p>
            <a:pPr>
              <a:buClrTx/>
              <a:buFont typeface="Arial" panose="020B0604020202020204" pitchFamily="34" charset="0"/>
              <a:buChar char="•"/>
              <a:defRPr/>
            </a:pPr>
            <a:r>
              <a:rPr lang="en-US" dirty="0"/>
              <a:t>Involvement</a:t>
            </a:r>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3"/>
          <p:cNvSpPr>
            <a:spLocks noGrp="1"/>
          </p:cNvSpPr>
          <p:nvPr>
            <p:ph type="title"/>
          </p:nvPr>
        </p:nvSpPr>
        <p:spPr/>
        <p:txBody>
          <a:bodyPr/>
          <a:lstStyle/>
          <a:p>
            <a:r>
              <a:rPr lang="en-US" dirty="0"/>
              <a:t>Chapter Two Review Questions</a:t>
            </a:r>
          </a:p>
        </p:txBody>
      </p:sp>
      <p:sp>
        <p:nvSpPr>
          <p:cNvPr id="124931"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Knowing your firearm’s range is critical—it allows you to ________________________.</a:t>
            </a:r>
          </a:p>
        </p:txBody>
      </p:sp>
      <p:sp>
        <p:nvSpPr>
          <p:cNvPr id="6" name="Content Placeholder 5"/>
          <p:cNvSpPr>
            <a:spLocks noGrp="1"/>
          </p:cNvSpPr>
          <p:nvPr>
            <p:ph sz="quarter" idx="10"/>
          </p:nvPr>
        </p:nvSpPr>
        <p:spPr/>
        <p:txBody>
          <a:bodyPr/>
          <a:lstStyle/>
          <a:p>
            <a:pPr>
              <a:defRPr/>
            </a:pPr>
            <a:r>
              <a:rPr lang="en-US" dirty="0"/>
              <a:t>Answer:</a:t>
            </a:r>
          </a:p>
          <a:p>
            <a:pPr marL="786384" indent="-347472">
              <a:spcBef>
                <a:spcPts val="1200"/>
              </a:spcBef>
              <a:buClr>
                <a:srgbClr val="000000"/>
              </a:buClr>
              <a:buFont typeface="Arial" pitchFamily="34" charset="0"/>
              <a:buChar char="•"/>
              <a:defRPr/>
            </a:pPr>
            <a:r>
              <a:rPr lang="en-US" dirty="0">
                <a:solidFill>
                  <a:srgbClr val="000000"/>
                </a:solidFill>
                <a:latin typeface="Arial" pitchFamily="34" charset="0"/>
              </a:rPr>
              <a:t>determine whether or not you’re able to make a clean kill</a:t>
            </a:r>
          </a:p>
          <a:p>
            <a:pPr marL="786384" indent="-347472">
              <a:spcBef>
                <a:spcPts val="1200"/>
              </a:spcBef>
              <a:buClr>
                <a:srgbClr val="000000"/>
              </a:buClr>
              <a:buFont typeface="Arial" pitchFamily="34" charset="0"/>
              <a:buChar char="•"/>
              <a:defRPr/>
            </a:pPr>
            <a:r>
              <a:rPr lang="en-US" dirty="0">
                <a:solidFill>
                  <a:srgbClr val="000000"/>
                </a:solidFill>
                <a:latin typeface="Arial" pitchFamily="34" charset="0"/>
              </a:rPr>
              <a:t>know at what distances your firearm could cause injury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3"/>
          <p:cNvSpPr>
            <a:spLocks noGrp="1"/>
          </p:cNvSpPr>
          <p:nvPr>
            <p:ph type="title"/>
          </p:nvPr>
        </p:nvSpPr>
        <p:spPr/>
        <p:txBody>
          <a:bodyPr/>
          <a:lstStyle/>
          <a:p>
            <a:r>
              <a:rPr lang="en-US" dirty="0"/>
              <a:t>Chapter Two Review Questions</a:t>
            </a:r>
          </a:p>
        </p:txBody>
      </p:sp>
      <p:sp>
        <p:nvSpPr>
          <p:cNvPr id="125955"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Why is it important to keep shotshells separated by size?</a:t>
            </a:r>
          </a:p>
        </p:txBody>
      </p:sp>
      <p:sp>
        <p:nvSpPr>
          <p:cNvPr id="118788" name="Content Placeholder 5"/>
          <p:cNvSpPr>
            <a:spLocks noGrp="1"/>
          </p:cNvSpPr>
          <p:nvPr>
            <p:ph sz="quarter" idx="10"/>
          </p:nvPr>
        </p:nvSpPr>
        <p:spPr/>
        <p:txBody>
          <a:bodyPr/>
          <a:lstStyle/>
          <a:p>
            <a:pPr marL="346075" indent="-346075"/>
            <a:r>
              <a:rPr lang="en-US" dirty="0">
                <a:cs typeface="Arial" charset="0"/>
              </a:rPr>
              <a:t>Answer: </a:t>
            </a:r>
            <a:r>
              <a:rPr lang="en-US" dirty="0">
                <a:solidFill>
                  <a:srgbClr val="000000"/>
                </a:solidFill>
                <a:latin typeface="Arial" charset="0"/>
                <a:cs typeface="Arial" charset="0"/>
              </a:rPr>
              <a:t>A smaller gauge shotshell can slip past the chamber of a larger gauge gun and result in serious personal injury.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878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8"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3"/>
          <p:cNvSpPr>
            <a:spLocks noGrp="1"/>
          </p:cNvSpPr>
          <p:nvPr>
            <p:ph type="title"/>
          </p:nvPr>
        </p:nvSpPr>
        <p:spPr/>
        <p:txBody>
          <a:bodyPr/>
          <a:lstStyle/>
          <a:p>
            <a:r>
              <a:rPr lang="en-US" dirty="0"/>
              <a:t>Chapter Two Review Questions</a:t>
            </a:r>
          </a:p>
        </p:txBody>
      </p:sp>
      <p:sp>
        <p:nvSpPr>
          <p:cNvPr id="126979"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Firearms should be stored ___________, in a ________ location, separate from _____________.</a:t>
            </a:r>
          </a:p>
        </p:txBody>
      </p:sp>
      <p:sp>
        <p:nvSpPr>
          <p:cNvPr id="119812" name="Content Placeholder 5"/>
          <p:cNvSpPr>
            <a:spLocks noGrp="1"/>
          </p:cNvSpPr>
          <p:nvPr>
            <p:ph sz="quarter" idx="10"/>
          </p:nvPr>
        </p:nvSpPr>
        <p:spPr/>
        <p:txBody>
          <a:bodyPr/>
          <a:lstStyle/>
          <a:p>
            <a:r>
              <a:rPr lang="en-US" dirty="0">
                <a:cs typeface="Arial" charset="0"/>
              </a:rPr>
              <a:t>Answer: </a:t>
            </a:r>
            <a:r>
              <a:rPr lang="en-US" dirty="0">
                <a:solidFill>
                  <a:srgbClr val="000000"/>
                </a:solidFill>
                <a:latin typeface="Arial" charset="0"/>
                <a:cs typeface="Arial" charset="0"/>
              </a:rPr>
              <a:t>unloaded; locked; ammunition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8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2"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ubtitle 2"/>
          <p:cNvSpPr>
            <a:spLocks noGrp="1"/>
          </p:cNvSpPr>
          <p:nvPr>
            <p:ph type="subTitle" idx="1"/>
          </p:nvPr>
        </p:nvSpPr>
        <p:spPr/>
        <p:txBody>
          <a:bodyPr/>
          <a:lstStyle/>
          <a:p>
            <a:r>
              <a:rPr lang="en-US" dirty="0">
                <a:cs typeface="Arial" charset="0"/>
              </a:rPr>
              <a:t>Basic Shooting Skills</a:t>
            </a:r>
          </a:p>
        </p:txBody>
      </p:sp>
      <p:sp>
        <p:nvSpPr>
          <p:cNvPr id="128003" name="Rectangle 2"/>
          <p:cNvSpPr>
            <a:spLocks noGrp="1" noChangeArrowheads="1"/>
          </p:cNvSpPr>
          <p:nvPr>
            <p:ph type="ctrTitle"/>
          </p:nvPr>
        </p:nvSpPr>
        <p:spPr/>
        <p:txBody>
          <a:bodyPr/>
          <a:lstStyle/>
          <a:p>
            <a:pPr eaLnBrk="1" hangingPunct="1">
              <a:lnSpc>
                <a:spcPct val="150000"/>
              </a:lnSpc>
            </a:pPr>
            <a:r>
              <a:rPr lang="en-US" dirty="0"/>
              <a:t>Chapter Three</a:t>
            </a:r>
            <a:endParaRPr lang="en-US" dirty="0">
              <a:solidFill>
                <a:srgbClr val="FF0000"/>
              </a:solidFill>
            </a:endParaRPr>
          </a:p>
        </p:txBody>
      </p:sp>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pPr eaLnBrk="1" hangingPunct="1"/>
            <a:r>
              <a:rPr lang="en-US" dirty="0"/>
              <a:t>Key Topics</a:t>
            </a:r>
          </a:p>
        </p:txBody>
      </p:sp>
      <p:sp>
        <p:nvSpPr>
          <p:cNvPr id="129027" name="Rectangle 3"/>
          <p:cNvSpPr>
            <a:spLocks noGrp="1" noChangeArrowheads="1"/>
          </p:cNvSpPr>
          <p:nvPr>
            <p:ph idx="1"/>
          </p:nvPr>
        </p:nvSpPr>
        <p:spPr/>
        <p:txBody>
          <a:bodyPr/>
          <a:lstStyle/>
          <a:p>
            <a:pPr eaLnBrk="1" hangingPunct="1"/>
            <a:r>
              <a:rPr lang="en-US" dirty="0">
                <a:latin typeface="Arial" charset="0"/>
                <a:cs typeface="Arial" charset="0"/>
              </a:rPr>
              <a:t>Good Marksmanship and Accuracy</a:t>
            </a:r>
          </a:p>
          <a:p>
            <a:pPr eaLnBrk="1" hangingPunct="1"/>
            <a:r>
              <a:rPr lang="en-US" dirty="0">
                <a:latin typeface="Arial" charset="0"/>
                <a:cs typeface="Arial" charset="0"/>
              </a:rPr>
              <a:t>Rifle Firing</a:t>
            </a:r>
          </a:p>
          <a:p>
            <a:pPr eaLnBrk="1" hangingPunct="1"/>
            <a:r>
              <a:rPr lang="en-US" dirty="0">
                <a:latin typeface="Arial" charset="0"/>
                <a:cs typeface="Arial" charset="0"/>
              </a:rPr>
              <a:t>Shotgun Shooting</a:t>
            </a:r>
          </a:p>
          <a:p>
            <a:pPr eaLnBrk="1" hangingPunct="1"/>
            <a:r>
              <a:rPr lang="en-US" dirty="0">
                <a:latin typeface="Arial" charset="0"/>
                <a:cs typeface="Arial" charset="0"/>
              </a:rPr>
              <a:t>Handgun Shooting</a:t>
            </a:r>
          </a:p>
        </p:txBody>
      </p:sp>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3"/>
          <p:cNvSpPr>
            <a:spLocks noGrp="1"/>
          </p:cNvSpPr>
          <p:nvPr>
            <p:ph type="title"/>
          </p:nvPr>
        </p:nvSpPr>
        <p:spPr/>
        <p:txBody>
          <a:bodyPr/>
          <a:lstStyle/>
          <a:p>
            <a:r>
              <a:rPr lang="en-US" dirty="0"/>
              <a:t>Objectives</a:t>
            </a:r>
          </a:p>
        </p:txBody>
      </p:sp>
      <p:sp>
        <p:nvSpPr>
          <p:cNvPr id="130051"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You should be able to…</a:t>
            </a:r>
          </a:p>
        </p:txBody>
      </p:sp>
      <p:sp>
        <p:nvSpPr>
          <p:cNvPr id="130052" name="Content Placeholder 5"/>
          <p:cNvSpPr>
            <a:spLocks noGrp="1"/>
          </p:cNvSpPr>
          <p:nvPr>
            <p:ph sz="half" idx="2"/>
          </p:nvPr>
        </p:nvSpPr>
        <p:spPr>
          <a:xfrm>
            <a:off x="457200" y="1916113"/>
            <a:ext cx="8229600" cy="3951287"/>
          </a:xfrm>
        </p:spPr>
        <p:txBody>
          <a:bodyPr/>
          <a:lstStyle/>
          <a:p>
            <a:r>
              <a:rPr lang="en-US" dirty="0">
                <a:latin typeface="Arial" charset="0"/>
                <a:cs typeface="Arial" charset="0"/>
              </a:rPr>
              <a:t>Define “good marksmanship,” and explain why it is important.</a:t>
            </a:r>
          </a:p>
          <a:p>
            <a:r>
              <a:rPr lang="en-US" dirty="0">
                <a:latin typeface="Arial" charset="0"/>
                <a:cs typeface="Arial" charset="0"/>
              </a:rPr>
              <a:t>List the three fundamentals of good marksmanship.</a:t>
            </a:r>
          </a:p>
          <a:p>
            <a:r>
              <a:rPr lang="en-US" dirty="0">
                <a:latin typeface="Arial" charset="0"/>
                <a:cs typeface="Arial" charset="0"/>
              </a:rPr>
              <a:t>Define “sight alignment” and “sight picture.”</a:t>
            </a:r>
          </a:p>
          <a:p>
            <a:r>
              <a:rPr lang="en-US" dirty="0">
                <a:latin typeface="Arial" charset="0"/>
                <a:cs typeface="Arial" charset="0"/>
              </a:rPr>
              <a:t>Demonstrate how to determine your master eye.</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dirty="0"/>
              <a:t>Objectives</a:t>
            </a:r>
            <a:endParaRPr lang="en-US" sz="2400" dirty="0"/>
          </a:p>
        </p:txBody>
      </p:sp>
      <p:sp>
        <p:nvSpPr>
          <p:cNvPr id="131075" name="Rectangle 3"/>
          <p:cNvSpPr>
            <a:spLocks noGrp="1" noChangeArrowheads="1"/>
          </p:cNvSpPr>
          <p:nvPr>
            <p:ph idx="1"/>
          </p:nvPr>
        </p:nvSpPr>
        <p:spPr/>
        <p:txBody>
          <a:bodyPr/>
          <a:lstStyle/>
          <a:p>
            <a:pPr eaLnBrk="1" hangingPunct="1"/>
            <a:r>
              <a:rPr lang="en-US" dirty="0">
                <a:latin typeface="Arial" charset="0"/>
                <a:cs typeface="Arial" charset="0"/>
              </a:rPr>
              <a:t>Explain the basic steps to sight-in a rifle.</a:t>
            </a:r>
          </a:p>
          <a:p>
            <a:pPr eaLnBrk="1" hangingPunct="1"/>
            <a:r>
              <a:rPr lang="en-US" dirty="0">
                <a:latin typeface="Arial" charset="0"/>
                <a:cs typeface="Arial" charset="0"/>
              </a:rPr>
              <a:t>Explain four rifle-firing techniques that will help improve accuracy.</a:t>
            </a:r>
          </a:p>
          <a:p>
            <a:pPr eaLnBrk="1" hangingPunct="1"/>
            <a:r>
              <a:rPr lang="en-US" dirty="0">
                <a:latin typeface="Arial" charset="0"/>
                <a:cs typeface="Arial" charset="0"/>
              </a:rPr>
              <a:t>Demonstrate four proper positions for rifle firing.</a:t>
            </a:r>
          </a:p>
          <a:p>
            <a:pPr eaLnBrk="1" hangingPunct="1"/>
            <a:r>
              <a:rPr lang="en-US" dirty="0">
                <a:latin typeface="Arial" charset="0"/>
                <a:cs typeface="Arial" charset="0"/>
              </a:rPr>
              <a:t>List the four common shotgun chokes, and give an example of when you would use each.</a:t>
            </a:r>
          </a:p>
        </p:txBody>
      </p:sp>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eaLnBrk="1" hangingPunct="1"/>
            <a:r>
              <a:rPr lang="en-US" dirty="0"/>
              <a:t>Objectives</a:t>
            </a:r>
            <a:endParaRPr lang="en-US" sz="2400" dirty="0"/>
          </a:p>
        </p:txBody>
      </p:sp>
      <p:sp>
        <p:nvSpPr>
          <p:cNvPr id="132099" name="Rectangle 3"/>
          <p:cNvSpPr>
            <a:spLocks noGrp="1" noChangeArrowheads="1"/>
          </p:cNvSpPr>
          <p:nvPr>
            <p:ph idx="1"/>
          </p:nvPr>
        </p:nvSpPr>
        <p:spPr/>
        <p:txBody>
          <a:bodyPr/>
          <a:lstStyle/>
          <a:p>
            <a:pPr eaLnBrk="1" hangingPunct="1"/>
            <a:r>
              <a:rPr lang="en-US" dirty="0">
                <a:latin typeface="Arial" charset="0"/>
                <a:cs typeface="Arial" charset="0"/>
              </a:rPr>
              <a:t>Explain the basic steps for patterning a shotgun.</a:t>
            </a:r>
          </a:p>
          <a:p>
            <a:pPr eaLnBrk="1" hangingPunct="1"/>
            <a:r>
              <a:rPr lang="en-US" dirty="0">
                <a:latin typeface="Arial" charset="0"/>
                <a:cs typeface="Arial" charset="0"/>
              </a:rPr>
              <a:t>Explain four shotgun-shooting techniques that will improve accuracy.</a:t>
            </a:r>
          </a:p>
          <a:p>
            <a:pPr eaLnBrk="1" hangingPunct="1"/>
            <a:r>
              <a:rPr lang="en-US" dirty="0">
                <a:latin typeface="Arial" charset="0"/>
                <a:cs typeface="Arial" charset="0"/>
              </a:rPr>
              <a:t>Demonstrate proper shotgun-shooting stance.</a:t>
            </a:r>
          </a:p>
          <a:p>
            <a:pPr eaLnBrk="1" hangingPunct="1"/>
            <a:r>
              <a:rPr lang="en-US" dirty="0">
                <a:latin typeface="Arial" charset="0"/>
                <a:cs typeface="Arial" charset="0"/>
              </a:rPr>
              <a:t>Explain the difference between swing-through and sustained lead when hunting with a shotgun.</a:t>
            </a:r>
          </a:p>
          <a:p>
            <a:pPr eaLnBrk="1" hangingPunct="1"/>
            <a:r>
              <a:rPr lang="en-US" dirty="0">
                <a:latin typeface="Arial" charset="0"/>
                <a:cs typeface="Arial" charset="0"/>
              </a:rPr>
              <a:t>Demonstrate proper handgun-shooting stance and grip.</a:t>
            </a:r>
          </a:p>
        </p:txBody>
      </p:sp>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4"/>
          <p:cNvSpPr>
            <a:spLocks noGrp="1"/>
          </p:cNvSpPr>
          <p:nvPr>
            <p:ph type="title"/>
          </p:nvPr>
        </p:nvSpPr>
        <p:spPr/>
        <p:txBody>
          <a:bodyPr/>
          <a:lstStyle/>
          <a:p>
            <a:r>
              <a:rPr lang="en-US" dirty="0"/>
              <a:t>Good Marksmanship </a:t>
            </a:r>
            <a:br>
              <a:rPr lang="en-US" dirty="0"/>
            </a:br>
            <a:r>
              <a:rPr lang="en-US" dirty="0"/>
              <a:t>and Accuracy</a:t>
            </a:r>
          </a:p>
        </p:txBody>
      </p:sp>
      <p:sp>
        <p:nvSpPr>
          <p:cNvPr id="7" name="Content Placeholder 6"/>
          <p:cNvSpPr>
            <a:spLocks noGrp="1"/>
          </p:cNvSpPr>
          <p:nvPr>
            <p:ph sz="half" idx="2"/>
          </p:nvPr>
        </p:nvSpPr>
        <p:spPr>
          <a:xfrm>
            <a:off x="4495800" y="1600200"/>
            <a:ext cx="4191000" cy="4525963"/>
          </a:xfrm>
        </p:spPr>
        <p:txBody>
          <a:bodyPr/>
          <a:lstStyle/>
          <a:p>
            <a:pPr marL="0">
              <a:buFont typeface="Wingdings" pitchFamily="2" charset="2"/>
              <a:buNone/>
              <a:defRPr/>
            </a:pPr>
            <a:r>
              <a:rPr lang="en-US" dirty="0"/>
              <a:t>Good marksmanship is built on three fundamentals:</a:t>
            </a:r>
          </a:p>
          <a:p>
            <a:pPr>
              <a:defRPr/>
            </a:pPr>
            <a:r>
              <a:rPr lang="en-US" dirty="0"/>
              <a:t>Proper sight adjustment or patterning</a:t>
            </a:r>
          </a:p>
          <a:p>
            <a:pPr>
              <a:defRPr/>
            </a:pPr>
            <a:r>
              <a:rPr lang="en-US" dirty="0"/>
              <a:t>Proper shooting technique</a:t>
            </a:r>
          </a:p>
          <a:p>
            <a:pPr>
              <a:defRPr/>
            </a:pPr>
            <a:r>
              <a:rPr lang="en-US" dirty="0"/>
              <a:t>Practice</a:t>
            </a:r>
          </a:p>
        </p:txBody>
      </p:sp>
      <p:pic>
        <p:nvPicPr>
          <p:cNvPr id="133124" name="Picture 5" descr="\\Ladybird\shared_graphics\Hunting_graphics\Export_PPT\Generic_drawings\stance_rifle.jpg"/>
          <p:cNvPicPr>
            <a:picLocks noGrp="1" noChangeAspect="1" noChangeArrowheads="1"/>
          </p:cNvPicPr>
          <p:nvPr>
            <p:ph sz="half" idx="1"/>
          </p:nvPr>
        </p:nvPicPr>
        <p:blipFill>
          <a:blip r:embed="rId2"/>
          <a:stretch>
            <a:fillRect/>
          </a:stretch>
        </p:blipFill>
        <p:spPr>
          <a:xfrm>
            <a:off x="925513" y="1606630"/>
            <a:ext cx="3101974" cy="4513103"/>
          </a:xfrm>
          <a:noFill/>
        </p:spPr>
      </p:pic>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3"/>
          <p:cNvSpPr>
            <a:spLocks noGrp="1"/>
          </p:cNvSpPr>
          <p:nvPr>
            <p:ph type="title"/>
          </p:nvPr>
        </p:nvSpPr>
        <p:spPr/>
        <p:txBody>
          <a:bodyPr/>
          <a:lstStyle/>
          <a:p>
            <a:r>
              <a:rPr lang="en-US" dirty="0"/>
              <a:t>Good Marksmanship </a:t>
            </a:r>
            <a:br>
              <a:rPr lang="en-US" dirty="0"/>
            </a:br>
            <a:r>
              <a:rPr lang="en-US" dirty="0"/>
              <a:t>and Accuracy</a:t>
            </a:r>
          </a:p>
        </p:txBody>
      </p:sp>
      <p:sp>
        <p:nvSpPr>
          <p:cNvPr id="134147"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Know Your Accuracy Limits</a:t>
            </a:r>
          </a:p>
        </p:txBody>
      </p:sp>
      <p:sp>
        <p:nvSpPr>
          <p:cNvPr id="6" name="Content Placeholder 5"/>
          <p:cNvSpPr>
            <a:spLocks noGrp="1"/>
          </p:cNvSpPr>
          <p:nvPr>
            <p:ph sz="half" idx="2"/>
          </p:nvPr>
        </p:nvSpPr>
        <p:spPr>
          <a:xfrm>
            <a:off x="457200" y="1916113"/>
            <a:ext cx="8229600" cy="3951287"/>
          </a:xfrm>
        </p:spPr>
        <p:txBody>
          <a:bodyPr/>
          <a:lstStyle/>
          <a:p>
            <a:pPr marL="0">
              <a:buFont typeface="Wingdings" pitchFamily="2" charset="2"/>
              <a:buNone/>
              <a:defRPr/>
            </a:pPr>
            <a:r>
              <a:rPr lang="en-US" dirty="0"/>
              <a:t>Ethical hunters know personal accuracy and limit shots accordingly.</a:t>
            </a:r>
          </a:p>
          <a:p>
            <a:pPr>
              <a:defRPr/>
            </a:pPr>
            <a:r>
              <a:rPr lang="en-US" dirty="0"/>
              <a:t>Use an 8-inch paper plate to establish deer hunting shooting accuracy. Need to be able to hit paper plate consistently at same distance and from same shooting position you will be using when hunting.</a:t>
            </a:r>
          </a:p>
          <a:p>
            <a:pPr>
              <a:defRPr/>
            </a:pPr>
            <a:r>
              <a:rPr lang="en-US" dirty="0"/>
              <a:t>Practice until confident. When hunting, limit shots to most accurate range.</a:t>
            </a:r>
          </a:p>
          <a:p>
            <a:pPr>
              <a:defRPr/>
            </a:pP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dirty="0"/>
              <a:t>Hunter Education </a:t>
            </a:r>
            <a:br>
              <a:rPr lang="en-US" dirty="0"/>
            </a:br>
            <a:r>
              <a:rPr lang="en-US" dirty="0"/>
              <a:t>Funding Sources</a:t>
            </a:r>
          </a:p>
        </p:txBody>
      </p:sp>
      <p:pic>
        <p:nvPicPr>
          <p:cNvPr id="37891" name="Picture 5" descr="\\Ladybird\shared_graphics\Hunting_Graphics\Export_PPT\Generic_export_ppt\PR_logo_hires.jpg"/>
          <p:cNvPicPr>
            <a:picLocks noGrp="1" noChangeAspect="1" noChangeArrowheads="1"/>
          </p:cNvPicPr>
          <p:nvPr>
            <p:ph sz="half" idx="1"/>
          </p:nvPr>
        </p:nvPicPr>
        <p:blipFill>
          <a:blip r:embed="rId2"/>
          <a:srcRect/>
          <a:stretch>
            <a:fillRect/>
          </a:stretch>
        </p:blipFill>
        <p:spPr>
          <a:xfrm>
            <a:off x="666750" y="1681163"/>
            <a:ext cx="3619500" cy="3694112"/>
          </a:xfrm>
        </p:spPr>
      </p:pic>
      <p:sp>
        <p:nvSpPr>
          <p:cNvPr id="37892" name="Content Placeholder 6"/>
          <p:cNvSpPr>
            <a:spLocks noGrp="1"/>
          </p:cNvSpPr>
          <p:nvPr>
            <p:ph sz="half" idx="2"/>
          </p:nvPr>
        </p:nvSpPr>
        <p:spPr>
          <a:xfrm>
            <a:off x="4648200" y="1524000"/>
            <a:ext cx="4038600" cy="4267200"/>
          </a:xfrm>
        </p:spPr>
        <p:txBody>
          <a:bodyPr/>
          <a:lstStyle/>
          <a:p>
            <a:r>
              <a:rPr lang="en-US" dirty="0">
                <a:latin typeface="Arial" charset="0"/>
                <a:cs typeface="Arial" charset="0"/>
              </a:rPr>
              <a:t>U.S. Fish &amp; Wildlife Service provides federal aid to state wildlife agencies to support hunting-related projects. Federal Aid in Wildlife Restoration Act funding established in 1937 by the Pittman–Robertson Act.</a:t>
            </a:r>
          </a:p>
        </p:txBody>
      </p:sp>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7"/>
          <p:cNvSpPr>
            <a:spLocks noGrp="1"/>
          </p:cNvSpPr>
          <p:nvPr>
            <p:ph type="title"/>
          </p:nvPr>
        </p:nvSpPr>
        <p:spPr/>
        <p:txBody>
          <a:bodyPr/>
          <a:lstStyle/>
          <a:p>
            <a:r>
              <a:rPr lang="en-US" dirty="0"/>
              <a:t>Rifle Firing</a:t>
            </a:r>
          </a:p>
        </p:txBody>
      </p:sp>
      <p:sp>
        <p:nvSpPr>
          <p:cNvPr id="135171" name="Text Placeholder 8"/>
          <p:cNvSpPr>
            <a:spLocks noGrp="1"/>
          </p:cNvSpPr>
          <p:nvPr>
            <p:ph type="body" idx="1"/>
          </p:nvPr>
        </p:nvSpPr>
        <p:spPr/>
        <p:txBody>
          <a:bodyPr/>
          <a:lstStyle/>
          <a:p>
            <a:r>
              <a:rPr lang="en-US" dirty="0">
                <a:latin typeface="Arial" charset="0"/>
                <a:cs typeface="Arial" charset="0"/>
              </a:rPr>
              <a:t>Sight Alignment</a:t>
            </a:r>
          </a:p>
        </p:txBody>
      </p:sp>
      <p:sp>
        <p:nvSpPr>
          <p:cNvPr id="135172" name="Content Placeholder 9"/>
          <p:cNvSpPr>
            <a:spLocks noGrp="1"/>
          </p:cNvSpPr>
          <p:nvPr>
            <p:ph sz="half" idx="2"/>
          </p:nvPr>
        </p:nvSpPr>
        <p:spPr/>
        <p:txBody>
          <a:bodyPr/>
          <a:lstStyle/>
          <a:p>
            <a:pPr marL="0">
              <a:buFont typeface="Wingdings" pitchFamily="2" charset="2"/>
              <a:buNone/>
            </a:pPr>
            <a:r>
              <a:rPr lang="en-US" sz="2000" dirty="0">
                <a:latin typeface="Arial" charset="0"/>
                <a:cs typeface="Arial" charset="0"/>
              </a:rPr>
              <a:t>With an open sight, line up target with the blade or bead of the front sight with the notch of the rear sight</a:t>
            </a:r>
            <a:r>
              <a:rPr lang="en-US" dirty="0">
                <a:latin typeface="Arial" charset="0"/>
                <a:cs typeface="Arial" charset="0"/>
              </a:rPr>
              <a:t>.</a:t>
            </a:r>
          </a:p>
        </p:txBody>
      </p:sp>
      <p:sp>
        <p:nvSpPr>
          <p:cNvPr id="135173" name="Content Placeholder 11"/>
          <p:cNvSpPr>
            <a:spLocks noGrp="1"/>
          </p:cNvSpPr>
          <p:nvPr>
            <p:ph sz="quarter" idx="4"/>
          </p:nvPr>
        </p:nvSpPr>
        <p:spPr/>
        <p:txBody>
          <a:bodyPr/>
          <a:lstStyle/>
          <a:p>
            <a:pPr marL="0">
              <a:buFont typeface="Wingdings" pitchFamily="2" charset="2"/>
              <a:buNone/>
            </a:pPr>
            <a:r>
              <a:rPr lang="en-US" sz="2000" dirty="0">
                <a:latin typeface="Arial" charset="0"/>
                <a:cs typeface="Arial" charset="0"/>
              </a:rPr>
              <a:t>With an aperture sight, line up target with the front sight within the rear peephole.</a:t>
            </a:r>
          </a:p>
        </p:txBody>
      </p:sp>
      <p:pic>
        <p:nvPicPr>
          <p:cNvPr id="135174" name="Picture 7"/>
          <p:cNvPicPr>
            <a:picLocks noChangeAspect="1" noChangeArrowheads="1"/>
          </p:cNvPicPr>
          <p:nvPr/>
        </p:nvPicPr>
        <p:blipFill>
          <a:blip r:embed="rId2"/>
          <a:stretch>
            <a:fillRect/>
          </a:stretch>
        </p:blipFill>
        <p:spPr bwMode="auto">
          <a:xfrm>
            <a:off x="5464968" y="1128224"/>
            <a:ext cx="2401888" cy="3824775"/>
          </a:xfrm>
          <a:prstGeom prst="rect">
            <a:avLst/>
          </a:prstGeom>
          <a:noFill/>
          <a:ln w="9525">
            <a:noFill/>
            <a:miter lim="800000"/>
            <a:headEnd/>
            <a:tailEnd/>
          </a:ln>
        </p:spPr>
      </p:pic>
      <p:pic>
        <p:nvPicPr>
          <p:cNvPr id="135175" name="Picture 8"/>
          <p:cNvPicPr>
            <a:picLocks noChangeAspect="1" noChangeArrowheads="1"/>
          </p:cNvPicPr>
          <p:nvPr/>
        </p:nvPicPr>
        <p:blipFill>
          <a:blip r:embed="rId3"/>
          <a:stretch>
            <a:fillRect/>
          </a:stretch>
        </p:blipFill>
        <p:spPr bwMode="auto">
          <a:xfrm>
            <a:off x="762000" y="3429000"/>
            <a:ext cx="2479570" cy="3200399"/>
          </a:xfrm>
          <a:prstGeom prst="rect">
            <a:avLst/>
          </a:prstGeom>
          <a:noFill/>
          <a:ln w="9525">
            <a:noFill/>
            <a:miter lim="800000"/>
            <a:headEnd/>
            <a:tailEnd/>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4"/>
          <p:cNvSpPr>
            <a:spLocks noGrp="1"/>
          </p:cNvSpPr>
          <p:nvPr>
            <p:ph type="title"/>
          </p:nvPr>
        </p:nvSpPr>
        <p:spPr/>
        <p:txBody>
          <a:bodyPr/>
          <a:lstStyle/>
          <a:p>
            <a:r>
              <a:rPr lang="en-US" dirty="0"/>
              <a:t>Rifle Firing</a:t>
            </a:r>
          </a:p>
        </p:txBody>
      </p:sp>
      <p:sp>
        <p:nvSpPr>
          <p:cNvPr id="136195" name="Content Placeholder 5"/>
          <p:cNvSpPr>
            <a:spLocks noGrp="1"/>
          </p:cNvSpPr>
          <p:nvPr>
            <p:ph sz="half" idx="1"/>
          </p:nvPr>
        </p:nvSpPr>
        <p:spPr>
          <a:xfrm>
            <a:off x="457200" y="1265238"/>
            <a:ext cx="4038600" cy="4525962"/>
          </a:xfrm>
        </p:spPr>
        <p:txBody>
          <a:bodyPr/>
          <a:lstStyle/>
          <a:p>
            <a:pPr marL="0">
              <a:buFont typeface="Wingdings" pitchFamily="2" charset="2"/>
              <a:buNone/>
            </a:pPr>
            <a:r>
              <a:rPr lang="en-US" sz="2000" dirty="0">
                <a:latin typeface="Arial" charset="0"/>
                <a:cs typeface="Arial" charset="0"/>
              </a:rPr>
              <a:t>With a telescopic sight with a crosshair reticle, line up target with the crosshairs of the sight.</a:t>
            </a:r>
          </a:p>
        </p:txBody>
      </p:sp>
      <p:sp>
        <p:nvSpPr>
          <p:cNvPr id="136196" name="Content Placeholder 6"/>
          <p:cNvSpPr>
            <a:spLocks noGrp="1"/>
          </p:cNvSpPr>
          <p:nvPr>
            <p:ph sz="half" idx="2"/>
          </p:nvPr>
        </p:nvSpPr>
        <p:spPr>
          <a:xfrm>
            <a:off x="4648200" y="1265238"/>
            <a:ext cx="4038600" cy="4525962"/>
          </a:xfrm>
        </p:spPr>
        <p:txBody>
          <a:bodyPr/>
          <a:lstStyle/>
          <a:p>
            <a:pPr marL="0">
              <a:buFont typeface="Wingdings" pitchFamily="2" charset="2"/>
              <a:buNone/>
            </a:pPr>
            <a:r>
              <a:rPr lang="en-US" sz="2000" dirty="0">
                <a:latin typeface="Arial" charset="0"/>
                <a:cs typeface="Arial" charset="0"/>
              </a:rPr>
              <a:t>With a telescopic sight with a dot reticle, line up target with the dot of the sight. Dot must be centered.</a:t>
            </a:r>
          </a:p>
        </p:txBody>
      </p:sp>
      <p:pic>
        <p:nvPicPr>
          <p:cNvPr id="136197" name="Picture 6"/>
          <p:cNvPicPr>
            <a:picLocks noChangeAspect="1" noChangeArrowheads="1"/>
          </p:cNvPicPr>
          <p:nvPr/>
        </p:nvPicPr>
        <p:blipFill>
          <a:blip r:embed="rId2"/>
          <a:stretch>
            <a:fillRect/>
          </a:stretch>
        </p:blipFill>
        <p:spPr bwMode="auto">
          <a:xfrm>
            <a:off x="1340122" y="2819400"/>
            <a:ext cx="1879055" cy="2743200"/>
          </a:xfrm>
          <a:prstGeom prst="rect">
            <a:avLst/>
          </a:prstGeom>
          <a:noFill/>
          <a:ln w="9525">
            <a:noFill/>
            <a:miter lim="800000"/>
            <a:headEnd/>
            <a:tailEnd/>
          </a:ln>
        </p:spPr>
      </p:pic>
      <p:pic>
        <p:nvPicPr>
          <p:cNvPr id="136198" name="Picture 7"/>
          <p:cNvPicPr>
            <a:picLocks noChangeAspect="1" noChangeArrowheads="1"/>
          </p:cNvPicPr>
          <p:nvPr/>
        </p:nvPicPr>
        <p:blipFill>
          <a:blip r:embed="rId3"/>
          <a:stretch>
            <a:fillRect/>
          </a:stretch>
        </p:blipFill>
        <p:spPr bwMode="auto">
          <a:xfrm>
            <a:off x="5683522" y="2819400"/>
            <a:ext cx="1879055" cy="2743200"/>
          </a:xfrm>
          <a:prstGeom prst="rect">
            <a:avLst/>
          </a:prstGeom>
          <a:noFill/>
          <a:ln w="9525">
            <a:noFill/>
            <a:miter lim="800000"/>
            <a:headEnd/>
            <a:tailEnd/>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3"/>
          <p:cNvSpPr>
            <a:spLocks noGrp="1"/>
          </p:cNvSpPr>
          <p:nvPr>
            <p:ph type="title"/>
          </p:nvPr>
        </p:nvSpPr>
        <p:spPr/>
        <p:txBody>
          <a:bodyPr/>
          <a:lstStyle/>
          <a:p>
            <a:r>
              <a:rPr lang="en-US" dirty="0"/>
              <a:t>Rifle Firing</a:t>
            </a:r>
          </a:p>
        </p:txBody>
      </p:sp>
      <p:sp>
        <p:nvSpPr>
          <p:cNvPr id="137219"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Aligning an Open Sight</a:t>
            </a:r>
          </a:p>
        </p:txBody>
      </p:sp>
      <p:pic>
        <p:nvPicPr>
          <p:cNvPr id="137220" name="Picture 2"/>
          <p:cNvPicPr>
            <a:picLocks noGrp="1" noChangeAspect="1" noChangeArrowheads="1"/>
          </p:cNvPicPr>
          <p:nvPr>
            <p:ph sz="half" idx="2"/>
          </p:nvPr>
        </p:nvPicPr>
        <p:blipFill>
          <a:blip r:embed="rId2"/>
          <a:stretch>
            <a:fillRect/>
          </a:stretch>
        </p:blipFill>
        <p:spPr>
          <a:xfrm>
            <a:off x="2486025" y="4409083"/>
            <a:ext cx="1095375" cy="891631"/>
          </a:xfrm>
        </p:spPr>
      </p:pic>
      <p:sp>
        <p:nvSpPr>
          <p:cNvPr id="137224" name="TextBox 12"/>
          <p:cNvSpPr txBox="1">
            <a:spLocks noChangeArrowheads="1"/>
          </p:cNvSpPr>
          <p:nvPr/>
        </p:nvSpPr>
        <p:spPr bwMode="auto">
          <a:xfrm>
            <a:off x="3389313" y="3013075"/>
            <a:ext cx="2249487" cy="604838"/>
          </a:xfrm>
          <a:prstGeom prst="rect">
            <a:avLst/>
          </a:prstGeom>
          <a:noFill/>
          <a:ln w="9525">
            <a:noFill/>
            <a:miter lim="800000"/>
            <a:headEnd/>
            <a:tailEnd/>
          </a:ln>
        </p:spPr>
        <p:txBody>
          <a:bodyPr wrap="none">
            <a:spAutoFit/>
          </a:bodyPr>
          <a:lstStyle/>
          <a:p>
            <a:pPr algn="ctr">
              <a:lnSpc>
                <a:spcPts val="2000"/>
              </a:lnSpc>
            </a:pPr>
            <a:r>
              <a:rPr lang="en-US" sz="2000" b="1" dirty="0"/>
              <a:t>Sight correctly </a:t>
            </a:r>
            <a:br>
              <a:rPr lang="en-US" sz="2000" b="1" dirty="0"/>
            </a:br>
            <a:r>
              <a:rPr lang="en-US" sz="2000" b="1" dirty="0"/>
              <a:t>aligned on target</a:t>
            </a:r>
          </a:p>
        </p:txBody>
      </p:sp>
      <p:sp>
        <p:nvSpPr>
          <p:cNvPr id="137225" name="TextBox 13"/>
          <p:cNvSpPr txBox="1">
            <a:spLocks noChangeArrowheads="1"/>
          </p:cNvSpPr>
          <p:nvPr/>
        </p:nvSpPr>
        <p:spPr bwMode="auto">
          <a:xfrm>
            <a:off x="5029200" y="3892550"/>
            <a:ext cx="3189288" cy="604838"/>
          </a:xfrm>
          <a:prstGeom prst="rect">
            <a:avLst/>
          </a:prstGeom>
          <a:noFill/>
          <a:ln w="9525">
            <a:noFill/>
            <a:miter lim="800000"/>
            <a:headEnd/>
            <a:tailEnd/>
          </a:ln>
        </p:spPr>
        <p:txBody>
          <a:bodyPr wrap="none">
            <a:spAutoFit/>
          </a:bodyPr>
          <a:lstStyle/>
          <a:p>
            <a:pPr algn="ctr">
              <a:lnSpc>
                <a:spcPts val="2000"/>
              </a:lnSpc>
            </a:pPr>
            <a:r>
              <a:rPr lang="en-US" sz="2000" b="1" dirty="0"/>
              <a:t>Misaligned—bullet goes </a:t>
            </a:r>
            <a:br>
              <a:rPr lang="en-US" sz="2000" b="1" dirty="0"/>
            </a:br>
            <a:r>
              <a:rPr lang="en-US" sz="2000" b="1" dirty="0"/>
              <a:t>high and left of target</a:t>
            </a:r>
          </a:p>
        </p:txBody>
      </p:sp>
      <p:sp>
        <p:nvSpPr>
          <p:cNvPr id="137226" name="TextBox 14"/>
          <p:cNvSpPr txBox="1">
            <a:spLocks noChangeArrowheads="1"/>
          </p:cNvSpPr>
          <p:nvPr/>
        </p:nvSpPr>
        <p:spPr bwMode="auto">
          <a:xfrm>
            <a:off x="996950" y="3870325"/>
            <a:ext cx="3117850" cy="604838"/>
          </a:xfrm>
          <a:prstGeom prst="rect">
            <a:avLst/>
          </a:prstGeom>
          <a:noFill/>
          <a:ln w="9525">
            <a:noFill/>
            <a:miter lim="800000"/>
            <a:headEnd/>
            <a:tailEnd/>
          </a:ln>
        </p:spPr>
        <p:txBody>
          <a:bodyPr wrap="none">
            <a:spAutoFit/>
          </a:bodyPr>
          <a:lstStyle/>
          <a:p>
            <a:pPr algn="ctr">
              <a:lnSpc>
                <a:spcPts val="2000"/>
              </a:lnSpc>
            </a:pPr>
            <a:r>
              <a:rPr lang="en-US" sz="2000" b="1" dirty="0"/>
              <a:t>Misaligned—bullet goes</a:t>
            </a:r>
            <a:br>
              <a:rPr lang="en-US" sz="2000" b="1" dirty="0"/>
            </a:br>
            <a:r>
              <a:rPr lang="en-US" sz="2000" b="1" dirty="0"/>
              <a:t>right of target</a:t>
            </a:r>
          </a:p>
        </p:txBody>
      </p:sp>
      <p:sp>
        <p:nvSpPr>
          <p:cNvPr id="137227" name="Rectangle 15"/>
          <p:cNvSpPr>
            <a:spLocks noChangeArrowheads="1"/>
          </p:cNvSpPr>
          <p:nvPr/>
        </p:nvSpPr>
        <p:spPr bwMode="auto">
          <a:xfrm>
            <a:off x="1981200" y="5214938"/>
            <a:ext cx="2519363" cy="860425"/>
          </a:xfrm>
          <a:prstGeom prst="rect">
            <a:avLst/>
          </a:prstGeom>
          <a:noFill/>
          <a:ln w="9525">
            <a:noFill/>
            <a:miter lim="800000"/>
            <a:headEnd/>
            <a:tailEnd/>
          </a:ln>
        </p:spPr>
        <p:txBody>
          <a:bodyPr wrap="none">
            <a:spAutoFit/>
          </a:bodyPr>
          <a:lstStyle/>
          <a:p>
            <a:pPr algn="ctr">
              <a:lnSpc>
                <a:spcPts val="2000"/>
              </a:lnSpc>
            </a:pPr>
            <a:r>
              <a:rPr lang="en-US" sz="2000" b="1" dirty="0"/>
              <a:t>Misaligned—bullet </a:t>
            </a:r>
            <a:br>
              <a:rPr lang="en-US" sz="2000" b="1" dirty="0"/>
            </a:br>
            <a:r>
              <a:rPr lang="en-US" sz="2000" b="1" dirty="0"/>
              <a:t>goes high </a:t>
            </a:r>
            <a:br>
              <a:rPr lang="en-US" sz="2000" b="1" dirty="0"/>
            </a:br>
            <a:r>
              <a:rPr lang="en-US" sz="2000" b="1" dirty="0"/>
              <a:t>of target</a:t>
            </a:r>
            <a:endParaRPr lang="en-US" sz="2000" dirty="0"/>
          </a:p>
        </p:txBody>
      </p:sp>
      <p:sp>
        <p:nvSpPr>
          <p:cNvPr id="137228" name="Rectangle 16"/>
          <p:cNvSpPr>
            <a:spLocks noChangeArrowheads="1"/>
          </p:cNvSpPr>
          <p:nvPr/>
        </p:nvSpPr>
        <p:spPr bwMode="auto">
          <a:xfrm>
            <a:off x="4530725" y="5227638"/>
            <a:ext cx="2519363" cy="860425"/>
          </a:xfrm>
          <a:prstGeom prst="rect">
            <a:avLst/>
          </a:prstGeom>
          <a:noFill/>
          <a:ln w="9525">
            <a:noFill/>
            <a:miter lim="800000"/>
            <a:headEnd/>
            <a:tailEnd/>
          </a:ln>
        </p:spPr>
        <p:txBody>
          <a:bodyPr wrap="none">
            <a:spAutoFit/>
          </a:bodyPr>
          <a:lstStyle/>
          <a:p>
            <a:pPr algn="ctr">
              <a:lnSpc>
                <a:spcPts val="2000"/>
              </a:lnSpc>
            </a:pPr>
            <a:r>
              <a:rPr lang="en-US" sz="2000" b="1" dirty="0"/>
              <a:t>Misaligned—bullet </a:t>
            </a:r>
            <a:br>
              <a:rPr lang="en-US" sz="2000" b="1" dirty="0"/>
            </a:br>
            <a:r>
              <a:rPr lang="en-US" sz="2000" b="1" dirty="0"/>
              <a:t>goes low </a:t>
            </a:r>
            <a:br>
              <a:rPr lang="en-US" sz="2000" b="1" dirty="0"/>
            </a:br>
            <a:r>
              <a:rPr lang="en-US" sz="2000" b="1" dirty="0"/>
              <a:t>of target</a:t>
            </a:r>
            <a:endParaRPr lang="en-US" sz="2000" dirty="0"/>
          </a:p>
        </p:txBody>
      </p:sp>
      <p:pic>
        <p:nvPicPr>
          <p:cNvPr id="3" name="Picture 2">
            <a:extLst>
              <a:ext uri="{FF2B5EF4-FFF2-40B4-BE49-F238E27FC236}">
                <a16:creationId xmlns:a16="http://schemas.microsoft.com/office/drawing/2014/main" id="{2F869100-E0E8-8F4F-AF1B-71DB2B966AAE}"/>
              </a:ext>
            </a:extLst>
          </p:cNvPr>
          <p:cNvPicPr>
            <a:picLocks noChangeAspect="1"/>
          </p:cNvPicPr>
          <p:nvPr/>
        </p:nvPicPr>
        <p:blipFill>
          <a:blip r:embed="rId3"/>
          <a:stretch>
            <a:fillRect/>
          </a:stretch>
        </p:blipFill>
        <p:spPr>
          <a:xfrm>
            <a:off x="5638800" y="2901949"/>
            <a:ext cx="1388581" cy="1057275"/>
          </a:xfrm>
          <a:prstGeom prst="rect">
            <a:avLst/>
          </a:prstGeom>
        </p:spPr>
      </p:pic>
      <p:pic>
        <p:nvPicPr>
          <p:cNvPr id="5" name="Picture 4">
            <a:extLst>
              <a:ext uri="{FF2B5EF4-FFF2-40B4-BE49-F238E27FC236}">
                <a16:creationId xmlns:a16="http://schemas.microsoft.com/office/drawing/2014/main" id="{03994228-F207-0F45-9F37-279EA9F59EC8}"/>
              </a:ext>
            </a:extLst>
          </p:cNvPr>
          <p:cNvPicPr>
            <a:picLocks noChangeAspect="1"/>
          </p:cNvPicPr>
          <p:nvPr/>
        </p:nvPicPr>
        <p:blipFill>
          <a:blip r:embed="rId4"/>
          <a:stretch>
            <a:fillRect/>
          </a:stretch>
        </p:blipFill>
        <p:spPr>
          <a:xfrm>
            <a:off x="4905375" y="4400549"/>
            <a:ext cx="1466850" cy="885929"/>
          </a:xfrm>
          <a:prstGeom prst="rect">
            <a:avLst/>
          </a:prstGeom>
        </p:spPr>
      </p:pic>
      <p:pic>
        <p:nvPicPr>
          <p:cNvPr id="7" name="Picture 6">
            <a:extLst>
              <a:ext uri="{FF2B5EF4-FFF2-40B4-BE49-F238E27FC236}">
                <a16:creationId xmlns:a16="http://schemas.microsoft.com/office/drawing/2014/main" id="{825DE37A-530F-A242-8DE3-146576A78640}"/>
              </a:ext>
            </a:extLst>
          </p:cNvPr>
          <p:cNvPicPr>
            <a:picLocks noChangeAspect="1"/>
          </p:cNvPicPr>
          <p:nvPr/>
        </p:nvPicPr>
        <p:blipFill>
          <a:blip r:embed="rId5"/>
          <a:stretch>
            <a:fillRect/>
          </a:stretch>
        </p:blipFill>
        <p:spPr>
          <a:xfrm>
            <a:off x="2171149" y="2795587"/>
            <a:ext cx="1243013" cy="1011808"/>
          </a:xfrm>
          <a:prstGeom prst="rect">
            <a:avLst/>
          </a:prstGeom>
        </p:spPr>
      </p:pic>
      <p:pic>
        <p:nvPicPr>
          <p:cNvPr id="9" name="Picture 8">
            <a:extLst>
              <a:ext uri="{FF2B5EF4-FFF2-40B4-BE49-F238E27FC236}">
                <a16:creationId xmlns:a16="http://schemas.microsoft.com/office/drawing/2014/main" id="{F8EF17EF-C4CC-5048-8A5F-CB14FBBB8D36}"/>
              </a:ext>
            </a:extLst>
          </p:cNvPr>
          <p:cNvPicPr>
            <a:picLocks noChangeAspect="1"/>
          </p:cNvPicPr>
          <p:nvPr/>
        </p:nvPicPr>
        <p:blipFill>
          <a:blip r:embed="rId6"/>
          <a:stretch>
            <a:fillRect/>
          </a:stretch>
        </p:blipFill>
        <p:spPr>
          <a:xfrm>
            <a:off x="3887859" y="2114840"/>
            <a:ext cx="992669" cy="808029"/>
          </a:xfrm>
          <a:prstGeom prst="rect">
            <a:avLst/>
          </a:prstGeom>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7"/>
          <p:cNvSpPr>
            <a:spLocks noGrp="1"/>
          </p:cNvSpPr>
          <p:nvPr>
            <p:ph type="title"/>
          </p:nvPr>
        </p:nvSpPr>
        <p:spPr/>
        <p:txBody>
          <a:bodyPr/>
          <a:lstStyle/>
          <a:p>
            <a:r>
              <a:rPr lang="en-US" dirty="0"/>
              <a:t>Rifle Firing</a:t>
            </a:r>
          </a:p>
        </p:txBody>
      </p:sp>
      <p:sp>
        <p:nvSpPr>
          <p:cNvPr id="138243" name="Text Placeholder 4"/>
          <p:cNvSpPr>
            <a:spLocks noGrp="1"/>
          </p:cNvSpPr>
          <p:nvPr>
            <p:ph type="body" idx="1"/>
          </p:nvPr>
        </p:nvSpPr>
        <p:spPr/>
        <p:txBody>
          <a:bodyPr/>
          <a:lstStyle/>
          <a:p>
            <a:r>
              <a:rPr lang="en-US" dirty="0">
                <a:latin typeface="Arial" charset="0"/>
                <a:cs typeface="Arial" charset="0"/>
              </a:rPr>
              <a:t>Dominant or Master Eye</a:t>
            </a:r>
          </a:p>
        </p:txBody>
      </p:sp>
      <p:sp>
        <p:nvSpPr>
          <p:cNvPr id="138244" name="Content Placeholder 5"/>
          <p:cNvSpPr>
            <a:spLocks noGrp="1"/>
          </p:cNvSpPr>
          <p:nvPr>
            <p:ph sz="half" idx="2"/>
          </p:nvPr>
        </p:nvSpPr>
        <p:spPr/>
        <p:txBody>
          <a:bodyPr/>
          <a:lstStyle/>
          <a:p>
            <a:r>
              <a:rPr lang="en-US" dirty="0">
                <a:latin typeface="Arial" charset="0"/>
                <a:cs typeface="Arial" charset="0"/>
              </a:rPr>
              <a:t>To determine dominant eye:</a:t>
            </a:r>
          </a:p>
          <a:p>
            <a:pPr marL="914400" lvl="1" indent="-457200">
              <a:buFont typeface="Calibri" pitchFamily="34" charset="0"/>
              <a:buAutoNum type="arabicPeriod"/>
            </a:pPr>
            <a:r>
              <a:rPr lang="en-US" dirty="0">
                <a:latin typeface="Arial" charset="0"/>
                <a:cs typeface="Arial" charset="0"/>
              </a:rPr>
              <a:t>Form a triangular opening with your thumbs and forefingers.</a:t>
            </a:r>
          </a:p>
          <a:p>
            <a:pPr marL="914400" lvl="1" indent="-457200">
              <a:buFont typeface="Calibri" pitchFamily="34" charset="0"/>
              <a:buAutoNum type="arabicPeriod"/>
            </a:pPr>
            <a:r>
              <a:rPr lang="en-US" dirty="0">
                <a:latin typeface="Arial" charset="0"/>
                <a:cs typeface="Arial" charset="0"/>
              </a:rPr>
              <a:t>Stretch your arms out in front of you.</a:t>
            </a:r>
          </a:p>
        </p:txBody>
      </p:sp>
      <p:pic>
        <p:nvPicPr>
          <p:cNvPr id="138245" name="Picture 2" descr="\\Ladybird\shared_graphics\Hunting_Graphics\Export_PPT\Generic_export_ppt\dominant_eye.jpg"/>
          <p:cNvPicPr>
            <a:picLocks noGrp="1" noChangeAspect="1" noChangeArrowheads="1"/>
          </p:cNvPicPr>
          <p:nvPr>
            <p:ph sz="quarter" idx="4"/>
          </p:nvPr>
        </p:nvPicPr>
        <p:blipFill>
          <a:blip r:embed="rId2"/>
          <a:stretch>
            <a:fillRect/>
          </a:stretch>
        </p:blipFill>
        <p:spPr>
          <a:xfrm>
            <a:off x="4953000" y="2147813"/>
            <a:ext cx="3429000" cy="2921148"/>
          </a:xfr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pPr eaLnBrk="1" hangingPunct="1"/>
            <a:r>
              <a:rPr lang="en-US" dirty="0"/>
              <a:t>Rifle Firing</a:t>
            </a:r>
            <a:endParaRPr lang="en-US" sz="2400" dirty="0"/>
          </a:p>
        </p:txBody>
      </p:sp>
      <p:sp>
        <p:nvSpPr>
          <p:cNvPr id="139267" name="Rectangle 3"/>
          <p:cNvSpPr>
            <a:spLocks noGrp="1" noChangeArrowheads="1"/>
          </p:cNvSpPr>
          <p:nvPr>
            <p:ph idx="1"/>
          </p:nvPr>
        </p:nvSpPr>
        <p:spPr/>
        <p:txBody>
          <a:bodyPr/>
          <a:lstStyle/>
          <a:p>
            <a:pPr marL="914400" lvl="1" indent="-457200" eaLnBrk="1" hangingPunct="1">
              <a:buFont typeface="Calibri" pitchFamily="34" charset="0"/>
              <a:buAutoNum type="arabicPeriod" startAt="3"/>
            </a:pPr>
            <a:r>
              <a:rPr lang="en-US" dirty="0">
                <a:latin typeface="Arial" charset="0"/>
                <a:cs typeface="Arial" charset="0"/>
              </a:rPr>
              <a:t>Focus on a distant object while looking through the triangular opening and keeping both eyes open.</a:t>
            </a:r>
          </a:p>
          <a:p>
            <a:pPr marL="914400" lvl="1" indent="-457200" eaLnBrk="1" hangingPunct="1">
              <a:buFont typeface="Calibri" pitchFamily="34" charset="0"/>
              <a:buAutoNum type="arabicPeriod" startAt="3"/>
            </a:pPr>
            <a:r>
              <a:rPr lang="en-US" dirty="0">
                <a:latin typeface="Arial" charset="0"/>
                <a:cs typeface="Arial" charset="0"/>
              </a:rPr>
              <a:t>Bring hands slowly to your face, keeping sight of object through the opening; opening will come to your dominant eye naturally.</a:t>
            </a:r>
          </a:p>
          <a:p>
            <a:pPr eaLnBrk="1" hangingPunct="1"/>
            <a:r>
              <a:rPr lang="en-US" dirty="0">
                <a:latin typeface="Arial" charset="0"/>
                <a:cs typeface="Arial" charset="0"/>
              </a:rPr>
              <a:t>If you’re not sure, close one eye at a time. The weak eye will see the back of your hand; the strong one will be focused on object in the triangle.</a:t>
            </a:r>
          </a:p>
        </p:txBody>
      </p:sp>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9" descr="\\Ladybird\shared_graphics\Hunting_graphics\Export_PPT\Generic_drawings\rifle_path.jpg"/>
          <p:cNvPicPr>
            <a:picLocks noChangeAspect="1" noChangeArrowheads="1"/>
          </p:cNvPicPr>
          <p:nvPr/>
        </p:nvPicPr>
        <p:blipFill>
          <a:blip r:embed="rId2"/>
          <a:stretch>
            <a:fillRect/>
          </a:stretch>
        </p:blipFill>
        <p:spPr bwMode="auto">
          <a:xfrm>
            <a:off x="219092" y="3733800"/>
            <a:ext cx="9281990" cy="2057400"/>
          </a:xfrm>
          <a:prstGeom prst="rect">
            <a:avLst/>
          </a:prstGeom>
          <a:noFill/>
          <a:ln w="9525">
            <a:noFill/>
            <a:miter lim="800000"/>
            <a:headEnd/>
            <a:tailEnd/>
          </a:ln>
        </p:spPr>
      </p:pic>
      <p:sp>
        <p:nvSpPr>
          <p:cNvPr id="140291" name="Title 3"/>
          <p:cNvSpPr>
            <a:spLocks noGrp="1"/>
          </p:cNvSpPr>
          <p:nvPr>
            <p:ph type="title"/>
          </p:nvPr>
        </p:nvSpPr>
        <p:spPr/>
        <p:txBody>
          <a:bodyPr/>
          <a:lstStyle/>
          <a:p>
            <a:r>
              <a:rPr lang="en-US" dirty="0"/>
              <a:t>Rifle Firing</a:t>
            </a:r>
          </a:p>
        </p:txBody>
      </p:sp>
      <p:sp>
        <p:nvSpPr>
          <p:cNvPr id="140292"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Sighting-In a Rifle</a:t>
            </a:r>
          </a:p>
        </p:txBody>
      </p:sp>
      <p:sp>
        <p:nvSpPr>
          <p:cNvPr id="140293" name="Content Placeholder 5"/>
          <p:cNvSpPr>
            <a:spLocks noGrp="1"/>
          </p:cNvSpPr>
          <p:nvPr>
            <p:ph sz="half" idx="2"/>
          </p:nvPr>
        </p:nvSpPr>
        <p:spPr>
          <a:xfrm>
            <a:off x="457200" y="1916113"/>
            <a:ext cx="8229600" cy="3951287"/>
          </a:xfrm>
        </p:spPr>
        <p:txBody>
          <a:bodyPr/>
          <a:lstStyle/>
          <a:p>
            <a:r>
              <a:rPr lang="en-US" dirty="0">
                <a:latin typeface="Arial" charset="0"/>
                <a:cs typeface="Arial" charset="0"/>
              </a:rPr>
              <a:t>Rifle bullets travel in an arc, formed by pull of gravity. “Sighting-in” is process of adjusting sights to hit target at specific range.</a:t>
            </a:r>
          </a:p>
        </p:txBody>
      </p:sp>
      <p:sp>
        <p:nvSpPr>
          <p:cNvPr id="140294" name="TextBox 7"/>
          <p:cNvSpPr txBox="1">
            <a:spLocks noChangeArrowheads="1"/>
          </p:cNvSpPr>
          <p:nvPr/>
        </p:nvSpPr>
        <p:spPr bwMode="auto">
          <a:xfrm>
            <a:off x="2895600" y="4648200"/>
            <a:ext cx="1249363" cy="630238"/>
          </a:xfrm>
          <a:prstGeom prst="rect">
            <a:avLst/>
          </a:prstGeom>
          <a:noFill/>
          <a:ln w="9525">
            <a:noFill/>
            <a:miter lim="800000"/>
            <a:headEnd/>
            <a:tailEnd/>
          </a:ln>
        </p:spPr>
        <p:txBody>
          <a:bodyPr wrap="none">
            <a:spAutoFit/>
          </a:bodyPr>
          <a:lstStyle/>
          <a:p>
            <a:pPr algn="ctr"/>
            <a:r>
              <a:rPr lang="en-US" sz="1500" b="1" dirty="0"/>
              <a:t>10 yards</a:t>
            </a:r>
          </a:p>
          <a:p>
            <a:pPr algn="ctr"/>
            <a:r>
              <a:rPr lang="en-US" sz="1000" b="1" dirty="0"/>
              <a:t>(bullet hits </a:t>
            </a:r>
            <a:br>
              <a:rPr lang="en-US" sz="1000" b="1" dirty="0"/>
            </a:br>
            <a:r>
              <a:rPr lang="en-US" sz="1000" b="1" dirty="0"/>
              <a:t>below bull’s-eye) </a:t>
            </a:r>
          </a:p>
        </p:txBody>
      </p:sp>
      <p:sp>
        <p:nvSpPr>
          <p:cNvPr id="140295" name="TextBox 8"/>
          <p:cNvSpPr txBox="1">
            <a:spLocks noChangeArrowheads="1"/>
          </p:cNvSpPr>
          <p:nvPr/>
        </p:nvSpPr>
        <p:spPr bwMode="auto">
          <a:xfrm>
            <a:off x="4108450" y="4648200"/>
            <a:ext cx="1255713" cy="630238"/>
          </a:xfrm>
          <a:prstGeom prst="rect">
            <a:avLst/>
          </a:prstGeom>
          <a:noFill/>
          <a:ln w="9525">
            <a:noFill/>
            <a:miter lim="800000"/>
            <a:headEnd/>
            <a:tailEnd/>
          </a:ln>
        </p:spPr>
        <p:txBody>
          <a:bodyPr wrap="none">
            <a:spAutoFit/>
          </a:bodyPr>
          <a:lstStyle/>
          <a:p>
            <a:pPr algn="ctr"/>
            <a:r>
              <a:rPr lang="en-US" sz="1500" b="1" dirty="0"/>
              <a:t>25 yards</a:t>
            </a:r>
          </a:p>
          <a:p>
            <a:pPr algn="ctr"/>
            <a:r>
              <a:rPr lang="en-US" sz="1000" b="1" dirty="0"/>
              <a:t>(bullet hits </a:t>
            </a:r>
            <a:br>
              <a:rPr lang="en-US" sz="1000" b="1" dirty="0"/>
            </a:br>
            <a:r>
              <a:rPr lang="en-US" sz="1000" b="1" dirty="0"/>
              <a:t>above bull’s-eye) </a:t>
            </a:r>
          </a:p>
        </p:txBody>
      </p:sp>
      <p:sp>
        <p:nvSpPr>
          <p:cNvPr id="140296" name="TextBox 9"/>
          <p:cNvSpPr txBox="1">
            <a:spLocks noChangeArrowheads="1"/>
          </p:cNvSpPr>
          <p:nvPr/>
        </p:nvSpPr>
        <p:spPr bwMode="auto">
          <a:xfrm>
            <a:off x="6469063" y="4648200"/>
            <a:ext cx="1074737" cy="630238"/>
          </a:xfrm>
          <a:prstGeom prst="rect">
            <a:avLst/>
          </a:prstGeom>
          <a:noFill/>
          <a:ln w="9525">
            <a:noFill/>
            <a:miter lim="800000"/>
            <a:headEnd/>
            <a:tailEnd/>
          </a:ln>
        </p:spPr>
        <p:txBody>
          <a:bodyPr wrap="none">
            <a:spAutoFit/>
          </a:bodyPr>
          <a:lstStyle/>
          <a:p>
            <a:pPr algn="ctr"/>
            <a:r>
              <a:rPr lang="en-US" sz="1500" b="1" dirty="0"/>
              <a:t>100 yards</a:t>
            </a:r>
          </a:p>
          <a:p>
            <a:pPr algn="ctr"/>
            <a:r>
              <a:rPr lang="en-US" sz="1000" b="1" dirty="0"/>
              <a:t>(bullet hits </a:t>
            </a:r>
            <a:br>
              <a:rPr lang="en-US" sz="1000" b="1" dirty="0"/>
            </a:br>
            <a:r>
              <a:rPr lang="en-US" sz="1000" b="1" dirty="0"/>
              <a:t>on bull’s-eye)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pPr eaLnBrk="1" hangingPunct="1"/>
            <a:r>
              <a:rPr lang="en-US" dirty="0"/>
              <a:t>Rifle Firing</a:t>
            </a:r>
            <a:endParaRPr lang="en-US" sz="2400" dirty="0"/>
          </a:p>
        </p:txBody>
      </p:sp>
      <p:sp>
        <p:nvSpPr>
          <p:cNvPr id="141315" name="Rectangle 3"/>
          <p:cNvSpPr>
            <a:spLocks noGrp="1" noChangeArrowheads="1"/>
          </p:cNvSpPr>
          <p:nvPr>
            <p:ph idx="1"/>
          </p:nvPr>
        </p:nvSpPr>
        <p:spPr/>
        <p:txBody>
          <a:bodyPr/>
          <a:lstStyle/>
          <a:p>
            <a:pPr eaLnBrk="1" hangingPunct="1"/>
            <a:r>
              <a:rPr lang="en-US" dirty="0">
                <a:latin typeface="Arial" charset="0"/>
                <a:cs typeface="Arial" charset="0"/>
              </a:rPr>
              <a:t>Rifles should be sighted-in before every hunt using ammunition you plan to use, especially rifles with peep or telescopic sights. </a:t>
            </a:r>
          </a:p>
          <a:p>
            <a:pPr eaLnBrk="1" hangingPunct="1"/>
            <a:r>
              <a:rPr lang="en-US" dirty="0">
                <a:latin typeface="Arial" charset="0"/>
                <a:cs typeface="Arial" charset="0"/>
              </a:rPr>
              <a:t>Sighting-in ensures accurate shots. </a:t>
            </a:r>
          </a:p>
        </p:txBody>
      </p:sp>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p:cNvSpPr>
            <a:spLocks noGrp="1"/>
          </p:cNvSpPr>
          <p:nvPr>
            <p:ph type="title"/>
          </p:nvPr>
        </p:nvSpPr>
        <p:spPr/>
        <p:txBody>
          <a:bodyPr/>
          <a:lstStyle/>
          <a:p>
            <a:r>
              <a:rPr lang="en-US" dirty="0"/>
              <a:t>Rifle Firing</a:t>
            </a:r>
          </a:p>
        </p:txBody>
      </p:sp>
      <p:sp>
        <p:nvSpPr>
          <p:cNvPr id="142339" name="Content Placeholder 2"/>
          <p:cNvSpPr>
            <a:spLocks noGrp="1"/>
          </p:cNvSpPr>
          <p:nvPr>
            <p:ph idx="1"/>
          </p:nvPr>
        </p:nvSpPr>
        <p:spPr/>
        <p:txBody>
          <a:bodyPr/>
          <a:lstStyle/>
          <a:p>
            <a:pPr eaLnBrk="1" hangingPunct="1"/>
            <a:r>
              <a:rPr lang="en-US" dirty="0">
                <a:latin typeface="Arial" charset="0"/>
                <a:cs typeface="Arial" charset="0"/>
              </a:rPr>
              <a:t>Sighting-in a rifle has other advantages:</a:t>
            </a:r>
          </a:p>
          <a:p>
            <a:pPr lvl="1" eaLnBrk="1" hangingPunct="1"/>
            <a:r>
              <a:rPr lang="en-US" dirty="0">
                <a:latin typeface="Arial" charset="0"/>
                <a:cs typeface="Arial" charset="0"/>
              </a:rPr>
              <a:t>Forces you to practice</a:t>
            </a:r>
          </a:p>
          <a:p>
            <a:pPr lvl="1" eaLnBrk="1" hangingPunct="1"/>
            <a:r>
              <a:rPr lang="en-US" dirty="0">
                <a:latin typeface="Arial" charset="0"/>
                <a:cs typeface="Arial" charset="0"/>
              </a:rPr>
              <a:t>Helps identify problems with shooting technique</a:t>
            </a:r>
          </a:p>
          <a:p>
            <a:pPr lvl="1" eaLnBrk="1" hangingPunct="1"/>
            <a:r>
              <a:rPr lang="en-US" dirty="0">
                <a:latin typeface="Arial" charset="0"/>
                <a:cs typeface="Arial" charset="0"/>
              </a:rPr>
              <a:t>Helps determine the farthest range at which you can hit your target</a:t>
            </a:r>
          </a:p>
          <a:p>
            <a:pPr lvl="1" eaLnBrk="1" hangingPunct="1"/>
            <a:r>
              <a:rPr lang="en-US" dirty="0">
                <a:latin typeface="Arial" charset="0"/>
                <a:cs typeface="Arial" charset="0"/>
              </a:rPr>
              <a:t>Helps you know where your rifle will shoot</a:t>
            </a:r>
          </a:p>
          <a:p>
            <a:pPr lvl="1" eaLnBrk="1" hangingPunct="1"/>
            <a:r>
              <a:rPr lang="en-US" dirty="0">
                <a:latin typeface="Arial" charset="0"/>
                <a:cs typeface="Arial" charset="0"/>
              </a:rPr>
              <a:t>Builds confidence in your shooting ability</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3"/>
          <p:cNvSpPr>
            <a:spLocks noGrp="1"/>
          </p:cNvSpPr>
          <p:nvPr>
            <p:ph type="title"/>
          </p:nvPr>
        </p:nvSpPr>
        <p:spPr/>
        <p:txBody>
          <a:bodyPr/>
          <a:lstStyle/>
          <a:p>
            <a:r>
              <a:rPr lang="en-US" dirty="0"/>
              <a:t>Rifle Firing</a:t>
            </a:r>
          </a:p>
        </p:txBody>
      </p:sp>
      <p:sp>
        <p:nvSpPr>
          <p:cNvPr id="144387" name="Text Placeholder 4"/>
          <p:cNvSpPr>
            <a:spLocks noGrp="1"/>
          </p:cNvSpPr>
          <p:nvPr>
            <p:ph type="body" idx="1"/>
          </p:nvPr>
        </p:nvSpPr>
        <p:spPr/>
        <p:txBody>
          <a:bodyPr/>
          <a:lstStyle/>
          <a:p>
            <a:r>
              <a:rPr lang="en-US" dirty="0">
                <a:latin typeface="Arial" charset="0"/>
                <a:cs typeface="Arial" charset="0"/>
              </a:rPr>
              <a:t>Rifle-Firing Techniques</a:t>
            </a:r>
          </a:p>
        </p:txBody>
      </p:sp>
      <p:sp>
        <p:nvSpPr>
          <p:cNvPr id="144388" name="Content Placeholder 5"/>
          <p:cNvSpPr>
            <a:spLocks noGrp="1"/>
          </p:cNvSpPr>
          <p:nvPr>
            <p:ph sz="half" idx="2"/>
          </p:nvPr>
        </p:nvSpPr>
        <p:spPr>
          <a:xfrm>
            <a:off x="457200" y="1951038"/>
            <a:ext cx="4953000" cy="3916362"/>
          </a:xfrm>
        </p:spPr>
        <p:txBody>
          <a:bodyPr/>
          <a:lstStyle/>
          <a:p>
            <a:r>
              <a:rPr lang="en-US" dirty="0">
                <a:latin typeface="Arial" charset="0"/>
                <a:cs typeface="Arial" charset="0"/>
              </a:rPr>
              <a:t>Using correct firing techniques helps steady rifle for most accurate shooting.</a:t>
            </a:r>
          </a:p>
          <a:p>
            <a:r>
              <a:rPr lang="en-US" dirty="0">
                <a:latin typeface="Arial" charset="0"/>
                <a:cs typeface="Arial" charset="0"/>
              </a:rPr>
              <a:t>Further study will help you understand other factors that can affect your accuracy, such as wind, heat, and parallax.</a:t>
            </a:r>
          </a:p>
        </p:txBody>
      </p:sp>
      <p:pic>
        <p:nvPicPr>
          <p:cNvPr id="144389" name="Picture 6" descr="\\Ladybird\shared_graphics\Hunting_graphics\Export_PPT\Generic_drawings\rifle_position_standing.jpg"/>
          <p:cNvPicPr>
            <a:picLocks noGrp="1" noChangeAspect="1" noChangeArrowheads="1"/>
          </p:cNvPicPr>
          <p:nvPr>
            <p:ph sz="quarter" idx="4"/>
          </p:nvPr>
        </p:nvPicPr>
        <p:blipFill>
          <a:blip r:embed="rId2"/>
          <a:stretch>
            <a:fillRect/>
          </a:stretch>
        </p:blipFill>
        <p:spPr>
          <a:xfrm flipH="1">
            <a:off x="5392963" y="1951039"/>
            <a:ext cx="2912612" cy="3916360"/>
          </a:xfrm>
          <a:noFill/>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pPr eaLnBrk="1" hangingPunct="1"/>
            <a:r>
              <a:rPr lang="en-US" dirty="0"/>
              <a:t>Rifle Firing</a:t>
            </a:r>
            <a:endParaRPr lang="en-US" sz="2400" dirty="0"/>
          </a:p>
        </p:txBody>
      </p:sp>
      <p:sp>
        <p:nvSpPr>
          <p:cNvPr id="145411" name="Rectangle 3"/>
          <p:cNvSpPr>
            <a:spLocks noGrp="1" noChangeArrowheads="1"/>
          </p:cNvSpPr>
          <p:nvPr>
            <p:ph idx="1"/>
          </p:nvPr>
        </p:nvSpPr>
        <p:spPr/>
        <p:txBody>
          <a:bodyPr/>
          <a:lstStyle/>
          <a:p>
            <a:pPr eaLnBrk="1" hangingPunct="1"/>
            <a:r>
              <a:rPr lang="en-US" dirty="0">
                <a:solidFill>
                  <a:srgbClr val="000000"/>
                </a:solidFill>
                <a:latin typeface="Arial Black" pitchFamily="34" charset="0"/>
                <a:cs typeface="Arial" charset="0"/>
              </a:rPr>
              <a:t>Firing From a Rest</a:t>
            </a:r>
            <a:r>
              <a:rPr lang="en-US" dirty="0">
                <a:solidFill>
                  <a:srgbClr val="000000"/>
                </a:solidFill>
                <a:latin typeface="Arial" charset="0"/>
                <a:cs typeface="Arial" charset="0"/>
              </a:rPr>
              <a:t>: Safest and most accurate shots are taken from a rest. Don’t rest barrel directly on a hard surface—put padding, such as a hat or a jacket, under the rifle.</a:t>
            </a:r>
          </a:p>
          <a:p>
            <a:pPr eaLnBrk="1" hangingPunct="1"/>
            <a:r>
              <a:rPr lang="en-US" dirty="0">
                <a:solidFill>
                  <a:srgbClr val="000000"/>
                </a:solidFill>
                <a:latin typeface="Arial Black" pitchFamily="34" charset="0"/>
                <a:cs typeface="Arial" charset="0"/>
              </a:rPr>
              <a:t>Breathing</a:t>
            </a:r>
            <a:r>
              <a:rPr lang="en-US" dirty="0">
                <a:solidFill>
                  <a:srgbClr val="000000"/>
                </a:solidFill>
                <a:latin typeface="Arial" charset="0"/>
                <a:cs typeface="Arial" charset="0"/>
              </a:rPr>
              <a:t>: Breathing can move the rifle just enough to throw off your shot.</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dirty="0"/>
              <a:t>Hunter Education </a:t>
            </a:r>
            <a:br>
              <a:rPr lang="en-US" dirty="0"/>
            </a:br>
            <a:r>
              <a:rPr lang="en-US" dirty="0"/>
              <a:t>Funding Sources</a:t>
            </a:r>
            <a:endParaRPr lang="en-US" sz="2400" dirty="0"/>
          </a:p>
        </p:txBody>
      </p:sp>
      <p:sp>
        <p:nvSpPr>
          <p:cNvPr id="38915" name="Content Placeholder 3"/>
          <p:cNvSpPr>
            <a:spLocks noGrp="1"/>
          </p:cNvSpPr>
          <p:nvPr>
            <p:ph idx="1"/>
          </p:nvPr>
        </p:nvSpPr>
        <p:spPr>
          <a:xfrm>
            <a:off x="457200" y="1295400"/>
            <a:ext cx="8229600" cy="4297363"/>
          </a:xfrm>
        </p:spPr>
        <p:txBody>
          <a:bodyPr/>
          <a:lstStyle/>
          <a:p>
            <a:pPr eaLnBrk="1" hangingPunct="1"/>
            <a:r>
              <a:rPr lang="en-US" dirty="0">
                <a:latin typeface="Arial" charset="0"/>
                <a:cs typeface="Arial" charset="0"/>
              </a:rPr>
              <a:t>Pittman–Robertson Act</a:t>
            </a:r>
          </a:p>
          <a:p>
            <a:pPr>
              <a:buClrTx/>
              <a:buFont typeface="Arial" panose="020B0604020202020204" pitchFamily="34" charset="0"/>
              <a:buChar char="•"/>
            </a:pPr>
            <a:r>
              <a:rPr lang="en-US" dirty="0">
                <a:latin typeface="Arial" charset="0"/>
                <a:cs typeface="Arial" charset="0"/>
              </a:rPr>
              <a:t>Act funds selection, restoration, and improvement of wildlife habitat and for wildlife management research. Includes funding for hunter education and public target ranges.</a:t>
            </a:r>
          </a:p>
          <a:p>
            <a:pPr>
              <a:buClrTx/>
              <a:buFont typeface="Arial" panose="020B0604020202020204" pitchFamily="34" charset="0"/>
              <a:buChar char="•"/>
            </a:pPr>
            <a:r>
              <a:rPr lang="en-US" dirty="0">
                <a:latin typeface="Arial" charset="0"/>
                <a:cs typeface="Arial" charset="0"/>
              </a:rPr>
              <a:t>Funds for act come from federal excise tax on sporting arms, ammunition, archery equipment, and handguns. </a:t>
            </a:r>
          </a:p>
          <a:p>
            <a:pPr>
              <a:buClrTx/>
              <a:buFont typeface="Arial" panose="020B0604020202020204" pitchFamily="34" charset="0"/>
              <a:buChar char="•"/>
            </a:pPr>
            <a:r>
              <a:rPr lang="en-US" dirty="0">
                <a:latin typeface="Arial" charset="0"/>
                <a:cs typeface="Arial" charset="0"/>
              </a:rPr>
              <a:t>Each state’s proportion of federal funds is based on area of state and number of licensed hunters.</a:t>
            </a:r>
          </a:p>
        </p:txBody>
      </p:sp>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pPr eaLnBrk="1" hangingPunct="1"/>
            <a:r>
              <a:rPr lang="en-US" dirty="0"/>
              <a:t>Rifle Firing</a:t>
            </a:r>
            <a:endParaRPr lang="en-US" sz="2400" dirty="0"/>
          </a:p>
        </p:txBody>
      </p:sp>
      <p:sp>
        <p:nvSpPr>
          <p:cNvPr id="146435" name="Rectangle 3"/>
          <p:cNvSpPr>
            <a:spLocks noGrp="1" noChangeArrowheads="1"/>
          </p:cNvSpPr>
          <p:nvPr>
            <p:ph idx="1"/>
          </p:nvPr>
        </p:nvSpPr>
        <p:spPr/>
        <p:txBody>
          <a:bodyPr/>
          <a:lstStyle/>
          <a:p>
            <a:pPr eaLnBrk="1" hangingPunct="1">
              <a:spcBef>
                <a:spcPct val="125000"/>
              </a:spcBef>
            </a:pPr>
            <a:r>
              <a:rPr lang="en-US" dirty="0">
                <a:solidFill>
                  <a:srgbClr val="000000"/>
                </a:solidFill>
                <a:latin typeface="Arial Black" pitchFamily="34" charset="0"/>
                <a:cs typeface="Arial" charset="0"/>
              </a:rPr>
              <a:t>Trigger Squeeze</a:t>
            </a:r>
            <a:r>
              <a:rPr lang="en-US" dirty="0">
                <a:solidFill>
                  <a:srgbClr val="000000"/>
                </a:solidFill>
                <a:latin typeface="Arial" charset="0"/>
                <a:cs typeface="Arial" charset="0"/>
              </a:rPr>
              <a:t>: Jerking the trigger or abruptly clenching the trigger hand can move the gun enough to cause a miss.</a:t>
            </a:r>
          </a:p>
          <a:p>
            <a:pPr eaLnBrk="1" hangingPunct="1">
              <a:spcBef>
                <a:spcPct val="125000"/>
              </a:spcBef>
            </a:pPr>
            <a:r>
              <a:rPr lang="en-US" dirty="0">
                <a:solidFill>
                  <a:srgbClr val="000000"/>
                </a:solidFill>
                <a:latin typeface="Arial Black" pitchFamily="34" charset="0"/>
                <a:cs typeface="Arial" charset="0"/>
              </a:rPr>
              <a:t>Follow Through</a:t>
            </a:r>
            <a:r>
              <a:rPr lang="en-US" dirty="0">
                <a:solidFill>
                  <a:srgbClr val="000000"/>
                </a:solidFill>
                <a:latin typeface="Arial" charset="0"/>
                <a:cs typeface="Arial" charset="0"/>
              </a:rPr>
              <a:t>: After the bullet fires, it’s important to continue the squeeze or follow through—prevents you from jerking the gun before the bullet has left the barrel.</a:t>
            </a:r>
          </a:p>
        </p:txBody>
      </p:sp>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3"/>
          <p:cNvSpPr>
            <a:spLocks noGrp="1"/>
          </p:cNvSpPr>
          <p:nvPr>
            <p:ph type="title"/>
          </p:nvPr>
        </p:nvSpPr>
        <p:spPr/>
        <p:txBody>
          <a:bodyPr/>
          <a:lstStyle/>
          <a:p>
            <a:r>
              <a:rPr lang="en-US" dirty="0"/>
              <a:t>Rifle Firing</a:t>
            </a:r>
          </a:p>
        </p:txBody>
      </p:sp>
      <p:sp>
        <p:nvSpPr>
          <p:cNvPr id="143363"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Four Fundamentals for an Accurate Rifle Shot</a:t>
            </a:r>
          </a:p>
        </p:txBody>
      </p:sp>
      <p:sp>
        <p:nvSpPr>
          <p:cNvPr id="143364" name="Content Placeholder 5"/>
          <p:cNvSpPr>
            <a:spLocks noGrp="1"/>
          </p:cNvSpPr>
          <p:nvPr>
            <p:ph sz="half" idx="2"/>
          </p:nvPr>
        </p:nvSpPr>
        <p:spPr>
          <a:xfrm>
            <a:off x="457200" y="1916113"/>
            <a:ext cx="8229600" cy="3951287"/>
          </a:xfrm>
        </p:spPr>
        <p:txBody>
          <a:bodyPr/>
          <a:lstStyle/>
          <a:p>
            <a:pPr marL="457200" indent="-457200">
              <a:buFont typeface="Calibri" pitchFamily="34" charset="0"/>
              <a:buAutoNum type="arabicPeriod"/>
            </a:pPr>
            <a:r>
              <a:rPr lang="en-US" dirty="0">
                <a:latin typeface="Arial" charset="0"/>
                <a:cs typeface="Arial" charset="0"/>
              </a:rPr>
              <a:t>Aim carefully, aligning your sights.</a:t>
            </a:r>
          </a:p>
          <a:p>
            <a:pPr marL="457200" indent="-457200">
              <a:buFont typeface="Calibri" pitchFamily="34" charset="0"/>
              <a:buAutoNum type="arabicPeriod"/>
            </a:pPr>
            <a:r>
              <a:rPr lang="en-US" dirty="0">
                <a:latin typeface="Arial" charset="0"/>
                <a:cs typeface="Arial" charset="0"/>
              </a:rPr>
              <a:t>Take a deep breath, and then release about half </a:t>
            </a:r>
            <a:br>
              <a:rPr lang="en-US" dirty="0">
                <a:latin typeface="Arial" charset="0"/>
                <a:cs typeface="Arial" charset="0"/>
              </a:rPr>
            </a:br>
            <a:r>
              <a:rPr lang="en-US" dirty="0">
                <a:latin typeface="Arial" charset="0"/>
                <a:cs typeface="Arial" charset="0"/>
              </a:rPr>
              <a:t>of it.</a:t>
            </a:r>
          </a:p>
          <a:p>
            <a:pPr marL="457200" indent="-457200">
              <a:buFont typeface="Calibri" pitchFamily="34" charset="0"/>
              <a:buAutoNum type="arabicPeriod"/>
            </a:pPr>
            <a:r>
              <a:rPr lang="en-US" dirty="0">
                <a:latin typeface="Arial" charset="0"/>
                <a:cs typeface="Arial" charset="0"/>
              </a:rPr>
              <a:t>Squeeze the trigger slowly.</a:t>
            </a:r>
          </a:p>
          <a:p>
            <a:pPr marL="457200" indent="-457200">
              <a:buFont typeface="Calibri" pitchFamily="34" charset="0"/>
              <a:buAutoNum type="arabicPeriod"/>
            </a:pPr>
            <a:r>
              <a:rPr lang="en-US" dirty="0">
                <a:latin typeface="Arial" charset="0"/>
                <a:cs typeface="Arial" charset="0"/>
              </a:rPr>
              <a:t>Follow through.</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3"/>
          <p:cNvSpPr>
            <a:spLocks noGrp="1"/>
          </p:cNvSpPr>
          <p:nvPr>
            <p:ph type="title"/>
          </p:nvPr>
        </p:nvSpPr>
        <p:spPr/>
        <p:txBody>
          <a:bodyPr/>
          <a:lstStyle/>
          <a:p>
            <a:r>
              <a:rPr lang="en-US" dirty="0"/>
              <a:t>Rifle Firing</a:t>
            </a:r>
          </a:p>
        </p:txBody>
      </p:sp>
      <p:sp>
        <p:nvSpPr>
          <p:cNvPr id="147459"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Firing Positions</a:t>
            </a:r>
          </a:p>
        </p:txBody>
      </p:sp>
      <p:sp>
        <p:nvSpPr>
          <p:cNvPr id="147460" name="Content Placeholder 5"/>
          <p:cNvSpPr>
            <a:spLocks noGrp="1"/>
          </p:cNvSpPr>
          <p:nvPr>
            <p:ph sz="half" idx="2"/>
          </p:nvPr>
        </p:nvSpPr>
        <p:spPr>
          <a:xfrm>
            <a:off x="457200" y="1916113"/>
            <a:ext cx="8229600" cy="3951287"/>
          </a:xfrm>
        </p:spPr>
        <p:txBody>
          <a:bodyPr/>
          <a:lstStyle/>
          <a:p>
            <a:r>
              <a:rPr lang="en-US" dirty="0">
                <a:latin typeface="Arial Black" pitchFamily="34" charset="0"/>
                <a:cs typeface="Arial" charset="0"/>
              </a:rPr>
              <a:t>Prone</a:t>
            </a:r>
            <a:r>
              <a:rPr lang="en-US" dirty="0">
                <a:latin typeface="Arial" charset="0"/>
                <a:cs typeface="Arial" charset="0"/>
              </a:rPr>
              <a:t>: Steadiest of four positions. Easiest to hold, and best position for mastering fundamentals of shooting—aiming, breath control, trigger squeeze, and follow through.</a:t>
            </a:r>
          </a:p>
        </p:txBody>
      </p:sp>
      <p:pic>
        <p:nvPicPr>
          <p:cNvPr id="147461" name="Picture 6" descr="\\Ladybird\shared_graphics\Hunting_graphics\Export_PPT\Generic_drawings\rifle_position_prone.jpg"/>
          <p:cNvPicPr>
            <a:picLocks noChangeAspect="1" noChangeArrowheads="1"/>
          </p:cNvPicPr>
          <p:nvPr/>
        </p:nvPicPr>
        <p:blipFill>
          <a:blip r:embed="rId2"/>
          <a:stretch>
            <a:fillRect/>
          </a:stretch>
        </p:blipFill>
        <p:spPr bwMode="auto">
          <a:xfrm>
            <a:off x="1838960" y="4495800"/>
            <a:ext cx="5466079" cy="1523999"/>
          </a:xfrm>
          <a:prstGeom prst="rect">
            <a:avLst/>
          </a:prstGeom>
          <a:noFill/>
          <a:ln w="9525">
            <a:noFill/>
            <a:miter lim="800000"/>
            <a:headEnd/>
            <a:tailEnd/>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3"/>
          <p:cNvSpPr>
            <a:spLocks noGrp="1"/>
          </p:cNvSpPr>
          <p:nvPr>
            <p:ph type="title"/>
          </p:nvPr>
        </p:nvSpPr>
        <p:spPr/>
        <p:txBody>
          <a:bodyPr/>
          <a:lstStyle/>
          <a:p>
            <a:r>
              <a:rPr lang="en-US" dirty="0"/>
              <a:t>Rifle Firing</a:t>
            </a:r>
          </a:p>
        </p:txBody>
      </p:sp>
      <p:sp>
        <p:nvSpPr>
          <p:cNvPr id="148483" name="Content Placeholder 4"/>
          <p:cNvSpPr>
            <a:spLocks noGrp="1"/>
          </p:cNvSpPr>
          <p:nvPr>
            <p:ph sz="half" idx="1"/>
          </p:nvPr>
        </p:nvSpPr>
        <p:spPr>
          <a:xfrm>
            <a:off x="457200" y="1265238"/>
            <a:ext cx="4038600" cy="4525962"/>
          </a:xfrm>
        </p:spPr>
        <p:txBody>
          <a:bodyPr/>
          <a:lstStyle/>
          <a:p>
            <a:r>
              <a:rPr lang="en-US" dirty="0">
                <a:latin typeface="Arial Black" pitchFamily="34" charset="0"/>
                <a:cs typeface="Arial" charset="0"/>
              </a:rPr>
              <a:t>Standing</a:t>
            </a:r>
            <a:r>
              <a:rPr lang="en-US" dirty="0">
                <a:latin typeface="Arial" charset="0"/>
                <a:cs typeface="Arial" charset="0"/>
              </a:rPr>
              <a:t>: Most difficult position for firing accurate shot since neither arm is supported. Rather than trying to hold barrel steady, try to keep movement of barrel as small as possible.</a:t>
            </a:r>
          </a:p>
          <a:p>
            <a:endParaRPr lang="en-US" dirty="0">
              <a:latin typeface="Arial" charset="0"/>
              <a:cs typeface="Arial" charset="0"/>
            </a:endParaRPr>
          </a:p>
        </p:txBody>
      </p:sp>
      <p:pic>
        <p:nvPicPr>
          <p:cNvPr id="148484" name="Picture 5" descr="\\Ladybird\shared_graphics\Hunting_graphics\Export_PPT\Generic_drawings\rifle_position_standing.jpg"/>
          <p:cNvPicPr>
            <a:picLocks noGrp="1" noChangeAspect="1" noChangeArrowheads="1"/>
          </p:cNvPicPr>
          <p:nvPr>
            <p:ph sz="half" idx="2"/>
          </p:nvPr>
        </p:nvPicPr>
        <p:blipFill>
          <a:blip r:embed="rId2"/>
          <a:stretch>
            <a:fillRect/>
          </a:stretch>
        </p:blipFill>
        <p:spPr>
          <a:xfrm>
            <a:off x="5137404" y="1804988"/>
            <a:ext cx="3060192" cy="4114799"/>
          </a:xfrm>
          <a:noFill/>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4"/>
          <p:cNvSpPr>
            <a:spLocks noGrp="1"/>
          </p:cNvSpPr>
          <p:nvPr>
            <p:ph type="title"/>
          </p:nvPr>
        </p:nvSpPr>
        <p:spPr/>
        <p:txBody>
          <a:bodyPr/>
          <a:lstStyle/>
          <a:p>
            <a:r>
              <a:rPr lang="en-US" dirty="0"/>
              <a:t>Rifle Firing</a:t>
            </a:r>
          </a:p>
        </p:txBody>
      </p:sp>
      <p:sp>
        <p:nvSpPr>
          <p:cNvPr id="149507" name="Content Placeholder 5"/>
          <p:cNvSpPr>
            <a:spLocks noGrp="1"/>
          </p:cNvSpPr>
          <p:nvPr>
            <p:ph sz="half" idx="1"/>
          </p:nvPr>
        </p:nvSpPr>
        <p:spPr>
          <a:xfrm>
            <a:off x="457200" y="1265238"/>
            <a:ext cx="4038600" cy="4525962"/>
          </a:xfrm>
        </p:spPr>
        <p:txBody>
          <a:bodyPr/>
          <a:lstStyle/>
          <a:p>
            <a:r>
              <a:rPr lang="en-US" dirty="0">
                <a:latin typeface="Arial Black" pitchFamily="34" charset="0"/>
                <a:cs typeface="Arial" charset="0"/>
              </a:rPr>
              <a:t>Sitting</a:t>
            </a:r>
            <a:r>
              <a:rPr lang="en-US" dirty="0">
                <a:latin typeface="Arial" charset="0"/>
                <a:cs typeface="Arial" charset="0"/>
              </a:rPr>
              <a:t>: Both arms are supported by your legs. Next to prone position, this is steadiest position.</a:t>
            </a:r>
          </a:p>
        </p:txBody>
      </p:sp>
      <p:sp>
        <p:nvSpPr>
          <p:cNvPr id="149508" name="Content Placeholder 6"/>
          <p:cNvSpPr>
            <a:spLocks noGrp="1"/>
          </p:cNvSpPr>
          <p:nvPr>
            <p:ph sz="half" idx="2"/>
          </p:nvPr>
        </p:nvSpPr>
        <p:spPr>
          <a:xfrm>
            <a:off x="4648200" y="1265238"/>
            <a:ext cx="4038600" cy="4525962"/>
          </a:xfrm>
        </p:spPr>
        <p:txBody>
          <a:bodyPr/>
          <a:lstStyle/>
          <a:p>
            <a:r>
              <a:rPr lang="en-US" dirty="0">
                <a:latin typeface="Arial Black" pitchFamily="34" charset="0"/>
                <a:cs typeface="Arial" charset="0"/>
              </a:rPr>
              <a:t>Kneeling</a:t>
            </a:r>
            <a:r>
              <a:rPr lang="en-US" dirty="0">
                <a:latin typeface="Arial" charset="0"/>
                <a:cs typeface="Arial" charset="0"/>
              </a:rPr>
              <a:t>: With only one arm braced, kneeling position is less steady than prone or sitting positions.</a:t>
            </a:r>
          </a:p>
        </p:txBody>
      </p:sp>
      <p:pic>
        <p:nvPicPr>
          <p:cNvPr id="149509" name="Picture 7" descr="\\Ladybird\shared_graphics\Hunting_graphics\Export_PPT\Generic_drawings\rifle_position_sitting.jpg"/>
          <p:cNvPicPr>
            <a:picLocks noChangeAspect="1" noChangeArrowheads="1"/>
          </p:cNvPicPr>
          <p:nvPr/>
        </p:nvPicPr>
        <p:blipFill>
          <a:blip r:embed="rId2"/>
          <a:stretch>
            <a:fillRect/>
          </a:stretch>
        </p:blipFill>
        <p:spPr bwMode="auto">
          <a:xfrm flipH="1">
            <a:off x="728664" y="3843556"/>
            <a:ext cx="3498848" cy="2218889"/>
          </a:xfrm>
          <a:prstGeom prst="rect">
            <a:avLst/>
          </a:prstGeom>
          <a:noFill/>
          <a:ln w="9525">
            <a:noFill/>
            <a:miter lim="800000"/>
            <a:headEnd/>
            <a:tailEnd/>
          </a:ln>
        </p:spPr>
      </p:pic>
      <p:pic>
        <p:nvPicPr>
          <p:cNvPr id="7" name="Picture 6" descr="rifle_position_kneeling.jpg"/>
          <p:cNvPicPr>
            <a:picLocks noChangeAspect="1"/>
          </p:cNvPicPr>
          <p:nvPr/>
        </p:nvPicPr>
        <p:blipFill>
          <a:blip r:embed="rId3"/>
          <a:stretch>
            <a:fillRect/>
          </a:stretch>
        </p:blipFill>
        <p:spPr>
          <a:xfrm>
            <a:off x="5105400" y="3429000"/>
            <a:ext cx="3434503" cy="2666999"/>
          </a:xfrm>
          <a:prstGeom prst="rect">
            <a:avLst/>
          </a:prstGeom>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4"/>
          <p:cNvSpPr>
            <a:spLocks noGrp="1"/>
          </p:cNvSpPr>
          <p:nvPr>
            <p:ph type="title"/>
          </p:nvPr>
        </p:nvSpPr>
        <p:spPr/>
        <p:txBody>
          <a:bodyPr/>
          <a:lstStyle/>
          <a:p>
            <a:r>
              <a:rPr lang="en-US" dirty="0"/>
              <a:t>Shotgun Shooting</a:t>
            </a:r>
          </a:p>
        </p:txBody>
      </p:sp>
      <p:sp>
        <p:nvSpPr>
          <p:cNvPr id="150531" name="Text Placeholder 5"/>
          <p:cNvSpPr>
            <a:spLocks noGrp="1"/>
          </p:cNvSpPr>
          <p:nvPr>
            <p:ph type="body" idx="1"/>
          </p:nvPr>
        </p:nvSpPr>
        <p:spPr>
          <a:xfrm>
            <a:off x="457200" y="1276350"/>
            <a:ext cx="8229600" cy="639763"/>
          </a:xfrm>
        </p:spPr>
        <p:txBody>
          <a:bodyPr/>
          <a:lstStyle/>
          <a:p>
            <a:r>
              <a:rPr lang="en-US" dirty="0">
                <a:latin typeface="Arial" charset="0"/>
                <a:cs typeface="Arial" charset="0"/>
              </a:rPr>
              <a:t>Matching Choke to Your Quarry</a:t>
            </a:r>
          </a:p>
        </p:txBody>
      </p:sp>
      <p:sp>
        <p:nvSpPr>
          <p:cNvPr id="150532" name="Content Placeholder 6"/>
          <p:cNvSpPr>
            <a:spLocks noGrp="1"/>
          </p:cNvSpPr>
          <p:nvPr>
            <p:ph sz="half" idx="2"/>
          </p:nvPr>
        </p:nvSpPr>
        <p:spPr>
          <a:xfrm>
            <a:off x="457200" y="1916113"/>
            <a:ext cx="8229600" cy="3951287"/>
          </a:xfrm>
        </p:spPr>
        <p:txBody>
          <a:bodyPr/>
          <a:lstStyle/>
          <a:p>
            <a:r>
              <a:rPr lang="en-US" dirty="0">
                <a:latin typeface="Arial" charset="0"/>
                <a:cs typeface="Arial" charset="0"/>
              </a:rPr>
              <a:t>Choke allows you to fine-tune shotgun for the type of game you’re hunting. Built-in or attached to the muzzle end of the barrel, the choke is a constriction that controls the shot string, thus affecting pellet density at various distances.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3"/>
          <p:cNvSpPr>
            <a:spLocks noGrp="1"/>
          </p:cNvSpPr>
          <p:nvPr>
            <p:ph type="title"/>
          </p:nvPr>
        </p:nvSpPr>
        <p:spPr/>
        <p:txBody>
          <a:bodyPr/>
          <a:lstStyle/>
          <a:p>
            <a:r>
              <a:rPr lang="en-US" dirty="0"/>
              <a:t>Shotgun Shooting</a:t>
            </a:r>
          </a:p>
        </p:txBody>
      </p:sp>
      <p:sp>
        <p:nvSpPr>
          <p:cNvPr id="151555" name="Content Placeholder 4"/>
          <p:cNvSpPr>
            <a:spLocks noGrp="1"/>
          </p:cNvSpPr>
          <p:nvPr>
            <p:ph idx="1"/>
          </p:nvPr>
        </p:nvSpPr>
        <p:spPr/>
        <p:txBody>
          <a:bodyPr/>
          <a:lstStyle/>
          <a:p>
            <a:r>
              <a:rPr lang="en-US" dirty="0">
                <a:latin typeface="Arial" charset="0"/>
                <a:cs typeface="Arial" charset="0"/>
              </a:rPr>
              <a:t>The tighter the constriction, the greater the distance that the cluster of pellets stays together. The looser the constriction, the faster the shot pattern spreads.</a:t>
            </a:r>
          </a:p>
          <a:p>
            <a:r>
              <a:rPr lang="en-US" dirty="0">
                <a:latin typeface="Arial" charset="0"/>
                <a:cs typeface="Arial" charset="0"/>
              </a:rPr>
              <a:t>Common chokes from tight to most open are: </a:t>
            </a:r>
          </a:p>
          <a:p>
            <a:pPr lvl="1"/>
            <a:r>
              <a:rPr lang="en-US" dirty="0">
                <a:latin typeface="Arial" charset="0"/>
                <a:cs typeface="Arial" charset="0"/>
              </a:rPr>
              <a:t>Full </a:t>
            </a:r>
          </a:p>
          <a:p>
            <a:pPr lvl="1"/>
            <a:r>
              <a:rPr lang="en-US" dirty="0">
                <a:latin typeface="Arial" charset="0"/>
                <a:cs typeface="Arial" charset="0"/>
              </a:rPr>
              <a:t>Modified </a:t>
            </a:r>
          </a:p>
          <a:p>
            <a:pPr lvl="1"/>
            <a:r>
              <a:rPr lang="en-US" dirty="0">
                <a:latin typeface="Arial" charset="0"/>
                <a:cs typeface="Arial" charset="0"/>
              </a:rPr>
              <a:t>Improved Cylinder </a:t>
            </a:r>
          </a:p>
          <a:p>
            <a:pPr lvl="1"/>
            <a:r>
              <a:rPr lang="en-US" dirty="0">
                <a:latin typeface="Arial" charset="0"/>
                <a:cs typeface="Arial" charset="0"/>
              </a:rPr>
              <a:t>Cylinder (unchoked)</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p:cNvSpPr>
            <a:spLocks noGrp="1"/>
          </p:cNvSpPr>
          <p:nvPr>
            <p:ph type="title"/>
          </p:nvPr>
        </p:nvSpPr>
        <p:spPr/>
        <p:txBody>
          <a:bodyPr/>
          <a:lstStyle/>
          <a:p>
            <a:r>
              <a:rPr lang="en-US" dirty="0"/>
              <a:t>Shotgun Shooting</a:t>
            </a:r>
          </a:p>
        </p:txBody>
      </p:sp>
      <p:sp>
        <p:nvSpPr>
          <p:cNvPr id="152579" name="Content Placeholder 2"/>
          <p:cNvSpPr>
            <a:spLocks noGrp="1"/>
          </p:cNvSpPr>
          <p:nvPr>
            <p:ph idx="1"/>
          </p:nvPr>
        </p:nvSpPr>
        <p:spPr/>
        <p:txBody>
          <a:bodyPr/>
          <a:lstStyle/>
          <a:p>
            <a:r>
              <a:rPr lang="en-US" dirty="0">
                <a:latin typeface="Arial" charset="0"/>
                <a:cs typeface="Arial" charset="0"/>
              </a:rPr>
              <a:t>If hunting small, fast birds, use an Improved Cylinder or Modified choke, which creates a broad shot pattern that spreads quickly at close ranges. If hunting larger, less mobile birds, select Full choke. This concentrates shot in a tighter pattern. </a:t>
            </a:r>
          </a:p>
          <a:p>
            <a:r>
              <a:rPr lang="en-US" dirty="0">
                <a:latin typeface="Arial" charset="0"/>
                <a:cs typeface="Arial" charset="0"/>
              </a:rPr>
              <a:t>Pellet size also varies based on the size of the game. </a:t>
            </a:r>
          </a:p>
          <a:p>
            <a:r>
              <a:rPr lang="en-US" dirty="0">
                <a:latin typeface="Arial" charset="0"/>
                <a:cs typeface="Arial" charset="0"/>
              </a:rPr>
              <a:t>Always pattern your shotgun for the quarry you are hunting and the ammunition you are using.</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pPr eaLnBrk="1" hangingPunct="1"/>
            <a:r>
              <a:rPr lang="en-US" dirty="0"/>
              <a:t>Shotgun Shooting</a:t>
            </a:r>
            <a:endParaRPr lang="en-US" sz="2400" dirty="0"/>
          </a:p>
        </p:txBody>
      </p:sp>
      <p:graphicFrame>
        <p:nvGraphicFramePr>
          <p:cNvPr id="6" name="Group 3"/>
          <p:cNvGraphicFramePr>
            <a:graphicFrameLocks noGrp="1"/>
          </p:cNvGraphicFramePr>
          <p:nvPr>
            <p:ph idx="1"/>
          </p:nvPr>
        </p:nvGraphicFramePr>
        <p:xfrm>
          <a:off x="457200" y="1314450"/>
          <a:ext cx="8229600" cy="5085718"/>
        </p:xfrm>
        <a:graphic>
          <a:graphicData uri="http://schemas.openxmlformats.org/drawingml/2006/table">
            <a:tbl>
              <a:tblPr bandRow="1">
                <a:tableStyleId>{C4B1156A-380E-4F78-BDF5-A606A8083BF9}</a:tableStyleId>
              </a:tblPr>
              <a:tblGrid>
                <a:gridCol w="3276600">
                  <a:extLst>
                    <a:ext uri="{9D8B030D-6E8A-4147-A177-3AD203B41FA5}">
                      <a16:colId xmlns:a16="http://schemas.microsoft.com/office/drawing/2014/main" val="20000"/>
                    </a:ext>
                  </a:extLst>
                </a:gridCol>
                <a:gridCol w="4953000">
                  <a:extLst>
                    <a:ext uri="{9D8B030D-6E8A-4147-A177-3AD203B41FA5}">
                      <a16:colId xmlns:a16="http://schemas.microsoft.com/office/drawing/2014/main" val="20001"/>
                    </a:ext>
                  </a:extLst>
                </a:gridCol>
              </a:tblGrid>
              <a:tr h="442913">
                <a:tc>
                  <a:txBody>
                    <a:bodyPr/>
                    <a:lstStyle/>
                    <a:p>
                      <a:pPr marL="0" marR="0" lvl="0" indent="0" algn="ctr" defTabSz="914400" rtl="0" eaLnBrk="1" fontAlgn="base" latinLnBrk="0" hangingPunct="1">
                        <a:lnSpc>
                          <a:spcPct val="100000"/>
                        </a:lnSpc>
                        <a:spcBef>
                          <a:spcPct val="20000"/>
                        </a:spcBef>
                        <a:spcAft>
                          <a:spcPct val="0"/>
                        </a:spcAft>
                        <a:buClr>
                          <a:srgbClr val="AC2900"/>
                        </a:buClr>
                        <a:buSzTx/>
                        <a:buFont typeface="Wingdings" pitchFamily="2" charset="2"/>
                        <a:buNone/>
                        <a:tabLst/>
                      </a:pPr>
                      <a:r>
                        <a:rPr kumimoji="0" lang="en-US" sz="2000" b="1" u="none" strike="noStrike" cap="none" normalizeH="0" baseline="0" dirty="0">
                          <a:ln>
                            <a:noFill/>
                          </a:ln>
                          <a:effectLst/>
                          <a:latin typeface="Arial" pitchFamily="34" charset="0"/>
                          <a:cs typeface="Arial" pitchFamily="34" charset="0"/>
                        </a:rPr>
                        <a:t>Quarry</a:t>
                      </a:r>
                      <a:endParaRPr kumimoji="0" lang="en-US" sz="2000" b="1" i="0" u="none" strike="noStrike" cap="none" normalizeH="0" baseline="0" dirty="0">
                        <a:ln>
                          <a:noFill/>
                        </a:ln>
                        <a:solidFill>
                          <a:schemeClr val="tx1"/>
                        </a:solidFill>
                        <a:effectLst/>
                        <a:latin typeface="Arial" pitchFamily="34" charset="0"/>
                        <a:cs typeface="Arial" pitchFamily="34" charset="0"/>
                      </a:endParaRPr>
                    </a:p>
                  </a:txBody>
                  <a:tcPr marL="182880" anchor="ctr" horzOverflow="overflow"/>
                </a:tc>
                <a:tc>
                  <a:txBody>
                    <a:bodyPr/>
                    <a:lstStyle/>
                    <a:p>
                      <a:pPr marL="0" marR="0" lvl="0" indent="0" algn="ctr" defTabSz="914400" rtl="0" eaLnBrk="1" fontAlgn="base" latinLnBrk="0" hangingPunct="1">
                        <a:lnSpc>
                          <a:spcPct val="100000"/>
                        </a:lnSpc>
                        <a:spcBef>
                          <a:spcPct val="20000"/>
                        </a:spcBef>
                        <a:spcAft>
                          <a:spcPct val="0"/>
                        </a:spcAft>
                        <a:buClr>
                          <a:srgbClr val="AC2900"/>
                        </a:buClr>
                        <a:buSzTx/>
                        <a:buFont typeface="Wingdings" pitchFamily="2" charset="2"/>
                        <a:buNone/>
                        <a:tabLst/>
                      </a:pPr>
                      <a:r>
                        <a:rPr kumimoji="0" lang="en-US" sz="2000" b="1" u="none" strike="noStrike" cap="none" normalizeH="0" baseline="0" dirty="0">
                          <a:ln>
                            <a:noFill/>
                          </a:ln>
                          <a:effectLst/>
                          <a:latin typeface="Arial" pitchFamily="34" charset="0"/>
                          <a:cs typeface="Arial" pitchFamily="34" charset="0"/>
                        </a:rPr>
                        <a:t>Commonly Used Choke</a:t>
                      </a:r>
                      <a:br>
                        <a:rPr kumimoji="0" lang="en-US" sz="2000" b="1" u="none" strike="noStrike" cap="none" normalizeH="0" baseline="0" dirty="0">
                          <a:ln>
                            <a:noFill/>
                          </a:ln>
                          <a:effectLst/>
                          <a:latin typeface="Arial" pitchFamily="34" charset="0"/>
                          <a:cs typeface="Arial" pitchFamily="34" charset="0"/>
                        </a:rPr>
                      </a:br>
                      <a:r>
                        <a:rPr kumimoji="0" lang="en-US" sz="1500" b="1" u="none" strike="noStrike" cap="none" normalizeH="0" baseline="0" dirty="0">
                          <a:ln>
                            <a:noFill/>
                          </a:ln>
                          <a:effectLst/>
                          <a:latin typeface="Arial" pitchFamily="34" charset="0"/>
                          <a:cs typeface="Arial" pitchFamily="34" charset="0"/>
                        </a:rPr>
                        <a:t>(based on typical distance from quarry)</a:t>
                      </a:r>
                      <a:endParaRPr kumimoji="0" lang="en-US" sz="1500" b="1" i="0" u="none" strike="noStrike" cap="none" normalizeH="0" baseline="0" dirty="0">
                        <a:ln>
                          <a:noFill/>
                        </a:ln>
                        <a:solidFill>
                          <a:schemeClr val="tx1"/>
                        </a:solidFill>
                        <a:effectLst/>
                        <a:latin typeface="Arial" pitchFamily="34" charset="0"/>
                        <a:cs typeface="Arial" pitchFamily="34" charset="0"/>
                      </a:endParaRPr>
                    </a:p>
                  </a:txBody>
                  <a:tcPr marL="182880" anchor="ctr" horzOverflow="overflow"/>
                </a:tc>
                <a:extLst>
                  <a:ext uri="{0D108BD9-81ED-4DB2-BD59-A6C34878D82A}">
                    <a16:rowId xmlns:a16="http://schemas.microsoft.com/office/drawing/2014/main" val="10000"/>
                  </a:ext>
                </a:extLst>
              </a:tr>
              <a:tr h="444500">
                <a:tc>
                  <a:txBody>
                    <a:bodyPr/>
                    <a:lstStyle/>
                    <a:p>
                      <a:pPr marL="0" marR="0" lvl="0" indent="0" algn="l" defTabSz="914400" rtl="0" eaLnBrk="1" fontAlgn="base" latinLnBrk="0" hangingPunct="1">
                        <a:lnSpc>
                          <a:spcPct val="100000"/>
                        </a:lnSpc>
                        <a:spcBef>
                          <a:spcPct val="20000"/>
                        </a:spcBef>
                        <a:spcAft>
                          <a:spcPct val="0"/>
                        </a:spcAft>
                        <a:buClr>
                          <a:srgbClr val="AC2900"/>
                        </a:buClr>
                        <a:buSzTx/>
                        <a:buFont typeface="Wingdings" pitchFamily="2" charset="2"/>
                        <a:buNone/>
                        <a:tabLst/>
                      </a:pPr>
                      <a:r>
                        <a:rPr kumimoji="0" lang="en-US" sz="2000" b="1" u="none" strike="noStrike" cap="none" normalizeH="0" baseline="0" dirty="0">
                          <a:ln>
                            <a:noFill/>
                          </a:ln>
                          <a:effectLst/>
                          <a:latin typeface="Arial" pitchFamily="34" charset="0"/>
                          <a:cs typeface="Arial" pitchFamily="34" charset="0"/>
                        </a:rPr>
                        <a:t>Goose</a:t>
                      </a:r>
                      <a:endParaRPr kumimoji="0" lang="en-US" sz="2000" b="1" i="0" u="none" strike="noStrike" cap="none" normalizeH="0" baseline="0" dirty="0">
                        <a:ln>
                          <a:noFill/>
                        </a:ln>
                        <a:solidFill>
                          <a:schemeClr val="tx1"/>
                        </a:solidFill>
                        <a:effectLst/>
                        <a:latin typeface="Arial" pitchFamily="34" charset="0"/>
                        <a:cs typeface="Arial" pitchFamily="34" charset="0"/>
                      </a:endParaRPr>
                    </a:p>
                  </a:txBody>
                  <a:tcPr marL="182880" anchor="ctr" horzOverflow="overflow"/>
                </a:tc>
                <a:tc>
                  <a:txBody>
                    <a:bodyPr/>
                    <a:lstStyle/>
                    <a:p>
                      <a:pPr marL="0" marR="0" lvl="0" indent="0" algn="l" defTabSz="914400" rtl="0" eaLnBrk="1" fontAlgn="base" latinLnBrk="0" hangingPunct="1">
                        <a:lnSpc>
                          <a:spcPct val="100000"/>
                        </a:lnSpc>
                        <a:spcBef>
                          <a:spcPct val="20000"/>
                        </a:spcBef>
                        <a:spcAft>
                          <a:spcPct val="0"/>
                        </a:spcAft>
                        <a:buClr>
                          <a:srgbClr val="AC2900"/>
                        </a:buClr>
                        <a:buSzTx/>
                        <a:buFont typeface="Wingdings" pitchFamily="2" charset="2"/>
                        <a:buNone/>
                        <a:tabLst/>
                      </a:pPr>
                      <a:r>
                        <a:rPr kumimoji="0" lang="en-US" sz="2000" b="1" u="none" strike="noStrike" cap="none" normalizeH="0" baseline="0" dirty="0">
                          <a:ln>
                            <a:noFill/>
                          </a:ln>
                          <a:effectLst/>
                          <a:latin typeface="Arial" pitchFamily="34" charset="0"/>
                          <a:cs typeface="Arial" pitchFamily="34" charset="0"/>
                        </a:rPr>
                        <a:t>Improved Cylinder or Modified</a:t>
                      </a:r>
                      <a:endParaRPr kumimoji="0" lang="en-US" sz="2000" b="1" i="0" u="none" strike="noStrike" cap="none" normalizeH="0" baseline="0" dirty="0">
                        <a:ln>
                          <a:noFill/>
                        </a:ln>
                        <a:solidFill>
                          <a:schemeClr val="tx1"/>
                        </a:solidFill>
                        <a:effectLst/>
                        <a:latin typeface="Arial" pitchFamily="34" charset="0"/>
                        <a:cs typeface="Arial" pitchFamily="34" charset="0"/>
                      </a:endParaRPr>
                    </a:p>
                  </a:txBody>
                  <a:tcPr marL="182880" anchor="ctr" horzOverflow="overflow"/>
                </a:tc>
                <a:extLst>
                  <a:ext uri="{0D108BD9-81ED-4DB2-BD59-A6C34878D82A}">
                    <a16:rowId xmlns:a16="http://schemas.microsoft.com/office/drawing/2014/main" val="10001"/>
                  </a:ext>
                </a:extLst>
              </a:tr>
              <a:tr h="442913">
                <a:tc>
                  <a:txBody>
                    <a:bodyPr/>
                    <a:lstStyle/>
                    <a:p>
                      <a:pPr marL="0" marR="0" lvl="0" indent="0" algn="l" defTabSz="914400" rtl="0" eaLnBrk="1" fontAlgn="base" latinLnBrk="0" hangingPunct="1">
                        <a:lnSpc>
                          <a:spcPct val="100000"/>
                        </a:lnSpc>
                        <a:spcBef>
                          <a:spcPct val="20000"/>
                        </a:spcBef>
                        <a:spcAft>
                          <a:spcPct val="0"/>
                        </a:spcAft>
                        <a:buClr>
                          <a:srgbClr val="AC2900"/>
                        </a:buClr>
                        <a:buSzTx/>
                        <a:buFont typeface="Wingdings" pitchFamily="2" charset="2"/>
                        <a:buNone/>
                        <a:tabLst/>
                      </a:pPr>
                      <a:r>
                        <a:rPr kumimoji="0" lang="en-US" sz="2000" b="1" u="none" strike="noStrike" cap="none" normalizeH="0" baseline="0" dirty="0">
                          <a:ln>
                            <a:noFill/>
                          </a:ln>
                          <a:effectLst/>
                          <a:latin typeface="Arial" pitchFamily="34" charset="0"/>
                          <a:cs typeface="Arial" pitchFamily="34" charset="0"/>
                        </a:rPr>
                        <a:t>Duck</a:t>
                      </a:r>
                      <a:endParaRPr kumimoji="0" lang="en-US" sz="2000" b="1" i="0" u="none" strike="noStrike" cap="none" normalizeH="0" baseline="0" dirty="0">
                        <a:ln>
                          <a:noFill/>
                        </a:ln>
                        <a:solidFill>
                          <a:schemeClr val="tx1"/>
                        </a:solidFill>
                        <a:effectLst/>
                        <a:latin typeface="Arial" pitchFamily="34" charset="0"/>
                        <a:cs typeface="Arial" pitchFamily="34" charset="0"/>
                      </a:endParaRPr>
                    </a:p>
                  </a:txBody>
                  <a:tcPr marL="182880" anchor="ctr" horzOverflow="overflow"/>
                </a:tc>
                <a:tc>
                  <a:txBody>
                    <a:bodyPr/>
                    <a:lstStyle/>
                    <a:p>
                      <a:pPr marL="0" marR="0" lvl="0" indent="0" algn="l" defTabSz="914400" rtl="0" eaLnBrk="1" fontAlgn="base" latinLnBrk="0" hangingPunct="1">
                        <a:lnSpc>
                          <a:spcPct val="100000"/>
                        </a:lnSpc>
                        <a:spcBef>
                          <a:spcPct val="20000"/>
                        </a:spcBef>
                        <a:spcAft>
                          <a:spcPct val="0"/>
                        </a:spcAft>
                        <a:buClr>
                          <a:srgbClr val="AC2900"/>
                        </a:buClr>
                        <a:buSzTx/>
                        <a:buFont typeface="Wingdings" pitchFamily="2" charset="2"/>
                        <a:buNone/>
                        <a:tabLst/>
                      </a:pPr>
                      <a:r>
                        <a:rPr kumimoji="0" lang="en-US" sz="2000" b="1" u="none" strike="noStrike" cap="none" normalizeH="0" baseline="0" dirty="0">
                          <a:ln>
                            <a:noFill/>
                          </a:ln>
                          <a:effectLst/>
                          <a:latin typeface="Arial" pitchFamily="34" charset="0"/>
                          <a:cs typeface="Arial" pitchFamily="34" charset="0"/>
                        </a:rPr>
                        <a:t>Improved Cylinder or Modified</a:t>
                      </a:r>
                      <a:endParaRPr kumimoji="0" lang="en-US" sz="2000" b="1" i="0" u="none" strike="noStrike" cap="none" normalizeH="0" baseline="0" dirty="0">
                        <a:ln>
                          <a:noFill/>
                        </a:ln>
                        <a:solidFill>
                          <a:schemeClr val="tx1"/>
                        </a:solidFill>
                        <a:effectLst/>
                        <a:latin typeface="Arial" pitchFamily="34" charset="0"/>
                        <a:cs typeface="Arial" pitchFamily="34" charset="0"/>
                      </a:endParaRPr>
                    </a:p>
                  </a:txBody>
                  <a:tcPr marL="182880" anchor="ctr" horzOverflow="overflow"/>
                </a:tc>
                <a:extLst>
                  <a:ext uri="{0D108BD9-81ED-4DB2-BD59-A6C34878D82A}">
                    <a16:rowId xmlns:a16="http://schemas.microsoft.com/office/drawing/2014/main" val="10002"/>
                  </a:ext>
                </a:extLst>
              </a:tr>
              <a:tr h="469900">
                <a:tc>
                  <a:txBody>
                    <a:bodyPr/>
                    <a:lstStyle/>
                    <a:p>
                      <a:pPr marL="0" marR="0" lvl="0" indent="0" algn="l" defTabSz="914400" rtl="0" eaLnBrk="1" fontAlgn="base" latinLnBrk="0" hangingPunct="1">
                        <a:lnSpc>
                          <a:spcPct val="100000"/>
                        </a:lnSpc>
                        <a:spcBef>
                          <a:spcPct val="20000"/>
                        </a:spcBef>
                        <a:spcAft>
                          <a:spcPct val="0"/>
                        </a:spcAft>
                        <a:buClr>
                          <a:srgbClr val="AC2900"/>
                        </a:buClr>
                        <a:buSzTx/>
                        <a:buFont typeface="Wingdings" pitchFamily="2" charset="2"/>
                        <a:buNone/>
                        <a:tabLst/>
                      </a:pPr>
                      <a:r>
                        <a:rPr kumimoji="0" lang="en-US" sz="2000" b="1" u="none" strike="noStrike" cap="none" normalizeH="0" baseline="0" dirty="0">
                          <a:ln>
                            <a:noFill/>
                          </a:ln>
                          <a:effectLst/>
                          <a:latin typeface="Arial" pitchFamily="34" charset="0"/>
                          <a:cs typeface="Arial" pitchFamily="34" charset="0"/>
                        </a:rPr>
                        <a:t>Turkey</a:t>
                      </a:r>
                      <a:endParaRPr kumimoji="0" lang="en-US" sz="2000" b="1" i="0" u="none" strike="noStrike" cap="none" normalizeH="0" baseline="0" dirty="0">
                        <a:ln>
                          <a:noFill/>
                        </a:ln>
                        <a:solidFill>
                          <a:schemeClr val="tx1"/>
                        </a:solidFill>
                        <a:effectLst/>
                        <a:latin typeface="Arial" pitchFamily="34" charset="0"/>
                        <a:cs typeface="Arial" pitchFamily="34" charset="0"/>
                      </a:endParaRPr>
                    </a:p>
                  </a:txBody>
                  <a:tcPr marL="182880" anchor="ctr" horzOverflow="overflow"/>
                </a:tc>
                <a:tc>
                  <a:txBody>
                    <a:bodyPr/>
                    <a:lstStyle/>
                    <a:p>
                      <a:pPr marL="0" marR="0" lvl="0" indent="0" algn="l" defTabSz="914400" rtl="0" eaLnBrk="1" fontAlgn="base" latinLnBrk="0" hangingPunct="1">
                        <a:lnSpc>
                          <a:spcPct val="100000"/>
                        </a:lnSpc>
                        <a:spcBef>
                          <a:spcPct val="20000"/>
                        </a:spcBef>
                        <a:spcAft>
                          <a:spcPct val="0"/>
                        </a:spcAft>
                        <a:buClr>
                          <a:srgbClr val="AC2900"/>
                        </a:buClr>
                        <a:buSzTx/>
                        <a:buFont typeface="Wingdings" pitchFamily="2" charset="2"/>
                        <a:buNone/>
                        <a:tabLst/>
                      </a:pPr>
                      <a:r>
                        <a:rPr kumimoji="0" lang="en-US" sz="2000" b="1" u="none" strike="noStrike" cap="none" normalizeH="0" baseline="0" dirty="0">
                          <a:ln>
                            <a:noFill/>
                          </a:ln>
                          <a:effectLst/>
                          <a:latin typeface="Arial" pitchFamily="34" charset="0"/>
                          <a:cs typeface="Arial" pitchFamily="34" charset="0"/>
                        </a:rPr>
                        <a:t>Full or Extra Full</a:t>
                      </a:r>
                      <a:endParaRPr kumimoji="0" lang="en-US" sz="2000" b="1" i="0" u="none" strike="noStrike" cap="none" normalizeH="0" baseline="0" dirty="0">
                        <a:ln>
                          <a:noFill/>
                        </a:ln>
                        <a:solidFill>
                          <a:schemeClr val="tx1"/>
                        </a:solidFill>
                        <a:effectLst/>
                        <a:latin typeface="Arial" pitchFamily="34" charset="0"/>
                        <a:cs typeface="Arial" pitchFamily="34" charset="0"/>
                      </a:endParaRPr>
                    </a:p>
                  </a:txBody>
                  <a:tcPr marL="182880" anchor="ctr" horzOverflow="overflow"/>
                </a:tc>
                <a:extLst>
                  <a:ext uri="{0D108BD9-81ED-4DB2-BD59-A6C34878D82A}">
                    <a16:rowId xmlns:a16="http://schemas.microsoft.com/office/drawing/2014/main" val="10003"/>
                  </a:ext>
                </a:extLst>
              </a:tr>
              <a:tr h="442913">
                <a:tc>
                  <a:txBody>
                    <a:bodyPr/>
                    <a:lstStyle/>
                    <a:p>
                      <a:pPr marL="0" marR="0" lvl="0" indent="0" algn="l" defTabSz="914400" rtl="0" eaLnBrk="1" fontAlgn="base" latinLnBrk="0" hangingPunct="1">
                        <a:lnSpc>
                          <a:spcPct val="100000"/>
                        </a:lnSpc>
                        <a:spcBef>
                          <a:spcPct val="20000"/>
                        </a:spcBef>
                        <a:spcAft>
                          <a:spcPct val="0"/>
                        </a:spcAft>
                        <a:buClr>
                          <a:srgbClr val="AC2900"/>
                        </a:buClr>
                        <a:buSzTx/>
                        <a:buFont typeface="Wingdings" pitchFamily="2" charset="2"/>
                        <a:buNone/>
                        <a:tabLst/>
                      </a:pPr>
                      <a:r>
                        <a:rPr kumimoji="0" lang="en-US" sz="2000" b="1" u="none" strike="noStrike" cap="none" normalizeH="0" baseline="0" dirty="0">
                          <a:ln>
                            <a:noFill/>
                          </a:ln>
                          <a:effectLst/>
                          <a:latin typeface="Arial" pitchFamily="34" charset="0"/>
                          <a:cs typeface="Arial" pitchFamily="34" charset="0"/>
                        </a:rPr>
                        <a:t>Pheasant</a:t>
                      </a:r>
                      <a:endParaRPr kumimoji="0" lang="en-US" sz="2000" b="1" i="0" u="none" strike="noStrike" cap="none" normalizeH="0" baseline="0" dirty="0">
                        <a:ln>
                          <a:noFill/>
                        </a:ln>
                        <a:solidFill>
                          <a:schemeClr val="tx1"/>
                        </a:solidFill>
                        <a:effectLst/>
                        <a:latin typeface="Arial" pitchFamily="34" charset="0"/>
                        <a:cs typeface="Arial" pitchFamily="34" charset="0"/>
                      </a:endParaRPr>
                    </a:p>
                  </a:txBody>
                  <a:tcPr marL="182880" anchor="ctr" horzOverflow="overflow"/>
                </a:tc>
                <a:tc>
                  <a:txBody>
                    <a:bodyPr/>
                    <a:lstStyle/>
                    <a:p>
                      <a:pPr marL="0" marR="0" lvl="0" indent="0" algn="l" defTabSz="914400" rtl="0" eaLnBrk="1" fontAlgn="base" latinLnBrk="0" hangingPunct="1">
                        <a:lnSpc>
                          <a:spcPct val="100000"/>
                        </a:lnSpc>
                        <a:spcBef>
                          <a:spcPct val="20000"/>
                        </a:spcBef>
                        <a:spcAft>
                          <a:spcPct val="0"/>
                        </a:spcAft>
                        <a:buClr>
                          <a:srgbClr val="AC2900"/>
                        </a:buClr>
                        <a:buSzTx/>
                        <a:buFont typeface="Wingdings" pitchFamily="2" charset="2"/>
                        <a:buNone/>
                        <a:tabLst/>
                      </a:pPr>
                      <a:r>
                        <a:rPr kumimoji="0" lang="en-US" sz="2000" b="1" u="none" strike="noStrike" cap="none" normalizeH="0" baseline="0" dirty="0">
                          <a:ln>
                            <a:noFill/>
                          </a:ln>
                          <a:effectLst/>
                          <a:latin typeface="Arial" pitchFamily="34" charset="0"/>
                          <a:cs typeface="Arial" pitchFamily="34" charset="0"/>
                        </a:rPr>
                        <a:t>Improved Cylinder, Modified, or Full</a:t>
                      </a:r>
                      <a:endParaRPr kumimoji="0" lang="en-US" sz="2000" b="1" i="0" u="none" strike="noStrike" cap="none" normalizeH="0" baseline="0" dirty="0">
                        <a:ln>
                          <a:noFill/>
                        </a:ln>
                        <a:solidFill>
                          <a:schemeClr val="tx1"/>
                        </a:solidFill>
                        <a:effectLst/>
                        <a:latin typeface="Arial" pitchFamily="34" charset="0"/>
                        <a:cs typeface="Arial" pitchFamily="34" charset="0"/>
                      </a:endParaRPr>
                    </a:p>
                  </a:txBody>
                  <a:tcPr marL="182880" anchor="ctr" horzOverflow="overflow"/>
                </a:tc>
                <a:extLst>
                  <a:ext uri="{0D108BD9-81ED-4DB2-BD59-A6C34878D82A}">
                    <a16:rowId xmlns:a16="http://schemas.microsoft.com/office/drawing/2014/main" val="10004"/>
                  </a:ext>
                </a:extLst>
              </a:tr>
              <a:tr h="444500">
                <a:tc>
                  <a:txBody>
                    <a:bodyPr/>
                    <a:lstStyle/>
                    <a:p>
                      <a:pPr marL="0" marR="0" lvl="0" indent="0" algn="l" defTabSz="914400" rtl="0" eaLnBrk="1" fontAlgn="base" latinLnBrk="0" hangingPunct="1">
                        <a:lnSpc>
                          <a:spcPct val="100000"/>
                        </a:lnSpc>
                        <a:spcBef>
                          <a:spcPct val="20000"/>
                        </a:spcBef>
                        <a:spcAft>
                          <a:spcPct val="0"/>
                        </a:spcAft>
                        <a:buClr>
                          <a:srgbClr val="AC2900"/>
                        </a:buClr>
                        <a:buSzTx/>
                        <a:buFont typeface="Wingdings" pitchFamily="2" charset="2"/>
                        <a:buNone/>
                        <a:tabLst/>
                      </a:pPr>
                      <a:r>
                        <a:rPr kumimoji="0" lang="en-US" sz="2000" b="1" u="none" strike="noStrike" cap="none" normalizeH="0" baseline="0" dirty="0">
                          <a:ln>
                            <a:noFill/>
                          </a:ln>
                          <a:effectLst/>
                          <a:latin typeface="Arial" pitchFamily="34" charset="0"/>
                          <a:cs typeface="Arial" pitchFamily="34" charset="0"/>
                        </a:rPr>
                        <a:t>Grouse</a:t>
                      </a:r>
                      <a:endParaRPr kumimoji="0" lang="en-US" sz="2000" b="1" i="0" u="none" strike="noStrike" cap="none" normalizeH="0" baseline="0" dirty="0">
                        <a:ln>
                          <a:noFill/>
                        </a:ln>
                        <a:solidFill>
                          <a:schemeClr val="tx1"/>
                        </a:solidFill>
                        <a:effectLst/>
                        <a:latin typeface="Arial" pitchFamily="34" charset="0"/>
                        <a:cs typeface="Arial" pitchFamily="34" charset="0"/>
                      </a:endParaRPr>
                    </a:p>
                  </a:txBody>
                  <a:tcPr marL="182880" anchor="ctr" horzOverflow="overflow"/>
                </a:tc>
                <a:tc>
                  <a:txBody>
                    <a:bodyPr/>
                    <a:lstStyle/>
                    <a:p>
                      <a:pPr marL="0" marR="0" lvl="0" indent="0" algn="l" defTabSz="914400" rtl="0" eaLnBrk="1" fontAlgn="base" latinLnBrk="0" hangingPunct="1">
                        <a:lnSpc>
                          <a:spcPct val="100000"/>
                        </a:lnSpc>
                        <a:spcBef>
                          <a:spcPct val="20000"/>
                        </a:spcBef>
                        <a:spcAft>
                          <a:spcPct val="0"/>
                        </a:spcAft>
                        <a:buClr>
                          <a:srgbClr val="AC2900"/>
                        </a:buClr>
                        <a:buSzTx/>
                        <a:buFont typeface="Wingdings" pitchFamily="2" charset="2"/>
                        <a:buNone/>
                        <a:tabLst/>
                      </a:pPr>
                      <a:r>
                        <a:rPr kumimoji="0" lang="en-US" sz="2000" b="1" u="none" strike="noStrike" cap="none" normalizeH="0" baseline="0" dirty="0">
                          <a:ln>
                            <a:noFill/>
                          </a:ln>
                          <a:effectLst/>
                          <a:latin typeface="Arial" pitchFamily="34" charset="0"/>
                          <a:cs typeface="Arial" pitchFamily="34" charset="0"/>
                        </a:rPr>
                        <a:t>Improved Cylinder or Modified</a:t>
                      </a:r>
                      <a:endParaRPr kumimoji="0" lang="en-US" sz="2000" b="1" i="0" u="none" strike="noStrike" cap="none" normalizeH="0" baseline="0" dirty="0">
                        <a:ln>
                          <a:noFill/>
                        </a:ln>
                        <a:solidFill>
                          <a:schemeClr val="tx1"/>
                        </a:solidFill>
                        <a:effectLst/>
                        <a:latin typeface="Arial" pitchFamily="34" charset="0"/>
                        <a:cs typeface="Arial" pitchFamily="34" charset="0"/>
                      </a:endParaRPr>
                    </a:p>
                  </a:txBody>
                  <a:tcPr marL="182880" anchor="ctr" horzOverflow="overflow"/>
                </a:tc>
                <a:extLst>
                  <a:ext uri="{0D108BD9-81ED-4DB2-BD59-A6C34878D82A}">
                    <a16:rowId xmlns:a16="http://schemas.microsoft.com/office/drawing/2014/main" val="10005"/>
                  </a:ext>
                </a:extLst>
              </a:tr>
              <a:tr h="442913">
                <a:tc>
                  <a:txBody>
                    <a:bodyPr/>
                    <a:lstStyle/>
                    <a:p>
                      <a:pPr marL="0" marR="0" lvl="0" indent="0" algn="l" defTabSz="914400" rtl="0" eaLnBrk="1" fontAlgn="base" latinLnBrk="0" hangingPunct="1">
                        <a:lnSpc>
                          <a:spcPct val="100000"/>
                        </a:lnSpc>
                        <a:spcBef>
                          <a:spcPct val="20000"/>
                        </a:spcBef>
                        <a:spcAft>
                          <a:spcPct val="0"/>
                        </a:spcAft>
                        <a:buClr>
                          <a:srgbClr val="AC2900"/>
                        </a:buClr>
                        <a:buSzTx/>
                        <a:buFont typeface="Wingdings" pitchFamily="2" charset="2"/>
                        <a:buNone/>
                        <a:tabLst/>
                      </a:pPr>
                      <a:r>
                        <a:rPr kumimoji="0" lang="en-US" sz="2000" b="1" u="none" strike="noStrike" cap="none" normalizeH="0" baseline="0" dirty="0">
                          <a:ln>
                            <a:noFill/>
                          </a:ln>
                          <a:effectLst/>
                          <a:latin typeface="Arial" pitchFamily="34" charset="0"/>
                          <a:cs typeface="Arial" pitchFamily="34" charset="0"/>
                        </a:rPr>
                        <a:t>Woodcock, rail, or snipe</a:t>
                      </a:r>
                      <a:endParaRPr kumimoji="0" lang="en-US" sz="2000" b="1" i="0" u="none" strike="noStrike" cap="none" normalizeH="0" baseline="0" dirty="0">
                        <a:ln>
                          <a:noFill/>
                        </a:ln>
                        <a:solidFill>
                          <a:schemeClr val="tx1"/>
                        </a:solidFill>
                        <a:effectLst/>
                        <a:latin typeface="Arial" pitchFamily="34" charset="0"/>
                        <a:cs typeface="Arial" pitchFamily="34" charset="0"/>
                      </a:endParaRPr>
                    </a:p>
                  </a:txBody>
                  <a:tcPr marL="182880" anchor="ctr" horzOverflow="overflow"/>
                </a:tc>
                <a:tc>
                  <a:txBody>
                    <a:bodyPr/>
                    <a:lstStyle/>
                    <a:p>
                      <a:pPr marL="0" marR="0" lvl="0" indent="0" algn="l" defTabSz="914400" rtl="0" eaLnBrk="1" fontAlgn="base" latinLnBrk="0" hangingPunct="1">
                        <a:lnSpc>
                          <a:spcPct val="100000"/>
                        </a:lnSpc>
                        <a:spcBef>
                          <a:spcPct val="20000"/>
                        </a:spcBef>
                        <a:spcAft>
                          <a:spcPct val="0"/>
                        </a:spcAft>
                        <a:buClr>
                          <a:srgbClr val="AC2900"/>
                        </a:buClr>
                        <a:buSzTx/>
                        <a:buFont typeface="Wingdings" pitchFamily="2" charset="2"/>
                        <a:buNone/>
                        <a:tabLst/>
                      </a:pPr>
                      <a:r>
                        <a:rPr kumimoji="0" lang="en-US" sz="2000" b="1" u="none" strike="noStrike" cap="none" normalizeH="0" baseline="0" dirty="0">
                          <a:ln>
                            <a:noFill/>
                          </a:ln>
                          <a:effectLst/>
                          <a:latin typeface="Arial" pitchFamily="34" charset="0"/>
                          <a:cs typeface="Arial" pitchFamily="34" charset="0"/>
                        </a:rPr>
                        <a:t>Improved Cylinder or Modified</a:t>
                      </a:r>
                      <a:endParaRPr kumimoji="0" lang="en-US" sz="2000" b="1" i="0" u="none" strike="noStrike" cap="none" normalizeH="0" baseline="0" dirty="0">
                        <a:ln>
                          <a:noFill/>
                        </a:ln>
                        <a:solidFill>
                          <a:schemeClr val="tx1"/>
                        </a:solidFill>
                        <a:effectLst/>
                        <a:latin typeface="Arial" pitchFamily="34" charset="0"/>
                        <a:cs typeface="Arial" pitchFamily="34" charset="0"/>
                      </a:endParaRPr>
                    </a:p>
                  </a:txBody>
                  <a:tcPr marL="182880" anchor="ctr" horzOverflow="overflow"/>
                </a:tc>
                <a:extLst>
                  <a:ext uri="{0D108BD9-81ED-4DB2-BD59-A6C34878D82A}">
                    <a16:rowId xmlns:a16="http://schemas.microsoft.com/office/drawing/2014/main" val="10006"/>
                  </a:ext>
                </a:extLst>
              </a:tr>
              <a:tr h="442913">
                <a:tc>
                  <a:txBody>
                    <a:bodyPr/>
                    <a:lstStyle/>
                    <a:p>
                      <a:pPr marL="0" marR="0" lvl="0" indent="0" algn="l" defTabSz="914400" rtl="0" eaLnBrk="1" fontAlgn="base" latinLnBrk="0" hangingPunct="1">
                        <a:lnSpc>
                          <a:spcPct val="100000"/>
                        </a:lnSpc>
                        <a:spcBef>
                          <a:spcPct val="20000"/>
                        </a:spcBef>
                        <a:spcAft>
                          <a:spcPct val="0"/>
                        </a:spcAft>
                        <a:buClr>
                          <a:srgbClr val="AC2900"/>
                        </a:buClr>
                        <a:buSzTx/>
                        <a:buFont typeface="Wingdings" pitchFamily="2" charset="2"/>
                        <a:buNone/>
                        <a:tabLst/>
                      </a:pPr>
                      <a:r>
                        <a:rPr kumimoji="0" lang="en-US" sz="2000" b="1" u="none" strike="noStrike" cap="none" normalizeH="0" baseline="0" dirty="0">
                          <a:ln>
                            <a:noFill/>
                          </a:ln>
                          <a:effectLst/>
                          <a:latin typeface="Arial" pitchFamily="34" charset="0"/>
                          <a:cs typeface="Arial" pitchFamily="34" charset="0"/>
                        </a:rPr>
                        <a:t>Dove</a:t>
                      </a:r>
                      <a:endParaRPr kumimoji="0" lang="en-US" sz="2000" b="1" i="0" u="none" strike="noStrike" cap="none" normalizeH="0" baseline="0" dirty="0">
                        <a:ln>
                          <a:noFill/>
                        </a:ln>
                        <a:solidFill>
                          <a:schemeClr val="tx1"/>
                        </a:solidFill>
                        <a:effectLst/>
                        <a:latin typeface="Arial" pitchFamily="34" charset="0"/>
                        <a:cs typeface="Arial" pitchFamily="34" charset="0"/>
                      </a:endParaRPr>
                    </a:p>
                  </a:txBody>
                  <a:tcPr marL="182880" anchor="ctr" horzOverflow="overflow"/>
                </a:tc>
                <a:tc>
                  <a:txBody>
                    <a:bodyPr/>
                    <a:lstStyle/>
                    <a:p>
                      <a:pPr marL="0" marR="0" lvl="0" indent="0" algn="l" defTabSz="914400" rtl="0" eaLnBrk="1" fontAlgn="base" latinLnBrk="0" hangingPunct="1">
                        <a:lnSpc>
                          <a:spcPct val="100000"/>
                        </a:lnSpc>
                        <a:spcBef>
                          <a:spcPct val="20000"/>
                        </a:spcBef>
                        <a:spcAft>
                          <a:spcPct val="0"/>
                        </a:spcAft>
                        <a:buClr>
                          <a:srgbClr val="AC2900"/>
                        </a:buClr>
                        <a:buSzTx/>
                        <a:buFont typeface="Wingdings" pitchFamily="2" charset="2"/>
                        <a:buNone/>
                        <a:tabLst/>
                      </a:pPr>
                      <a:r>
                        <a:rPr kumimoji="0" lang="en-US" sz="2000" b="1" u="none" strike="noStrike" cap="none" normalizeH="0" baseline="0" dirty="0">
                          <a:ln>
                            <a:noFill/>
                          </a:ln>
                          <a:effectLst/>
                          <a:latin typeface="Arial" pitchFamily="34" charset="0"/>
                          <a:cs typeface="Arial" pitchFamily="34" charset="0"/>
                        </a:rPr>
                        <a:t>Improved Cylinder or Modified</a:t>
                      </a:r>
                      <a:endParaRPr kumimoji="0" lang="en-US" sz="2000" b="1" i="0" u="none" strike="noStrike" cap="none" normalizeH="0" baseline="0" dirty="0">
                        <a:ln>
                          <a:noFill/>
                        </a:ln>
                        <a:solidFill>
                          <a:schemeClr val="tx1"/>
                        </a:solidFill>
                        <a:effectLst/>
                        <a:latin typeface="Arial" pitchFamily="34" charset="0"/>
                        <a:cs typeface="Arial" pitchFamily="34" charset="0"/>
                      </a:endParaRPr>
                    </a:p>
                  </a:txBody>
                  <a:tcPr marL="182880" anchor="ctr" horzOverflow="overflow"/>
                </a:tc>
                <a:extLst>
                  <a:ext uri="{0D108BD9-81ED-4DB2-BD59-A6C34878D82A}">
                    <a16:rowId xmlns:a16="http://schemas.microsoft.com/office/drawing/2014/main" val="10007"/>
                  </a:ext>
                </a:extLst>
              </a:tr>
              <a:tr h="442913">
                <a:tc>
                  <a:txBody>
                    <a:bodyPr/>
                    <a:lstStyle/>
                    <a:p>
                      <a:pPr marL="0" marR="0" lvl="0" indent="0" algn="l" defTabSz="914400" rtl="0" eaLnBrk="1" fontAlgn="base" latinLnBrk="0" hangingPunct="1">
                        <a:lnSpc>
                          <a:spcPct val="100000"/>
                        </a:lnSpc>
                        <a:spcBef>
                          <a:spcPct val="20000"/>
                        </a:spcBef>
                        <a:spcAft>
                          <a:spcPct val="0"/>
                        </a:spcAft>
                        <a:buClr>
                          <a:srgbClr val="AC2900"/>
                        </a:buClr>
                        <a:buSzTx/>
                        <a:buFont typeface="Wingdings" pitchFamily="2" charset="2"/>
                        <a:buNone/>
                        <a:tabLst/>
                      </a:pPr>
                      <a:r>
                        <a:rPr kumimoji="0" lang="en-US" sz="2000" b="1" u="none" strike="noStrike" cap="none" normalizeH="0" baseline="0" dirty="0">
                          <a:ln>
                            <a:noFill/>
                          </a:ln>
                          <a:effectLst/>
                          <a:latin typeface="Arial" pitchFamily="34" charset="0"/>
                          <a:cs typeface="Arial" pitchFamily="34" charset="0"/>
                        </a:rPr>
                        <a:t>Quail</a:t>
                      </a:r>
                      <a:endParaRPr kumimoji="0" lang="en-US" sz="2000" b="1" i="0" u="none" strike="noStrike" cap="none" normalizeH="0" baseline="0" dirty="0">
                        <a:ln>
                          <a:noFill/>
                        </a:ln>
                        <a:solidFill>
                          <a:schemeClr val="tx1"/>
                        </a:solidFill>
                        <a:effectLst/>
                        <a:latin typeface="Arial" pitchFamily="34" charset="0"/>
                        <a:cs typeface="Arial" pitchFamily="34" charset="0"/>
                      </a:endParaRPr>
                    </a:p>
                  </a:txBody>
                  <a:tcPr marL="182880" anchor="ctr" horzOverflow="overflow"/>
                </a:tc>
                <a:tc>
                  <a:txBody>
                    <a:bodyPr/>
                    <a:lstStyle/>
                    <a:p>
                      <a:pPr marL="0" marR="0" lvl="0" indent="0" algn="l" defTabSz="914400" rtl="0" eaLnBrk="1" fontAlgn="base" latinLnBrk="0" hangingPunct="1">
                        <a:lnSpc>
                          <a:spcPct val="100000"/>
                        </a:lnSpc>
                        <a:spcBef>
                          <a:spcPct val="20000"/>
                        </a:spcBef>
                        <a:spcAft>
                          <a:spcPct val="0"/>
                        </a:spcAft>
                        <a:buClr>
                          <a:srgbClr val="AC2900"/>
                        </a:buClr>
                        <a:buSzTx/>
                        <a:buFont typeface="Wingdings" pitchFamily="2" charset="2"/>
                        <a:buNone/>
                        <a:tabLst/>
                      </a:pPr>
                      <a:r>
                        <a:rPr kumimoji="0" lang="en-US" sz="2000" b="1" u="none" strike="noStrike" cap="none" normalizeH="0" baseline="0" dirty="0">
                          <a:ln>
                            <a:noFill/>
                          </a:ln>
                          <a:effectLst/>
                          <a:latin typeface="Arial" pitchFamily="34" charset="0"/>
                          <a:cs typeface="Arial" pitchFamily="34" charset="0"/>
                        </a:rPr>
                        <a:t>Improved Cylinder or Modified</a:t>
                      </a:r>
                      <a:endParaRPr kumimoji="0" lang="en-US" sz="2000" b="1" i="0" u="none" strike="noStrike" cap="none" normalizeH="0" baseline="0" dirty="0">
                        <a:ln>
                          <a:noFill/>
                        </a:ln>
                        <a:solidFill>
                          <a:schemeClr val="tx1"/>
                        </a:solidFill>
                        <a:effectLst/>
                        <a:latin typeface="Arial" pitchFamily="34" charset="0"/>
                        <a:cs typeface="Arial" pitchFamily="34" charset="0"/>
                      </a:endParaRPr>
                    </a:p>
                  </a:txBody>
                  <a:tcPr marL="182880" anchor="ctr" horzOverflow="overflow"/>
                </a:tc>
                <a:extLst>
                  <a:ext uri="{0D108BD9-81ED-4DB2-BD59-A6C34878D82A}">
                    <a16:rowId xmlns:a16="http://schemas.microsoft.com/office/drawing/2014/main" val="10008"/>
                  </a:ext>
                </a:extLst>
              </a:tr>
              <a:tr h="444500">
                <a:tc>
                  <a:txBody>
                    <a:bodyPr/>
                    <a:lstStyle/>
                    <a:p>
                      <a:pPr marL="0" marR="0" lvl="0" indent="0" algn="l" defTabSz="914400" rtl="0" eaLnBrk="1" fontAlgn="base" latinLnBrk="0" hangingPunct="1">
                        <a:lnSpc>
                          <a:spcPct val="100000"/>
                        </a:lnSpc>
                        <a:spcBef>
                          <a:spcPct val="20000"/>
                        </a:spcBef>
                        <a:spcAft>
                          <a:spcPct val="0"/>
                        </a:spcAft>
                        <a:buClr>
                          <a:srgbClr val="AC2900"/>
                        </a:buClr>
                        <a:buSzTx/>
                        <a:buFont typeface="Wingdings" pitchFamily="2" charset="2"/>
                        <a:buNone/>
                        <a:tabLst/>
                      </a:pPr>
                      <a:r>
                        <a:rPr kumimoji="0" lang="en-US" sz="2000" b="1" u="none" strike="noStrike" cap="none" normalizeH="0" baseline="0" dirty="0">
                          <a:ln>
                            <a:noFill/>
                          </a:ln>
                          <a:effectLst/>
                          <a:latin typeface="Arial" pitchFamily="34" charset="0"/>
                          <a:cs typeface="Arial" pitchFamily="34" charset="0"/>
                        </a:rPr>
                        <a:t>Rabbit</a:t>
                      </a:r>
                      <a:endParaRPr kumimoji="0" lang="en-US" sz="2000" b="1" i="0" u="none" strike="noStrike" cap="none" normalizeH="0" baseline="0" dirty="0">
                        <a:ln>
                          <a:noFill/>
                        </a:ln>
                        <a:solidFill>
                          <a:schemeClr val="tx1"/>
                        </a:solidFill>
                        <a:effectLst/>
                        <a:latin typeface="Arial" pitchFamily="34" charset="0"/>
                        <a:cs typeface="Arial" pitchFamily="34" charset="0"/>
                      </a:endParaRPr>
                    </a:p>
                  </a:txBody>
                  <a:tcPr marL="182880" anchor="ctr" horzOverflow="overflow"/>
                </a:tc>
                <a:tc>
                  <a:txBody>
                    <a:bodyPr/>
                    <a:lstStyle/>
                    <a:p>
                      <a:pPr marL="0" marR="0" lvl="0" indent="0" algn="l" defTabSz="914400" rtl="0" eaLnBrk="1" fontAlgn="base" latinLnBrk="0" hangingPunct="1">
                        <a:lnSpc>
                          <a:spcPct val="100000"/>
                        </a:lnSpc>
                        <a:spcBef>
                          <a:spcPct val="20000"/>
                        </a:spcBef>
                        <a:spcAft>
                          <a:spcPct val="0"/>
                        </a:spcAft>
                        <a:buClr>
                          <a:srgbClr val="AC2900"/>
                        </a:buClr>
                        <a:buSzTx/>
                        <a:buFont typeface="Wingdings" pitchFamily="2" charset="2"/>
                        <a:buNone/>
                        <a:tabLst/>
                      </a:pPr>
                      <a:r>
                        <a:rPr kumimoji="0" lang="en-US" sz="2000" b="1" u="none" strike="noStrike" cap="none" normalizeH="0" baseline="0" dirty="0">
                          <a:ln>
                            <a:noFill/>
                          </a:ln>
                          <a:effectLst/>
                          <a:latin typeface="Arial" pitchFamily="34" charset="0"/>
                          <a:cs typeface="Arial" pitchFamily="34" charset="0"/>
                        </a:rPr>
                        <a:t>Improved Cylinder or Modified</a:t>
                      </a:r>
                      <a:endParaRPr kumimoji="0" lang="en-US" sz="2000" b="1" i="0" u="none" strike="noStrike" cap="none" normalizeH="0" baseline="0" dirty="0">
                        <a:ln>
                          <a:noFill/>
                        </a:ln>
                        <a:solidFill>
                          <a:schemeClr val="tx1"/>
                        </a:solidFill>
                        <a:effectLst/>
                        <a:latin typeface="Arial" pitchFamily="34" charset="0"/>
                        <a:cs typeface="Arial" pitchFamily="34" charset="0"/>
                      </a:endParaRPr>
                    </a:p>
                  </a:txBody>
                  <a:tcPr marL="182880" anchor="ctr" horzOverflow="overflow"/>
                </a:tc>
                <a:extLst>
                  <a:ext uri="{0D108BD9-81ED-4DB2-BD59-A6C34878D82A}">
                    <a16:rowId xmlns:a16="http://schemas.microsoft.com/office/drawing/2014/main" val="10009"/>
                  </a:ext>
                </a:extLst>
              </a:tr>
              <a:tr h="442913">
                <a:tc>
                  <a:txBody>
                    <a:bodyPr/>
                    <a:lstStyle/>
                    <a:p>
                      <a:pPr marL="0" marR="0" lvl="0" indent="0" algn="l" defTabSz="914400" rtl="0" eaLnBrk="1" fontAlgn="base" latinLnBrk="0" hangingPunct="1">
                        <a:lnSpc>
                          <a:spcPct val="100000"/>
                        </a:lnSpc>
                        <a:spcBef>
                          <a:spcPct val="20000"/>
                        </a:spcBef>
                        <a:spcAft>
                          <a:spcPct val="0"/>
                        </a:spcAft>
                        <a:buClr>
                          <a:srgbClr val="AC2900"/>
                        </a:buClr>
                        <a:buSzTx/>
                        <a:buFont typeface="Wingdings" pitchFamily="2" charset="2"/>
                        <a:buNone/>
                        <a:tabLst/>
                      </a:pPr>
                      <a:r>
                        <a:rPr kumimoji="0" lang="en-US" sz="2000" b="1" u="none" strike="noStrike" cap="none" normalizeH="0" baseline="0" dirty="0">
                          <a:ln>
                            <a:noFill/>
                          </a:ln>
                          <a:effectLst/>
                          <a:latin typeface="Arial" pitchFamily="34" charset="0"/>
                          <a:cs typeface="Arial" pitchFamily="34" charset="0"/>
                        </a:rPr>
                        <a:t>Squirrel</a:t>
                      </a:r>
                      <a:endParaRPr kumimoji="0" lang="en-US" sz="2000" b="1" i="0" u="none" strike="noStrike" cap="none" normalizeH="0" baseline="0" dirty="0">
                        <a:ln>
                          <a:noFill/>
                        </a:ln>
                        <a:solidFill>
                          <a:schemeClr val="tx1"/>
                        </a:solidFill>
                        <a:effectLst/>
                        <a:latin typeface="Arial" pitchFamily="34" charset="0"/>
                        <a:cs typeface="Arial" pitchFamily="34" charset="0"/>
                      </a:endParaRPr>
                    </a:p>
                  </a:txBody>
                  <a:tcPr marL="182880" anchor="ctr" horzOverflow="overflow"/>
                </a:tc>
                <a:tc>
                  <a:txBody>
                    <a:bodyPr/>
                    <a:lstStyle/>
                    <a:p>
                      <a:pPr marL="0" marR="0" lvl="0" indent="0" algn="l" defTabSz="914400" rtl="0" eaLnBrk="1" fontAlgn="base" latinLnBrk="0" hangingPunct="1">
                        <a:lnSpc>
                          <a:spcPct val="100000"/>
                        </a:lnSpc>
                        <a:spcBef>
                          <a:spcPct val="20000"/>
                        </a:spcBef>
                        <a:spcAft>
                          <a:spcPct val="0"/>
                        </a:spcAft>
                        <a:buClr>
                          <a:srgbClr val="AC2900"/>
                        </a:buClr>
                        <a:buSzTx/>
                        <a:buFont typeface="Wingdings" pitchFamily="2" charset="2"/>
                        <a:buNone/>
                        <a:tabLst/>
                      </a:pPr>
                      <a:r>
                        <a:rPr kumimoji="0" lang="en-US" sz="2000" b="1" u="none" strike="noStrike" cap="none" normalizeH="0" baseline="0" dirty="0">
                          <a:ln>
                            <a:noFill/>
                          </a:ln>
                          <a:effectLst/>
                          <a:latin typeface="Arial" pitchFamily="34" charset="0"/>
                          <a:cs typeface="Arial" pitchFamily="34" charset="0"/>
                        </a:rPr>
                        <a:t>Modified or Full</a:t>
                      </a:r>
                      <a:endParaRPr kumimoji="0" lang="en-US" sz="2000" b="1" i="0" u="none" strike="noStrike" cap="none" normalizeH="0" baseline="0" dirty="0">
                        <a:ln>
                          <a:noFill/>
                        </a:ln>
                        <a:solidFill>
                          <a:schemeClr val="tx1"/>
                        </a:solidFill>
                        <a:effectLst/>
                        <a:latin typeface="Arial" pitchFamily="34" charset="0"/>
                        <a:cs typeface="Arial" pitchFamily="34" charset="0"/>
                      </a:endParaRPr>
                    </a:p>
                  </a:txBody>
                  <a:tcPr marL="182880" anchor="ctr" horzOverflow="overflow"/>
                </a:tc>
                <a:extLst>
                  <a:ext uri="{0D108BD9-81ED-4DB2-BD59-A6C34878D82A}">
                    <a16:rowId xmlns:a16="http://schemas.microsoft.com/office/drawing/2014/main" val="10010"/>
                  </a:ext>
                </a:extLst>
              </a:tr>
            </a:tbl>
          </a:graphicData>
        </a:graphic>
      </p:graphicFrame>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3"/>
          <p:cNvSpPr>
            <a:spLocks noGrp="1"/>
          </p:cNvSpPr>
          <p:nvPr>
            <p:ph type="title"/>
          </p:nvPr>
        </p:nvSpPr>
        <p:spPr/>
        <p:txBody>
          <a:bodyPr/>
          <a:lstStyle/>
          <a:p>
            <a:r>
              <a:rPr lang="en-US" dirty="0"/>
              <a:t>Shotgun Shooting</a:t>
            </a:r>
          </a:p>
        </p:txBody>
      </p:sp>
      <p:sp>
        <p:nvSpPr>
          <p:cNvPr id="154627"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Patterning Your Shotgun</a:t>
            </a:r>
          </a:p>
        </p:txBody>
      </p:sp>
      <p:sp>
        <p:nvSpPr>
          <p:cNvPr id="154628" name="Content Placeholder 5"/>
          <p:cNvSpPr>
            <a:spLocks noGrp="1"/>
          </p:cNvSpPr>
          <p:nvPr>
            <p:ph sz="half" idx="2"/>
          </p:nvPr>
        </p:nvSpPr>
        <p:spPr>
          <a:xfrm>
            <a:off x="457200" y="1916113"/>
            <a:ext cx="8229600" cy="3951287"/>
          </a:xfrm>
        </p:spPr>
        <p:txBody>
          <a:bodyPr/>
          <a:lstStyle/>
          <a:p>
            <a:r>
              <a:rPr lang="en-US" dirty="0">
                <a:latin typeface="Arial" charset="0"/>
                <a:cs typeface="Arial" charset="0"/>
              </a:rPr>
              <a:t>Shotgun’s choke, brand of shot shell, shot size, and type of shot affect pattern. To select ammunition that provides best performance, you must “pattern” your shotgun.</a:t>
            </a:r>
          </a:p>
          <a:p>
            <a:r>
              <a:rPr lang="en-US" dirty="0">
                <a:latin typeface="Arial" charset="0"/>
                <a:cs typeface="Arial" charset="0"/>
              </a:rPr>
              <a:t>Patterning can be done with commercial or homemade targets—a sheet of paper with a 30-inch circle containing a bull’s-eye.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dirty="0"/>
              <a:t>Hunter Education </a:t>
            </a:r>
            <a:br>
              <a:rPr lang="en-US" dirty="0"/>
            </a:br>
            <a:r>
              <a:rPr lang="en-US" dirty="0"/>
              <a:t>Funding Sources</a:t>
            </a:r>
          </a:p>
        </p:txBody>
      </p:sp>
      <p:sp>
        <p:nvSpPr>
          <p:cNvPr id="39939" name="Content Placeholder 2"/>
          <p:cNvSpPr>
            <a:spLocks noGrp="1"/>
          </p:cNvSpPr>
          <p:nvPr>
            <p:ph idx="1"/>
          </p:nvPr>
        </p:nvSpPr>
        <p:spPr/>
        <p:txBody>
          <a:bodyPr/>
          <a:lstStyle/>
          <a:p>
            <a:pPr>
              <a:spcBef>
                <a:spcPts val="1800"/>
              </a:spcBef>
            </a:pPr>
            <a:r>
              <a:rPr lang="en-US" dirty="0">
                <a:latin typeface="Arial" charset="0"/>
                <a:cs typeface="Arial" charset="0"/>
              </a:rPr>
              <a:t>State wildlife agencies sponsor hunter education programs found in each state or province.</a:t>
            </a:r>
          </a:p>
          <a:p>
            <a:pPr>
              <a:spcBef>
                <a:spcPts val="1800"/>
              </a:spcBef>
            </a:pPr>
            <a:r>
              <a:rPr lang="en-US" dirty="0">
                <a:latin typeface="Arial" charset="0"/>
                <a:cs typeface="Arial" charset="0"/>
              </a:rPr>
              <a:t>Non-governmental organizations offer hunter education and firearm safety education materials and training.</a:t>
            </a:r>
          </a:p>
          <a:p>
            <a:pPr>
              <a:spcBef>
                <a:spcPts val="1800"/>
              </a:spcBef>
            </a:pPr>
            <a:r>
              <a:rPr lang="en-US" dirty="0">
                <a:latin typeface="Arial" charset="0"/>
                <a:cs typeface="Arial" charset="0"/>
              </a:rPr>
              <a:t>Many firearm and archery manufacturers provide training materials to teach how to use their products safely.</a:t>
            </a:r>
          </a:p>
          <a:p>
            <a:pPr>
              <a:spcBef>
                <a:spcPts val="1800"/>
              </a:spcBef>
            </a:pPr>
            <a:r>
              <a:rPr lang="en-US" dirty="0">
                <a:latin typeface="Arial" charset="0"/>
                <a:cs typeface="Arial" charset="0"/>
              </a:rPr>
              <a:t>Local hunting clubs, civic clubs, and businesses often provide the facilities and equipment for hunter education courses.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4"/>
          <p:cNvSpPr>
            <a:spLocks noGrp="1"/>
          </p:cNvSpPr>
          <p:nvPr>
            <p:ph type="title"/>
          </p:nvPr>
        </p:nvSpPr>
        <p:spPr/>
        <p:txBody>
          <a:bodyPr/>
          <a:lstStyle/>
          <a:p>
            <a:r>
              <a:rPr lang="en-US" dirty="0"/>
              <a:t>Shotgun Shooting</a:t>
            </a:r>
          </a:p>
        </p:txBody>
      </p:sp>
      <p:sp>
        <p:nvSpPr>
          <p:cNvPr id="155651" name="Content Placeholder 3"/>
          <p:cNvSpPr>
            <a:spLocks noGrp="1"/>
          </p:cNvSpPr>
          <p:nvPr>
            <p:ph idx="1"/>
          </p:nvPr>
        </p:nvSpPr>
        <p:spPr/>
        <p:txBody>
          <a:bodyPr/>
          <a:lstStyle/>
          <a:p>
            <a:r>
              <a:rPr lang="en-US" dirty="0">
                <a:latin typeface="Arial" charset="0"/>
                <a:cs typeface="Arial" charset="0"/>
              </a:rPr>
              <a:t>Fire from distance of 40 yards. Pellets should be spread fairly evenly inside 30-inch circle and of sufficient density to ensure a clean kill.</a:t>
            </a:r>
          </a:p>
          <a:p>
            <a:r>
              <a:rPr lang="en-US" dirty="0">
                <a:latin typeface="Arial" charset="0"/>
                <a:cs typeface="Arial" charset="0"/>
              </a:rPr>
              <a:t>Circle also should contain correct amount of pellets, which ranges from 40 to 80 percent of total number of pellets in load, based on choke you’re using.</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p:cNvSpPr>
            <a:spLocks noGrp="1"/>
          </p:cNvSpPr>
          <p:nvPr>
            <p:ph type="title"/>
          </p:nvPr>
        </p:nvSpPr>
        <p:spPr/>
        <p:txBody>
          <a:bodyPr/>
          <a:lstStyle/>
          <a:p>
            <a:r>
              <a:rPr lang="en-US" dirty="0"/>
              <a:t>Shotgun Shooting</a:t>
            </a:r>
          </a:p>
        </p:txBody>
      </p:sp>
      <p:sp>
        <p:nvSpPr>
          <p:cNvPr id="156675" name="Content Placeholder 2"/>
          <p:cNvSpPr>
            <a:spLocks noGrp="1"/>
          </p:cNvSpPr>
          <p:nvPr>
            <p:ph idx="1"/>
          </p:nvPr>
        </p:nvSpPr>
        <p:spPr/>
        <p:txBody>
          <a:bodyPr/>
          <a:lstStyle/>
          <a:p>
            <a:r>
              <a:rPr lang="en-US" dirty="0">
                <a:latin typeface="Arial" charset="0"/>
                <a:cs typeface="Arial" charset="0"/>
              </a:rPr>
              <a:t>Using Full choke, 12-gauge, 3-inch load, expect 70 to 80 percent of pellets to land in circle. </a:t>
            </a:r>
          </a:p>
          <a:p>
            <a:r>
              <a:rPr lang="en-US" dirty="0">
                <a:latin typeface="Arial" charset="0"/>
                <a:cs typeface="Arial" charset="0"/>
              </a:rPr>
              <a:t>Modified choke should deliver 60 to 70 percent in circle, and Improved Cylinder should deliver 40 to 50 percent.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4"/>
          <p:cNvSpPr>
            <a:spLocks noGrp="1"/>
          </p:cNvSpPr>
          <p:nvPr>
            <p:ph type="title"/>
          </p:nvPr>
        </p:nvSpPr>
        <p:spPr/>
        <p:txBody>
          <a:bodyPr/>
          <a:lstStyle/>
          <a:p>
            <a:r>
              <a:rPr lang="en-US" dirty="0"/>
              <a:t>Shotgun Shooting</a:t>
            </a:r>
          </a:p>
        </p:txBody>
      </p:sp>
      <p:pic>
        <p:nvPicPr>
          <p:cNvPr id="157699" name="Picture 4" descr="shot_patterns"/>
          <p:cNvPicPr>
            <a:picLocks noGrp="1" noChangeAspect="1" noChangeArrowheads="1"/>
          </p:cNvPicPr>
          <p:nvPr>
            <p:ph sz="half" idx="1"/>
          </p:nvPr>
        </p:nvPicPr>
        <p:blipFill>
          <a:blip r:embed="rId2"/>
          <a:srcRect/>
          <a:stretch>
            <a:fillRect/>
          </a:stretch>
        </p:blipFill>
        <p:spPr>
          <a:xfrm>
            <a:off x="990600" y="1447800"/>
            <a:ext cx="2511425" cy="4227513"/>
          </a:xfrm>
        </p:spPr>
      </p:pic>
      <p:sp>
        <p:nvSpPr>
          <p:cNvPr id="157700" name="Content Placeholder 6"/>
          <p:cNvSpPr>
            <a:spLocks noGrp="1"/>
          </p:cNvSpPr>
          <p:nvPr>
            <p:ph sz="half" idx="2"/>
          </p:nvPr>
        </p:nvSpPr>
        <p:spPr>
          <a:xfrm>
            <a:off x="4648200" y="1265238"/>
            <a:ext cx="4038600" cy="4525962"/>
          </a:xfrm>
        </p:spPr>
        <p:txBody>
          <a:bodyPr/>
          <a:lstStyle/>
          <a:p>
            <a:r>
              <a:rPr lang="en-US" dirty="0">
                <a:latin typeface="Arial" charset="0"/>
                <a:cs typeface="Arial" charset="0"/>
              </a:rPr>
              <a:t>To determine percentage, count numbers of pellet holes in the circle, then divide that number by number of pellets in load.</a:t>
            </a:r>
          </a:p>
        </p:txBody>
      </p:sp>
    </p:spTree>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3"/>
          <p:cNvSpPr>
            <a:spLocks noGrp="1"/>
          </p:cNvSpPr>
          <p:nvPr>
            <p:ph type="title"/>
          </p:nvPr>
        </p:nvSpPr>
        <p:spPr/>
        <p:txBody>
          <a:bodyPr/>
          <a:lstStyle/>
          <a:p>
            <a:r>
              <a:rPr lang="en-US" dirty="0"/>
              <a:t>Shotgun Shooting</a:t>
            </a:r>
          </a:p>
        </p:txBody>
      </p:sp>
      <p:sp>
        <p:nvSpPr>
          <p:cNvPr id="158723"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Shotgun-Shooting Techniques</a:t>
            </a:r>
          </a:p>
        </p:txBody>
      </p:sp>
      <p:sp>
        <p:nvSpPr>
          <p:cNvPr id="6" name="Content Placeholder 5"/>
          <p:cNvSpPr>
            <a:spLocks noGrp="1"/>
          </p:cNvSpPr>
          <p:nvPr>
            <p:ph sz="half" idx="2"/>
          </p:nvPr>
        </p:nvSpPr>
        <p:spPr>
          <a:xfrm>
            <a:off x="457200" y="1916113"/>
            <a:ext cx="8229600" cy="3951287"/>
          </a:xfrm>
        </p:spPr>
        <p:txBody>
          <a:bodyPr/>
          <a:lstStyle/>
          <a:p>
            <a:pPr marL="0">
              <a:buFont typeface="Wingdings" pitchFamily="2" charset="2"/>
              <a:buNone/>
              <a:defRPr/>
            </a:pPr>
            <a:r>
              <a:rPr lang="en-US" dirty="0"/>
              <a:t>Unlike rifle firing, quick reflexes and flexibility are essential for effective shotgun shooting.</a:t>
            </a:r>
          </a:p>
          <a:p>
            <a:pPr>
              <a:defRPr/>
            </a:pPr>
            <a:r>
              <a:rPr lang="en-US" dirty="0">
                <a:latin typeface="Arial Black" pitchFamily="34" charset="0"/>
              </a:rPr>
              <a:t>Shooting Stance</a:t>
            </a:r>
            <a:endParaRPr lang="en-US" dirty="0"/>
          </a:p>
          <a:p>
            <a:pPr lvl="1">
              <a:defRPr/>
            </a:pPr>
            <a:r>
              <a:rPr lang="en-US" dirty="0"/>
              <a:t>Shotgun almost always fired at moving target from standing position. Must be able to swing freely over wide arc and maintain control.</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3"/>
          <p:cNvSpPr>
            <a:spLocks noGrp="1"/>
          </p:cNvSpPr>
          <p:nvPr>
            <p:ph type="title"/>
          </p:nvPr>
        </p:nvSpPr>
        <p:spPr/>
        <p:txBody>
          <a:bodyPr/>
          <a:lstStyle/>
          <a:p>
            <a:r>
              <a:rPr lang="en-US" dirty="0"/>
              <a:t>Shotgun Shooting</a:t>
            </a:r>
          </a:p>
        </p:txBody>
      </p:sp>
      <p:sp>
        <p:nvSpPr>
          <p:cNvPr id="159747" name="Content Placeholder 4"/>
          <p:cNvSpPr>
            <a:spLocks noGrp="1"/>
          </p:cNvSpPr>
          <p:nvPr>
            <p:ph sz="half" idx="1"/>
          </p:nvPr>
        </p:nvSpPr>
        <p:spPr>
          <a:xfrm>
            <a:off x="457200" y="1265238"/>
            <a:ext cx="4572000" cy="4525962"/>
          </a:xfrm>
        </p:spPr>
        <p:txBody>
          <a:bodyPr/>
          <a:lstStyle/>
          <a:p>
            <a:pPr lvl="1"/>
            <a:r>
              <a:rPr lang="en-US" dirty="0">
                <a:latin typeface="Arial" charset="0"/>
                <a:cs typeface="Arial" charset="0"/>
              </a:rPr>
              <a:t>Stand with feet spread shoulder-width apart and knees bent slightly so you are balanced. Bring left foot slightly forward (if right-handed shooter) and lean in same direction. Toes of forward foot should point toward target.</a:t>
            </a:r>
          </a:p>
        </p:txBody>
      </p:sp>
      <p:pic>
        <p:nvPicPr>
          <p:cNvPr id="159748" name="Picture 5" descr="\\Ladybird\shared_graphics\Hunting_graphics\Export_PPT\Generic_drawings\shotgun_stance.jpg"/>
          <p:cNvPicPr>
            <a:picLocks noGrp="1" noChangeAspect="1" noChangeArrowheads="1"/>
          </p:cNvPicPr>
          <p:nvPr>
            <p:ph sz="half" idx="2"/>
          </p:nvPr>
        </p:nvPicPr>
        <p:blipFill>
          <a:blip r:embed="rId2"/>
          <a:stretch>
            <a:fillRect/>
          </a:stretch>
        </p:blipFill>
        <p:spPr>
          <a:xfrm>
            <a:off x="5429250" y="1265636"/>
            <a:ext cx="2476499" cy="4525166"/>
          </a:xfrm>
          <a:noFill/>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4"/>
          <p:cNvSpPr>
            <a:spLocks noGrp="1"/>
          </p:cNvSpPr>
          <p:nvPr>
            <p:ph type="title"/>
          </p:nvPr>
        </p:nvSpPr>
        <p:spPr/>
        <p:txBody>
          <a:bodyPr/>
          <a:lstStyle/>
          <a:p>
            <a:r>
              <a:rPr lang="en-US" dirty="0"/>
              <a:t>Shotgun Shooting</a:t>
            </a:r>
          </a:p>
        </p:txBody>
      </p:sp>
      <p:sp>
        <p:nvSpPr>
          <p:cNvPr id="160771" name="Content Placeholder 5"/>
          <p:cNvSpPr>
            <a:spLocks noGrp="1"/>
          </p:cNvSpPr>
          <p:nvPr>
            <p:ph idx="1"/>
          </p:nvPr>
        </p:nvSpPr>
        <p:spPr/>
        <p:txBody>
          <a:bodyPr/>
          <a:lstStyle/>
          <a:p>
            <a:pPr lvl="1"/>
            <a:r>
              <a:rPr lang="en-US" dirty="0">
                <a:latin typeface="Arial" charset="0"/>
                <a:cs typeface="Arial" charset="0"/>
              </a:rPr>
              <a:t>Keep knees slightly bent—easier to swing with moving target. Bent leg to the rear supports movements of your hips, allowing you to swing smoothly.</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5"/>
          <p:cNvSpPr>
            <a:spLocks noGrp="1"/>
          </p:cNvSpPr>
          <p:nvPr>
            <p:ph type="title"/>
          </p:nvPr>
        </p:nvSpPr>
        <p:spPr/>
        <p:txBody>
          <a:bodyPr/>
          <a:lstStyle/>
          <a:p>
            <a:r>
              <a:rPr lang="en-US" dirty="0"/>
              <a:t>Shotgun Shooting</a:t>
            </a:r>
          </a:p>
        </p:txBody>
      </p:sp>
      <p:sp>
        <p:nvSpPr>
          <p:cNvPr id="161795" name="Content Placeholder 2"/>
          <p:cNvSpPr>
            <a:spLocks noGrp="1"/>
          </p:cNvSpPr>
          <p:nvPr>
            <p:ph idx="1"/>
          </p:nvPr>
        </p:nvSpPr>
        <p:spPr/>
        <p:txBody>
          <a:bodyPr/>
          <a:lstStyle/>
          <a:p>
            <a:r>
              <a:rPr lang="en-US" dirty="0">
                <a:latin typeface="Arial Black" pitchFamily="34" charset="0"/>
                <a:cs typeface="Arial" charset="0"/>
              </a:rPr>
              <a:t>Pointing</a:t>
            </a:r>
          </a:p>
          <a:p>
            <a:pPr lvl="1"/>
            <a:r>
              <a:rPr lang="en-US" dirty="0">
                <a:latin typeface="Arial" charset="0"/>
                <a:cs typeface="Arial" charset="0"/>
              </a:rPr>
              <a:t>Because targets usually appear suddenly and move quickly, there’s no time to “aim” a shotgun. It’s designed to be pointed, with the eye sighting along the top of the barrel or rib.</a:t>
            </a:r>
          </a:p>
          <a:p>
            <a:pPr lvl="1"/>
            <a:r>
              <a:rPr lang="en-US" dirty="0">
                <a:latin typeface="Arial" charset="0"/>
                <a:cs typeface="Arial" charset="0"/>
              </a:rPr>
              <a:t>Sight is usually a bead on front of gun. Your eye must be in line with barrel, so it’s important to position your head properly on the stock.</a:t>
            </a:r>
          </a:p>
          <a:p>
            <a:endParaRPr lang="en-US" dirty="0">
              <a:latin typeface="Arial" charset="0"/>
              <a:cs typeface="Arial"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3"/>
          <p:cNvSpPr>
            <a:spLocks noGrp="1"/>
          </p:cNvSpPr>
          <p:nvPr>
            <p:ph type="title"/>
          </p:nvPr>
        </p:nvSpPr>
        <p:spPr/>
        <p:txBody>
          <a:bodyPr/>
          <a:lstStyle/>
          <a:p>
            <a:r>
              <a:rPr lang="en-US" dirty="0"/>
              <a:t>Shotgun Shooting</a:t>
            </a:r>
          </a:p>
        </p:txBody>
      </p:sp>
      <p:pic>
        <p:nvPicPr>
          <p:cNvPr id="162819" name="Picture 5" descr="\\Ladybird\shared_graphics\Hunting_graphics\Export_PPT\Generic_drawings\shotgun_pointing.jpg"/>
          <p:cNvPicPr>
            <a:picLocks noGrp="1" noChangeAspect="1" noChangeArrowheads="1"/>
          </p:cNvPicPr>
          <p:nvPr>
            <p:ph sz="half" idx="1"/>
          </p:nvPr>
        </p:nvPicPr>
        <p:blipFill>
          <a:blip r:embed="rId2"/>
          <a:stretch>
            <a:fillRect/>
          </a:stretch>
        </p:blipFill>
        <p:spPr>
          <a:xfrm>
            <a:off x="792843" y="1265238"/>
            <a:ext cx="3367315" cy="4525961"/>
          </a:xfrm>
          <a:noFill/>
        </p:spPr>
      </p:pic>
      <p:sp>
        <p:nvSpPr>
          <p:cNvPr id="162820" name="Content Placeholder 5"/>
          <p:cNvSpPr>
            <a:spLocks noGrp="1"/>
          </p:cNvSpPr>
          <p:nvPr>
            <p:ph sz="half" idx="2"/>
          </p:nvPr>
        </p:nvSpPr>
        <p:spPr>
          <a:xfrm>
            <a:off x="4648200" y="1265238"/>
            <a:ext cx="4038600" cy="4525962"/>
          </a:xfrm>
        </p:spPr>
        <p:txBody>
          <a:bodyPr/>
          <a:lstStyle/>
          <a:p>
            <a:pPr lvl="1"/>
            <a:r>
              <a:rPr lang="en-US" dirty="0">
                <a:latin typeface="Arial" charset="0"/>
                <a:cs typeface="Arial" charset="0"/>
              </a:rPr>
              <a:t>When you bring the gun to your face, the stock should fit snugly against your cheek with your eye on that side above the centerline of the gun. If position isn’t comfortable, adjust “gun fit.”</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title"/>
          </p:nvPr>
        </p:nvSpPr>
        <p:spPr/>
        <p:txBody>
          <a:bodyPr/>
          <a:lstStyle/>
          <a:p>
            <a:r>
              <a:rPr lang="en-US" dirty="0"/>
              <a:t>Shotgun Shooting</a:t>
            </a:r>
          </a:p>
        </p:txBody>
      </p:sp>
      <p:sp>
        <p:nvSpPr>
          <p:cNvPr id="163843" name="Content Placeholder 2"/>
          <p:cNvSpPr>
            <a:spLocks noGrp="1"/>
          </p:cNvSpPr>
          <p:nvPr>
            <p:ph idx="1"/>
          </p:nvPr>
        </p:nvSpPr>
        <p:spPr/>
        <p:txBody>
          <a:bodyPr/>
          <a:lstStyle/>
          <a:p>
            <a:r>
              <a:rPr lang="en-US" dirty="0">
                <a:latin typeface="Arial Black" pitchFamily="34" charset="0"/>
                <a:cs typeface="Arial" charset="0"/>
              </a:rPr>
              <a:t>Shouldering the Shotgun</a:t>
            </a:r>
          </a:p>
          <a:p>
            <a:pPr lvl="1"/>
            <a:r>
              <a:rPr lang="en-US" dirty="0">
                <a:latin typeface="Arial" charset="0"/>
                <a:cs typeface="Arial" charset="0"/>
              </a:rPr>
              <a:t>When bringing shotgun to your shoulder, stock should be brought to your cheek first, then back to your shoulder. </a:t>
            </a:r>
          </a:p>
          <a:p>
            <a:pPr lvl="1"/>
            <a:r>
              <a:rPr lang="en-US" dirty="0">
                <a:latin typeface="Arial" charset="0"/>
                <a:cs typeface="Arial" charset="0"/>
              </a:rPr>
              <a:t>When done properly, with head naturally erect, gun butt always should come to same spot on shoulder.</a:t>
            </a:r>
          </a:p>
        </p:txBody>
      </p:sp>
    </p:spTree>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p:cNvSpPr>
            <a:spLocks noGrp="1"/>
          </p:cNvSpPr>
          <p:nvPr>
            <p:ph type="title"/>
          </p:nvPr>
        </p:nvSpPr>
        <p:spPr/>
        <p:txBody>
          <a:bodyPr/>
          <a:lstStyle/>
          <a:p>
            <a:r>
              <a:rPr lang="en-US" dirty="0"/>
              <a:t>Shotgun Shooting</a:t>
            </a:r>
          </a:p>
        </p:txBody>
      </p:sp>
      <p:sp>
        <p:nvSpPr>
          <p:cNvPr id="164867" name="Content Placeholder 2"/>
          <p:cNvSpPr>
            <a:spLocks noGrp="1"/>
          </p:cNvSpPr>
          <p:nvPr>
            <p:ph idx="1"/>
          </p:nvPr>
        </p:nvSpPr>
        <p:spPr/>
        <p:txBody>
          <a:bodyPr/>
          <a:lstStyle/>
          <a:p>
            <a:r>
              <a:rPr lang="en-US" dirty="0">
                <a:latin typeface="Arial Black" pitchFamily="34" charset="0"/>
                <a:cs typeface="Arial" charset="0"/>
              </a:rPr>
              <a:t>Pulling the Trigger</a:t>
            </a:r>
          </a:p>
          <a:p>
            <a:pPr lvl="1"/>
            <a:r>
              <a:rPr lang="en-US" dirty="0">
                <a:latin typeface="Arial" charset="0"/>
                <a:cs typeface="Arial" charset="0"/>
              </a:rPr>
              <a:t>Quick trigger action is important when hunting with a shotgun. Slap the trigger rather than squeezing it. </a:t>
            </a:r>
          </a:p>
          <a:p>
            <a:pPr lvl="1"/>
            <a:r>
              <a:rPr lang="en-US" dirty="0">
                <a:latin typeface="Arial" charset="0"/>
                <a:cs typeface="Arial" charset="0"/>
              </a:rPr>
              <a:t>Because the trigger is pulled quickly and the body and gun are typically in motion, breath control isn’t necessary. </a:t>
            </a:r>
          </a:p>
          <a:p>
            <a:pPr lvl="1"/>
            <a:r>
              <a:rPr lang="en-US" dirty="0">
                <a:latin typeface="Arial" charset="0"/>
                <a:cs typeface="Arial" charset="0"/>
              </a:rPr>
              <a:t>Continue the shotgun’s swing as you pull the trigger. Stopping the swing as you shoot will cause you to hit behind a moving target.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6"/>
          <p:cNvSpPr>
            <a:spLocks noGrp="1"/>
          </p:cNvSpPr>
          <p:nvPr>
            <p:ph type="title"/>
          </p:nvPr>
        </p:nvSpPr>
        <p:spPr/>
        <p:txBody>
          <a:bodyPr/>
          <a:lstStyle/>
          <a:p>
            <a:r>
              <a:rPr lang="en-US" dirty="0"/>
              <a:t>Chapter One Review Questions</a:t>
            </a:r>
          </a:p>
        </p:txBody>
      </p:sp>
      <p:sp>
        <p:nvSpPr>
          <p:cNvPr id="40963"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A primary objective of hunter education programs is to __________________________.</a:t>
            </a:r>
          </a:p>
        </p:txBody>
      </p:sp>
      <p:sp>
        <p:nvSpPr>
          <p:cNvPr id="33796" name="Content Placeholder 5"/>
          <p:cNvSpPr>
            <a:spLocks noGrp="1"/>
          </p:cNvSpPr>
          <p:nvPr>
            <p:ph sz="quarter" idx="10"/>
          </p:nvPr>
        </p:nvSpPr>
        <p:spPr/>
        <p:txBody>
          <a:bodyPr/>
          <a:lstStyle/>
          <a:p>
            <a:pPr marL="346075" indent="-346075">
              <a:spcBef>
                <a:spcPts val="1200"/>
              </a:spcBef>
            </a:pPr>
            <a:r>
              <a:rPr lang="en-US" dirty="0">
                <a:cs typeface="Arial" charset="0"/>
              </a:rPr>
              <a:t>Answer: </a:t>
            </a:r>
            <a:r>
              <a:rPr lang="en-US" dirty="0">
                <a:solidFill>
                  <a:srgbClr val="000000"/>
                </a:solidFill>
                <a:latin typeface="Arial" charset="0"/>
                <a:cs typeface="Arial" charset="0"/>
              </a:rPr>
              <a:t>produce safe, knowledgeable, responsible, and involved hunters.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build="p"/>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3"/>
          <p:cNvSpPr>
            <a:spLocks noGrp="1"/>
          </p:cNvSpPr>
          <p:nvPr>
            <p:ph type="title"/>
          </p:nvPr>
        </p:nvSpPr>
        <p:spPr/>
        <p:txBody>
          <a:bodyPr/>
          <a:lstStyle/>
          <a:p>
            <a:r>
              <a:rPr lang="en-US" dirty="0"/>
              <a:t>Shotgun Shooting</a:t>
            </a:r>
          </a:p>
        </p:txBody>
      </p:sp>
      <p:sp>
        <p:nvSpPr>
          <p:cNvPr id="165891" name="Text Placeholder 4"/>
          <p:cNvSpPr>
            <a:spLocks noGrp="1"/>
          </p:cNvSpPr>
          <p:nvPr>
            <p:ph type="body" idx="1"/>
          </p:nvPr>
        </p:nvSpPr>
        <p:spPr/>
        <p:txBody>
          <a:bodyPr/>
          <a:lstStyle/>
          <a:p>
            <a:r>
              <a:rPr lang="en-US" dirty="0">
                <a:latin typeface="Arial" charset="0"/>
                <a:cs typeface="Arial" charset="0"/>
              </a:rPr>
              <a:t>Leading the Target</a:t>
            </a:r>
          </a:p>
        </p:txBody>
      </p:sp>
      <p:sp>
        <p:nvSpPr>
          <p:cNvPr id="165892" name="Content Placeholder 5"/>
          <p:cNvSpPr>
            <a:spLocks noGrp="1"/>
          </p:cNvSpPr>
          <p:nvPr>
            <p:ph sz="half" idx="2"/>
          </p:nvPr>
        </p:nvSpPr>
        <p:spPr/>
        <p:txBody>
          <a:bodyPr/>
          <a:lstStyle/>
          <a:p>
            <a:r>
              <a:rPr lang="en-US" dirty="0">
                <a:latin typeface="Arial Black" pitchFamily="34" charset="0"/>
                <a:cs typeface="Arial" charset="0"/>
              </a:rPr>
              <a:t>Swing-Through</a:t>
            </a:r>
            <a:r>
              <a:rPr lang="en-US" dirty="0">
                <a:latin typeface="Arial" charset="0"/>
                <a:cs typeface="Arial" charset="0"/>
              </a:rPr>
              <a:t>: Best for beginning student. Point shotgun at a moving target and </a:t>
            </a:r>
            <a:br>
              <a:rPr lang="en-US" dirty="0">
                <a:latin typeface="Arial" charset="0"/>
                <a:cs typeface="Arial" charset="0"/>
              </a:rPr>
            </a:br>
            <a:r>
              <a:rPr lang="en-US" dirty="0">
                <a:latin typeface="Arial" charset="0"/>
                <a:cs typeface="Arial" charset="0"/>
              </a:rPr>
              <a:t>swing with it. </a:t>
            </a:r>
            <a:br>
              <a:rPr lang="en-US" dirty="0">
                <a:latin typeface="Arial" charset="0"/>
                <a:cs typeface="Arial" charset="0"/>
              </a:rPr>
            </a:br>
            <a:r>
              <a:rPr lang="en-US" dirty="0">
                <a:latin typeface="Arial" charset="0"/>
                <a:cs typeface="Arial" charset="0"/>
              </a:rPr>
              <a:t>Increase speed of the </a:t>
            </a:r>
            <a:br>
              <a:rPr lang="en-US" dirty="0">
                <a:latin typeface="Arial" charset="0"/>
                <a:cs typeface="Arial" charset="0"/>
              </a:rPr>
            </a:br>
            <a:r>
              <a:rPr lang="en-US" dirty="0">
                <a:latin typeface="Arial" charset="0"/>
                <a:cs typeface="Arial" charset="0"/>
              </a:rPr>
              <a:t>gun so muzzle passes </a:t>
            </a:r>
            <a:br>
              <a:rPr lang="en-US" dirty="0">
                <a:latin typeface="Arial" charset="0"/>
                <a:cs typeface="Arial" charset="0"/>
              </a:rPr>
            </a:br>
            <a:r>
              <a:rPr lang="en-US" dirty="0">
                <a:latin typeface="Arial" charset="0"/>
                <a:cs typeface="Arial" charset="0"/>
              </a:rPr>
              <a:t>target, then fire— “swing through” target  </a:t>
            </a:r>
            <a:br>
              <a:rPr lang="en-US" dirty="0">
                <a:latin typeface="Arial" charset="0"/>
                <a:cs typeface="Arial" charset="0"/>
              </a:rPr>
            </a:br>
            <a:r>
              <a:rPr lang="en-US" dirty="0">
                <a:latin typeface="Arial" charset="0"/>
                <a:cs typeface="Arial" charset="0"/>
              </a:rPr>
              <a:t>and fire at blank space in front of target.</a:t>
            </a:r>
          </a:p>
        </p:txBody>
      </p:sp>
      <p:pic>
        <p:nvPicPr>
          <p:cNvPr id="165893" name="Picture 6" descr="\\Ladybird\shared_graphics\Hunting_graphics\Export_PPT\Generic_drawings\shoot_technique_swing_through.jpg"/>
          <p:cNvPicPr>
            <a:picLocks noGrp="1" noChangeAspect="1" noChangeArrowheads="1"/>
          </p:cNvPicPr>
          <p:nvPr>
            <p:ph sz="quarter" idx="4"/>
          </p:nvPr>
        </p:nvPicPr>
        <p:blipFill>
          <a:blip r:embed="rId2"/>
          <a:stretch>
            <a:fillRect/>
          </a:stretch>
        </p:blipFill>
        <p:spPr>
          <a:xfrm>
            <a:off x="4646243" y="2671763"/>
            <a:ext cx="4039338" cy="2474911"/>
          </a:xfrm>
          <a:noFill/>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p:txBody>
          <a:bodyPr/>
          <a:lstStyle/>
          <a:p>
            <a:r>
              <a:rPr lang="en-US" dirty="0"/>
              <a:t>Shotgun Shooting</a:t>
            </a:r>
          </a:p>
        </p:txBody>
      </p:sp>
      <p:sp>
        <p:nvSpPr>
          <p:cNvPr id="166915" name="Content Placeholder 2"/>
          <p:cNvSpPr>
            <a:spLocks noGrp="1"/>
          </p:cNvSpPr>
          <p:nvPr>
            <p:ph idx="1"/>
          </p:nvPr>
        </p:nvSpPr>
        <p:spPr/>
        <p:txBody>
          <a:bodyPr/>
          <a:lstStyle/>
          <a:p>
            <a:r>
              <a:rPr lang="en-US" dirty="0">
                <a:latin typeface="Arial Black" pitchFamily="34" charset="0"/>
                <a:cs typeface="Arial" charset="0"/>
              </a:rPr>
              <a:t>Sustained Lead</a:t>
            </a:r>
            <a:r>
              <a:rPr lang="en-US" dirty="0">
                <a:latin typeface="Arial" charset="0"/>
                <a:cs typeface="Arial" charset="0"/>
              </a:rPr>
              <a:t>: More challenging because requires more experience. Estimate length of lead necessary to hit target, maintain that lead as you swing with target, fire, and continue swing.</a:t>
            </a:r>
          </a:p>
        </p:txBody>
      </p:sp>
      <p:pic>
        <p:nvPicPr>
          <p:cNvPr id="166916" name="Picture 5" descr="\\Ladybird\shared_graphics\Hunting_graphics\Export_PPT\Generic_drawings\shoot_technique_sustained_lead.jpg"/>
          <p:cNvPicPr>
            <a:picLocks noChangeAspect="1" noChangeArrowheads="1"/>
          </p:cNvPicPr>
          <p:nvPr/>
        </p:nvPicPr>
        <p:blipFill>
          <a:blip r:embed="rId2"/>
          <a:stretch>
            <a:fillRect/>
          </a:stretch>
        </p:blipFill>
        <p:spPr bwMode="auto">
          <a:xfrm>
            <a:off x="2320926" y="3276807"/>
            <a:ext cx="4502148" cy="2795173"/>
          </a:xfrm>
          <a:prstGeom prst="rect">
            <a:avLst/>
          </a:prstGeom>
          <a:noFill/>
          <a:ln w="9525">
            <a:noFill/>
            <a:miter lim="800000"/>
            <a:headEnd/>
            <a:tailEnd/>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3"/>
          <p:cNvSpPr>
            <a:spLocks noGrp="1"/>
          </p:cNvSpPr>
          <p:nvPr>
            <p:ph type="title"/>
          </p:nvPr>
        </p:nvSpPr>
        <p:spPr/>
        <p:txBody>
          <a:bodyPr/>
          <a:lstStyle/>
          <a:p>
            <a:r>
              <a:rPr lang="en-US" dirty="0"/>
              <a:t>Shotgun Shooting</a:t>
            </a:r>
          </a:p>
        </p:txBody>
      </p:sp>
      <p:sp>
        <p:nvSpPr>
          <p:cNvPr id="167939" name="Content Placeholder 4"/>
          <p:cNvSpPr>
            <a:spLocks noGrp="1"/>
          </p:cNvSpPr>
          <p:nvPr>
            <p:ph sz="half" idx="1"/>
          </p:nvPr>
        </p:nvSpPr>
        <p:spPr>
          <a:xfrm>
            <a:off x="457200" y="1265238"/>
            <a:ext cx="4038600" cy="4525962"/>
          </a:xfrm>
        </p:spPr>
        <p:txBody>
          <a:bodyPr/>
          <a:lstStyle/>
          <a:p>
            <a:r>
              <a:rPr lang="en-US" dirty="0">
                <a:latin typeface="Arial Black" pitchFamily="34" charset="0"/>
                <a:cs typeface="Arial" charset="0"/>
              </a:rPr>
              <a:t>Snap-Shooting</a:t>
            </a:r>
            <a:r>
              <a:rPr lang="en-US" dirty="0">
                <a:latin typeface="Arial" charset="0"/>
                <a:cs typeface="Arial" charset="0"/>
              </a:rPr>
              <a:t>: Technique to use for a quick shot and target is straight ahead at close range. Simply raise the shotgun and point where you think the target will be when the shot arrives.</a:t>
            </a:r>
          </a:p>
        </p:txBody>
      </p:sp>
      <p:pic>
        <p:nvPicPr>
          <p:cNvPr id="167940" name="Picture 5" descr="\\Ladybird\shared_graphics\Hunting_graphics\Export_PPT\Generic_drawings\snap_shooting.jpg"/>
          <p:cNvPicPr>
            <a:picLocks noGrp="1" noChangeAspect="1" noChangeArrowheads="1"/>
          </p:cNvPicPr>
          <p:nvPr>
            <p:ph sz="half" idx="2"/>
          </p:nvPr>
        </p:nvPicPr>
        <p:blipFill>
          <a:blip r:embed="rId2"/>
          <a:stretch>
            <a:fillRect/>
          </a:stretch>
        </p:blipFill>
        <p:spPr>
          <a:xfrm>
            <a:off x="5097478" y="1447801"/>
            <a:ext cx="2979707" cy="3948111"/>
          </a:xfrm>
          <a:noFill/>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3"/>
          <p:cNvSpPr>
            <a:spLocks noGrp="1"/>
          </p:cNvSpPr>
          <p:nvPr>
            <p:ph type="title"/>
          </p:nvPr>
        </p:nvSpPr>
        <p:spPr/>
        <p:txBody>
          <a:bodyPr/>
          <a:lstStyle/>
          <a:p>
            <a:r>
              <a:rPr lang="en-US" dirty="0"/>
              <a:t>Handgun Shooting</a:t>
            </a:r>
          </a:p>
        </p:txBody>
      </p:sp>
      <p:sp>
        <p:nvSpPr>
          <p:cNvPr id="168963"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Loading and Handling</a:t>
            </a:r>
          </a:p>
        </p:txBody>
      </p:sp>
      <p:sp>
        <p:nvSpPr>
          <p:cNvPr id="168964" name="Content Placeholder 5"/>
          <p:cNvSpPr>
            <a:spLocks noGrp="1"/>
          </p:cNvSpPr>
          <p:nvPr>
            <p:ph sz="half" idx="2"/>
          </p:nvPr>
        </p:nvSpPr>
        <p:spPr>
          <a:xfrm>
            <a:off x="457200" y="1916113"/>
            <a:ext cx="8229600" cy="3951287"/>
          </a:xfrm>
        </p:spPr>
        <p:txBody>
          <a:bodyPr/>
          <a:lstStyle/>
          <a:p>
            <a:r>
              <a:rPr lang="en-US" dirty="0">
                <a:latin typeface="Arial" charset="0"/>
                <a:cs typeface="Arial" charset="0"/>
              </a:rPr>
              <a:t>Single-action revolvers typically load through a gate on right side of frame. To rotate cylinder, pull hammer back to half-cock. For a safer carry in holster or hand, leave an empty chamber in front of hammer.</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4"/>
          <p:cNvSpPr>
            <a:spLocks noGrp="1"/>
          </p:cNvSpPr>
          <p:nvPr>
            <p:ph type="title"/>
          </p:nvPr>
        </p:nvSpPr>
        <p:spPr/>
        <p:txBody>
          <a:bodyPr/>
          <a:lstStyle/>
          <a:p>
            <a:r>
              <a:rPr lang="en-US" dirty="0"/>
              <a:t>Handgun Shooting</a:t>
            </a:r>
          </a:p>
        </p:txBody>
      </p:sp>
      <p:sp>
        <p:nvSpPr>
          <p:cNvPr id="169987" name="Content Placeholder 5"/>
          <p:cNvSpPr>
            <a:spLocks noGrp="1"/>
          </p:cNvSpPr>
          <p:nvPr>
            <p:ph sz="half" idx="1"/>
          </p:nvPr>
        </p:nvSpPr>
        <p:spPr>
          <a:xfrm>
            <a:off x="457200" y="1265238"/>
            <a:ext cx="4038600" cy="4525962"/>
          </a:xfrm>
        </p:spPr>
        <p:txBody>
          <a:bodyPr/>
          <a:lstStyle/>
          <a:p>
            <a:r>
              <a:rPr lang="en-US" dirty="0">
                <a:latin typeface="Arial" charset="0"/>
                <a:cs typeface="Arial" charset="0"/>
              </a:rPr>
              <a:t>Double-action revolvers have cylinders that fall downward, exposing all chambers for loading.</a:t>
            </a:r>
          </a:p>
          <a:p>
            <a:r>
              <a:rPr lang="en-US" dirty="0">
                <a:latin typeface="Arial" charset="0"/>
                <a:cs typeface="Arial" charset="0"/>
              </a:rPr>
              <a:t>Semi-automatics usually fire rounds stored in magazine that is inserted in grip or handle.</a:t>
            </a:r>
          </a:p>
        </p:txBody>
      </p:sp>
      <p:pic>
        <p:nvPicPr>
          <p:cNvPr id="169988" name="Picture 6"/>
          <p:cNvPicPr>
            <a:picLocks noChangeAspect="1" noChangeArrowheads="1"/>
          </p:cNvPicPr>
          <p:nvPr/>
        </p:nvPicPr>
        <p:blipFill>
          <a:blip r:embed="rId2"/>
          <a:stretch>
            <a:fillRect/>
          </a:stretch>
        </p:blipFill>
        <p:spPr bwMode="auto">
          <a:xfrm>
            <a:off x="5180409" y="1404558"/>
            <a:ext cx="3348423" cy="2514600"/>
          </a:xfrm>
          <a:prstGeom prst="rect">
            <a:avLst/>
          </a:prstGeom>
          <a:noFill/>
          <a:ln w="9525">
            <a:noFill/>
            <a:miter lim="800000"/>
            <a:headEnd/>
            <a:tailEnd/>
          </a:ln>
        </p:spPr>
      </p:pic>
      <p:pic>
        <p:nvPicPr>
          <p:cNvPr id="3" name="Picture 2">
            <a:extLst>
              <a:ext uri="{FF2B5EF4-FFF2-40B4-BE49-F238E27FC236}">
                <a16:creationId xmlns:a16="http://schemas.microsoft.com/office/drawing/2014/main" id="{9D1B917D-1329-684F-BDBC-72F72AB4C67F}"/>
              </a:ext>
            </a:extLst>
          </p:cNvPr>
          <p:cNvPicPr>
            <a:picLocks noChangeAspect="1"/>
          </p:cNvPicPr>
          <p:nvPr/>
        </p:nvPicPr>
        <p:blipFill>
          <a:blip r:embed="rId3"/>
          <a:stretch>
            <a:fillRect/>
          </a:stretch>
        </p:blipFill>
        <p:spPr>
          <a:xfrm>
            <a:off x="4558748" y="3886200"/>
            <a:ext cx="2363258" cy="2209800"/>
          </a:xfrm>
          <a:prstGeom prst="rect">
            <a:avLst/>
          </a:prstGeom>
        </p:spPr>
      </p:pic>
      <p:sp>
        <p:nvSpPr>
          <p:cNvPr id="4" name="TextBox 3">
            <a:extLst>
              <a:ext uri="{FF2B5EF4-FFF2-40B4-BE49-F238E27FC236}">
                <a16:creationId xmlns:a16="http://schemas.microsoft.com/office/drawing/2014/main" id="{CE605896-8A68-3B47-AA99-A908372A8F52}"/>
              </a:ext>
            </a:extLst>
          </p:cNvPr>
          <p:cNvSpPr txBox="1"/>
          <p:nvPr/>
        </p:nvSpPr>
        <p:spPr>
          <a:xfrm>
            <a:off x="4724400" y="2547558"/>
            <a:ext cx="1447800" cy="646331"/>
          </a:xfrm>
          <a:prstGeom prst="rect">
            <a:avLst/>
          </a:prstGeom>
          <a:noFill/>
        </p:spPr>
        <p:txBody>
          <a:bodyPr wrap="square" rtlCol="0">
            <a:spAutoFit/>
          </a:bodyPr>
          <a:lstStyle/>
          <a:p>
            <a:r>
              <a:rPr lang="en-US" sz="1200" b="1" dirty="0"/>
              <a:t>Double-action revolver ready for loading</a:t>
            </a:r>
          </a:p>
        </p:txBody>
      </p:sp>
      <p:sp>
        <p:nvSpPr>
          <p:cNvPr id="5" name="TextBox 4">
            <a:extLst>
              <a:ext uri="{FF2B5EF4-FFF2-40B4-BE49-F238E27FC236}">
                <a16:creationId xmlns:a16="http://schemas.microsoft.com/office/drawing/2014/main" id="{EFA52E40-0D62-5640-AA93-DA5787220580}"/>
              </a:ext>
            </a:extLst>
          </p:cNvPr>
          <p:cNvSpPr txBox="1"/>
          <p:nvPr/>
        </p:nvSpPr>
        <p:spPr>
          <a:xfrm>
            <a:off x="6854620" y="4724400"/>
            <a:ext cx="1442232" cy="461665"/>
          </a:xfrm>
          <a:prstGeom prst="rect">
            <a:avLst/>
          </a:prstGeom>
          <a:noFill/>
        </p:spPr>
        <p:txBody>
          <a:bodyPr wrap="square" rtlCol="0">
            <a:spAutoFit/>
          </a:bodyPr>
          <a:lstStyle/>
          <a:p>
            <a:r>
              <a:rPr lang="en-US" sz="1200" b="1" dirty="0"/>
              <a:t>Semi-automatic with magazine</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3"/>
          <p:cNvSpPr>
            <a:spLocks noGrp="1"/>
          </p:cNvSpPr>
          <p:nvPr>
            <p:ph type="title"/>
          </p:nvPr>
        </p:nvSpPr>
        <p:spPr/>
        <p:txBody>
          <a:bodyPr/>
          <a:lstStyle/>
          <a:p>
            <a:r>
              <a:rPr lang="en-US" dirty="0"/>
              <a:t>Handgun Shooting</a:t>
            </a:r>
          </a:p>
        </p:txBody>
      </p:sp>
      <p:sp>
        <p:nvSpPr>
          <p:cNvPr id="171011"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Position and Grip</a:t>
            </a:r>
          </a:p>
        </p:txBody>
      </p:sp>
      <p:sp>
        <p:nvSpPr>
          <p:cNvPr id="171012" name="Content Placeholder 5"/>
          <p:cNvSpPr>
            <a:spLocks noGrp="1"/>
          </p:cNvSpPr>
          <p:nvPr>
            <p:ph sz="half" idx="2"/>
          </p:nvPr>
        </p:nvSpPr>
        <p:spPr>
          <a:xfrm>
            <a:off x="457200" y="1916113"/>
            <a:ext cx="8229600" cy="3951287"/>
          </a:xfrm>
        </p:spPr>
        <p:txBody>
          <a:bodyPr/>
          <a:lstStyle/>
          <a:p>
            <a:r>
              <a:rPr lang="en-US" dirty="0">
                <a:latin typeface="Arial" charset="0"/>
                <a:cs typeface="Arial" charset="0"/>
              </a:rPr>
              <a:t>Body position and grip vital to hitting target. Hand position on grip of a pistol is especially critical. Although grip configuration of revolver and semi-automatic are different, gripping procedure is same.</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3"/>
          <p:cNvSpPr>
            <a:spLocks noGrp="1"/>
          </p:cNvSpPr>
          <p:nvPr>
            <p:ph type="title"/>
          </p:nvPr>
        </p:nvSpPr>
        <p:spPr/>
        <p:txBody>
          <a:bodyPr/>
          <a:lstStyle/>
          <a:p>
            <a:r>
              <a:rPr lang="en-US" dirty="0"/>
              <a:t>Handgun Shooting</a:t>
            </a:r>
          </a:p>
        </p:txBody>
      </p:sp>
      <p:sp>
        <p:nvSpPr>
          <p:cNvPr id="172035" name="Content Placeholder 4"/>
          <p:cNvSpPr>
            <a:spLocks noGrp="1"/>
          </p:cNvSpPr>
          <p:nvPr>
            <p:ph sz="half" idx="1"/>
          </p:nvPr>
        </p:nvSpPr>
        <p:spPr>
          <a:xfrm>
            <a:off x="457200" y="1265238"/>
            <a:ext cx="5715000" cy="4525962"/>
          </a:xfrm>
        </p:spPr>
        <p:txBody>
          <a:bodyPr/>
          <a:lstStyle/>
          <a:p>
            <a:r>
              <a:rPr lang="en-US" dirty="0">
                <a:latin typeface="Arial" charset="0"/>
                <a:cs typeface="Arial" charset="0"/>
              </a:rPr>
              <a:t>Hold handgun high on grip so recoil is directed back to hand and arm in straight line. Allows better repeat shots and more accurate shooting. Use two-handed hold whenever possible, applying pressure from front to rear.</a:t>
            </a:r>
          </a:p>
          <a:p>
            <a:r>
              <a:rPr lang="en-US" dirty="0">
                <a:latin typeface="Arial" charset="0"/>
                <a:cs typeface="Arial" charset="0"/>
              </a:rPr>
              <a:t>When hunting, use stable object as rest. Placing some padding on top of hard rest helps with aim.</a:t>
            </a:r>
          </a:p>
        </p:txBody>
      </p:sp>
      <p:pic>
        <p:nvPicPr>
          <p:cNvPr id="172036" name="Picture 5"/>
          <p:cNvPicPr>
            <a:picLocks noGrp="1" noChangeAspect="1" noChangeArrowheads="1"/>
          </p:cNvPicPr>
          <p:nvPr>
            <p:ph sz="half" idx="2"/>
          </p:nvPr>
        </p:nvPicPr>
        <p:blipFill>
          <a:blip r:embed="rId2"/>
          <a:stretch>
            <a:fillRect/>
          </a:stretch>
        </p:blipFill>
        <p:spPr>
          <a:xfrm>
            <a:off x="6267036" y="1265878"/>
            <a:ext cx="2209039" cy="4524682"/>
          </a:xfrm>
          <a:noFill/>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3"/>
          <p:cNvSpPr>
            <a:spLocks noGrp="1"/>
          </p:cNvSpPr>
          <p:nvPr>
            <p:ph type="title"/>
          </p:nvPr>
        </p:nvSpPr>
        <p:spPr/>
        <p:txBody>
          <a:bodyPr/>
          <a:lstStyle/>
          <a:p>
            <a:r>
              <a:rPr lang="en-US" dirty="0"/>
              <a:t>Handgun Shooting</a:t>
            </a:r>
          </a:p>
        </p:txBody>
      </p:sp>
      <p:sp>
        <p:nvSpPr>
          <p:cNvPr id="173059"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Sight Alignment</a:t>
            </a:r>
          </a:p>
        </p:txBody>
      </p:sp>
      <p:sp>
        <p:nvSpPr>
          <p:cNvPr id="173060" name="Content Placeholder 5"/>
          <p:cNvSpPr>
            <a:spLocks noGrp="1"/>
          </p:cNvSpPr>
          <p:nvPr>
            <p:ph sz="half" idx="2"/>
          </p:nvPr>
        </p:nvSpPr>
        <p:spPr>
          <a:xfrm>
            <a:off x="457200" y="1916113"/>
            <a:ext cx="8229600" cy="3951287"/>
          </a:xfrm>
        </p:spPr>
        <p:txBody>
          <a:bodyPr/>
          <a:lstStyle/>
          <a:p>
            <a:r>
              <a:rPr lang="en-US" dirty="0">
                <a:latin typeface="Arial" charset="0"/>
                <a:cs typeface="Arial" charset="0"/>
              </a:rPr>
              <a:t>More important in pistol shooting because of shorter distance between sights. Typically, handgun sights consist of square rear notch sight and heavy square front blade sight. Most handguns sighted-in at 50 feet.</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3"/>
          <p:cNvSpPr>
            <a:spLocks noGrp="1"/>
          </p:cNvSpPr>
          <p:nvPr>
            <p:ph type="title"/>
          </p:nvPr>
        </p:nvSpPr>
        <p:spPr/>
        <p:txBody>
          <a:bodyPr/>
          <a:lstStyle/>
          <a:p>
            <a:r>
              <a:rPr lang="en-US" dirty="0"/>
              <a:t>Handgun Shooting</a:t>
            </a:r>
          </a:p>
        </p:txBody>
      </p:sp>
      <p:sp>
        <p:nvSpPr>
          <p:cNvPr id="174083"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Aiming</a:t>
            </a:r>
          </a:p>
        </p:txBody>
      </p:sp>
      <p:sp>
        <p:nvSpPr>
          <p:cNvPr id="174084" name="Content Placeholder 5"/>
          <p:cNvSpPr>
            <a:spLocks noGrp="1"/>
          </p:cNvSpPr>
          <p:nvPr>
            <p:ph sz="half" idx="2"/>
          </p:nvPr>
        </p:nvSpPr>
        <p:spPr>
          <a:xfrm>
            <a:off x="457200" y="1916113"/>
            <a:ext cx="8229600" cy="3951287"/>
          </a:xfrm>
        </p:spPr>
        <p:txBody>
          <a:bodyPr/>
          <a:lstStyle/>
          <a:p>
            <a:r>
              <a:rPr lang="en-US" dirty="0">
                <a:latin typeface="Arial" charset="0"/>
                <a:cs typeface="Arial" charset="0"/>
              </a:rPr>
              <a:t>At shooting range, many handgunners use sight picture that places bull’s-eye on top of front sight, rather than in the sights over center of target. However, hunters should hold alignment directly over vital area.</a:t>
            </a:r>
          </a:p>
          <a:p>
            <a:r>
              <a:rPr lang="en-US" dirty="0">
                <a:latin typeface="Arial" charset="0"/>
                <a:cs typeface="Arial" charset="0"/>
              </a:rPr>
              <a:t>Scopes with long eye relief are popular and offer exact sighting for hunters. Scopes may take longer to align on a target than open sights, but are usually more accurate.</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3"/>
          <p:cNvSpPr>
            <a:spLocks noGrp="1"/>
          </p:cNvSpPr>
          <p:nvPr>
            <p:ph type="title"/>
          </p:nvPr>
        </p:nvSpPr>
        <p:spPr/>
        <p:txBody>
          <a:bodyPr/>
          <a:lstStyle/>
          <a:p>
            <a:r>
              <a:rPr lang="en-US" dirty="0"/>
              <a:t>Handgun Shooting</a:t>
            </a:r>
          </a:p>
        </p:txBody>
      </p:sp>
      <p:sp>
        <p:nvSpPr>
          <p:cNvPr id="175107"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Shooting</a:t>
            </a:r>
          </a:p>
        </p:txBody>
      </p:sp>
      <p:sp>
        <p:nvSpPr>
          <p:cNvPr id="6" name="Content Placeholder 5"/>
          <p:cNvSpPr>
            <a:spLocks noGrp="1"/>
          </p:cNvSpPr>
          <p:nvPr>
            <p:ph sz="half" idx="2"/>
          </p:nvPr>
        </p:nvSpPr>
        <p:spPr>
          <a:xfrm>
            <a:off x="457200" y="1916113"/>
            <a:ext cx="8229600" cy="3951287"/>
          </a:xfrm>
        </p:spPr>
        <p:txBody>
          <a:bodyPr/>
          <a:lstStyle/>
          <a:p>
            <a:pPr marL="0">
              <a:spcBef>
                <a:spcPts val="1800"/>
              </a:spcBef>
              <a:buFont typeface="Wingdings" pitchFamily="2" charset="2"/>
              <a:buNone/>
              <a:defRPr/>
            </a:pPr>
            <a:r>
              <a:rPr lang="en-US" dirty="0"/>
              <a:t>Fundamentals of trigger squeeze, breath control, and follow through almost identical to those in rifle firing. Some important differences to remember:</a:t>
            </a:r>
          </a:p>
          <a:p>
            <a:pPr>
              <a:spcBef>
                <a:spcPts val="1800"/>
              </a:spcBef>
              <a:defRPr/>
            </a:pPr>
            <a:r>
              <a:rPr lang="en-US" dirty="0"/>
              <a:t>First joint of finger should take up trigger pressure, not the tip as is often done with rifles.</a:t>
            </a:r>
          </a:p>
          <a:p>
            <a:pPr>
              <a:spcBef>
                <a:spcPts val="1800"/>
              </a:spcBef>
              <a:defRPr/>
            </a:pPr>
            <a:r>
              <a:rPr lang="en-US" dirty="0"/>
              <a:t>When fired, powder flashing at front of cylinder can cause burns. Keep fingers away from front of trigger.</a:t>
            </a:r>
          </a:p>
          <a:p>
            <a:pPr>
              <a:spcBef>
                <a:spcPts val="1800"/>
              </a:spcBef>
              <a:defRPr/>
            </a:pPr>
            <a:r>
              <a:rPr lang="en-US" dirty="0"/>
              <a:t>All handguns should be fired at arm’s length.</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dirty="0"/>
              <a:t>Chapter One Review Questions</a:t>
            </a:r>
          </a:p>
        </p:txBody>
      </p:sp>
      <p:sp>
        <p:nvSpPr>
          <p:cNvPr id="41987" name="Content Placeholder 3"/>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Name three hunting-related projects for which the Federal Aid in Wildlife Restoration Act (Pittman–Robertson Act) provides funding.</a:t>
            </a:r>
          </a:p>
        </p:txBody>
      </p:sp>
      <p:sp>
        <p:nvSpPr>
          <p:cNvPr id="5" name="Content Placeholder 4"/>
          <p:cNvSpPr>
            <a:spLocks noGrp="1"/>
          </p:cNvSpPr>
          <p:nvPr>
            <p:ph sz="quarter" idx="10"/>
          </p:nvPr>
        </p:nvSpPr>
        <p:spPr/>
        <p:txBody>
          <a:bodyPr/>
          <a:lstStyle/>
          <a:p>
            <a:pPr>
              <a:defRPr/>
            </a:pPr>
            <a:r>
              <a:rPr lang="en-US" dirty="0"/>
              <a:t>Answer: </a:t>
            </a:r>
            <a:r>
              <a:rPr lang="en-US" dirty="0">
                <a:solidFill>
                  <a:srgbClr val="000000"/>
                </a:solidFill>
                <a:latin typeface="Arial" pitchFamily="34" charset="0"/>
              </a:rPr>
              <a:t>(any three)</a:t>
            </a:r>
          </a:p>
          <a:p>
            <a:pPr marL="786384" indent="-347472">
              <a:spcBef>
                <a:spcPts val="1200"/>
              </a:spcBef>
              <a:buClr>
                <a:srgbClr val="000000"/>
              </a:buClr>
              <a:buFont typeface="Arial" pitchFamily="34" charset="0"/>
              <a:buChar char="•"/>
              <a:defRPr/>
            </a:pPr>
            <a:r>
              <a:rPr lang="en-US" dirty="0">
                <a:solidFill>
                  <a:srgbClr val="000000"/>
                </a:solidFill>
                <a:latin typeface="Arial" pitchFamily="34" charset="0"/>
              </a:rPr>
              <a:t>Selection, restoration, and improvement of wildlife habitat</a:t>
            </a:r>
          </a:p>
          <a:p>
            <a:pPr marL="786384" indent="-347472">
              <a:spcBef>
                <a:spcPts val="1200"/>
              </a:spcBef>
              <a:buClr>
                <a:srgbClr val="000000"/>
              </a:buClr>
              <a:buFont typeface="Arial" pitchFamily="34" charset="0"/>
              <a:buChar char="•"/>
              <a:defRPr/>
            </a:pPr>
            <a:r>
              <a:rPr lang="en-US" dirty="0">
                <a:solidFill>
                  <a:srgbClr val="000000"/>
                </a:solidFill>
                <a:latin typeface="Arial" pitchFamily="34" charset="0"/>
              </a:rPr>
              <a:t>Wildlife management research</a:t>
            </a:r>
          </a:p>
          <a:p>
            <a:pPr marL="786384" indent="-347472">
              <a:spcBef>
                <a:spcPts val="1200"/>
              </a:spcBef>
              <a:buClr>
                <a:srgbClr val="000000"/>
              </a:buClr>
              <a:buFont typeface="Arial" pitchFamily="34" charset="0"/>
              <a:buChar char="•"/>
              <a:defRPr/>
            </a:pPr>
            <a:r>
              <a:rPr lang="en-US" dirty="0">
                <a:solidFill>
                  <a:srgbClr val="000000"/>
                </a:solidFill>
                <a:latin typeface="Arial" pitchFamily="34" charset="0"/>
              </a:rPr>
              <a:t>Hunter education programs</a:t>
            </a:r>
          </a:p>
          <a:p>
            <a:pPr marL="786384" indent="-347472">
              <a:spcBef>
                <a:spcPts val="1200"/>
              </a:spcBef>
              <a:buClr>
                <a:srgbClr val="000000"/>
              </a:buClr>
              <a:buFont typeface="Arial" pitchFamily="34" charset="0"/>
              <a:buChar char="•"/>
              <a:defRPr/>
            </a:pPr>
            <a:r>
              <a:rPr lang="en-US" dirty="0">
                <a:solidFill>
                  <a:srgbClr val="000000"/>
                </a:solidFill>
                <a:latin typeface="Arial" pitchFamily="34" charset="0"/>
              </a:rPr>
              <a:t>Development and operation of public target ranges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itle 3"/>
          <p:cNvSpPr>
            <a:spLocks noGrp="1"/>
          </p:cNvSpPr>
          <p:nvPr>
            <p:ph type="title"/>
          </p:nvPr>
        </p:nvSpPr>
        <p:spPr/>
        <p:txBody>
          <a:bodyPr/>
          <a:lstStyle/>
          <a:p>
            <a:r>
              <a:rPr lang="en-US" dirty="0"/>
              <a:t>Handgun Shooting</a:t>
            </a:r>
          </a:p>
        </p:txBody>
      </p:sp>
      <p:sp>
        <p:nvSpPr>
          <p:cNvPr id="176131"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Safety Tip</a:t>
            </a:r>
          </a:p>
        </p:txBody>
      </p:sp>
      <p:sp>
        <p:nvSpPr>
          <p:cNvPr id="176132" name="Content Placeholder 5"/>
          <p:cNvSpPr>
            <a:spLocks noGrp="1"/>
          </p:cNvSpPr>
          <p:nvPr>
            <p:ph sz="half" idx="2"/>
          </p:nvPr>
        </p:nvSpPr>
        <p:spPr>
          <a:xfrm>
            <a:off x="457200" y="1916113"/>
            <a:ext cx="8229600" cy="3951287"/>
          </a:xfrm>
        </p:spPr>
        <p:txBody>
          <a:bodyPr/>
          <a:lstStyle/>
          <a:p>
            <a:r>
              <a:rPr lang="en-US" dirty="0">
                <a:latin typeface="Arial" charset="0"/>
                <a:cs typeface="Arial" charset="0"/>
              </a:rPr>
              <a:t>Permanent hearing loss happens gradually with each handgun blast. Choose an ear protection device with a high Noise Reduction Rating (NRR).</a:t>
            </a:r>
          </a:p>
          <a:p>
            <a:r>
              <a:rPr lang="en-US" dirty="0">
                <a:latin typeface="Arial" charset="0"/>
                <a:cs typeface="Arial" charset="0"/>
              </a:rPr>
              <a:t>Eye protection is essential when shooting a handgun to prevent damage from a ruptured shell or firearm malfunction. Wear eye protection whenever disassembling or cleaning a handgun.</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itle 3"/>
          <p:cNvSpPr>
            <a:spLocks noGrp="1"/>
          </p:cNvSpPr>
          <p:nvPr>
            <p:ph type="title"/>
          </p:nvPr>
        </p:nvSpPr>
        <p:spPr/>
        <p:txBody>
          <a:bodyPr/>
          <a:lstStyle/>
          <a:p>
            <a:r>
              <a:rPr lang="en-US" dirty="0"/>
              <a:t>Chapter Three Review Questions</a:t>
            </a:r>
          </a:p>
        </p:txBody>
      </p:sp>
      <p:sp>
        <p:nvSpPr>
          <p:cNvPr id="177155"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Good marksmanship is ___________________.</a:t>
            </a:r>
          </a:p>
        </p:txBody>
      </p:sp>
      <p:sp>
        <p:nvSpPr>
          <p:cNvPr id="169988" name="Content Placeholder 5"/>
          <p:cNvSpPr>
            <a:spLocks noGrp="1"/>
          </p:cNvSpPr>
          <p:nvPr>
            <p:ph sz="quarter" idx="10"/>
          </p:nvPr>
        </p:nvSpPr>
        <p:spPr/>
        <p:txBody>
          <a:bodyPr/>
          <a:lstStyle/>
          <a:p>
            <a:pPr marL="346075" indent="-346075"/>
            <a:r>
              <a:rPr lang="en-US" dirty="0">
                <a:cs typeface="Arial" charset="0"/>
              </a:rPr>
              <a:t>Answer: </a:t>
            </a:r>
            <a:r>
              <a:rPr lang="en-US" dirty="0">
                <a:solidFill>
                  <a:srgbClr val="000000"/>
                </a:solidFill>
                <a:latin typeface="Arial" charset="0"/>
                <a:cs typeface="Arial" charset="0"/>
              </a:rPr>
              <a:t>hitting your target accurately and consistently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998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8" grpId="0" build="p"/>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3"/>
          <p:cNvSpPr>
            <a:spLocks noGrp="1"/>
          </p:cNvSpPr>
          <p:nvPr>
            <p:ph type="title"/>
          </p:nvPr>
        </p:nvSpPr>
        <p:spPr/>
        <p:txBody>
          <a:bodyPr/>
          <a:lstStyle/>
          <a:p>
            <a:r>
              <a:rPr lang="en-US" dirty="0"/>
              <a:t>Chapter Three Review Questions</a:t>
            </a:r>
          </a:p>
        </p:txBody>
      </p:sp>
      <p:sp>
        <p:nvSpPr>
          <p:cNvPr id="178179"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Sight alignment is _________________________.</a:t>
            </a:r>
          </a:p>
        </p:txBody>
      </p:sp>
      <p:sp>
        <p:nvSpPr>
          <p:cNvPr id="171012" name="Content Placeholder 5"/>
          <p:cNvSpPr>
            <a:spLocks noGrp="1"/>
          </p:cNvSpPr>
          <p:nvPr>
            <p:ph sz="quarter" idx="10"/>
          </p:nvPr>
        </p:nvSpPr>
        <p:spPr/>
        <p:txBody>
          <a:bodyPr/>
          <a:lstStyle/>
          <a:p>
            <a:pPr marL="346075" indent="-346075"/>
            <a:r>
              <a:rPr lang="en-US" dirty="0">
                <a:cs typeface="Arial" charset="0"/>
              </a:rPr>
              <a:t>Answer: </a:t>
            </a:r>
            <a:r>
              <a:rPr lang="en-US" dirty="0">
                <a:solidFill>
                  <a:srgbClr val="000000"/>
                </a:solidFill>
                <a:latin typeface="Arial" charset="0"/>
                <a:cs typeface="Arial" charset="0"/>
              </a:rPr>
              <a:t>the process of lining up front and rear sights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10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2" grpId="0" build="p"/>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le 3"/>
          <p:cNvSpPr>
            <a:spLocks noGrp="1"/>
          </p:cNvSpPr>
          <p:nvPr>
            <p:ph type="title"/>
          </p:nvPr>
        </p:nvSpPr>
        <p:spPr/>
        <p:txBody>
          <a:bodyPr/>
          <a:lstStyle/>
          <a:p>
            <a:r>
              <a:rPr lang="en-US" dirty="0"/>
              <a:t>Chapter Three Review Questions</a:t>
            </a:r>
          </a:p>
        </p:txBody>
      </p:sp>
      <p:sp>
        <p:nvSpPr>
          <p:cNvPr id="179203"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To help you steady the rifle when you’re ready to shoot, draw a deep breath and ________________.</a:t>
            </a:r>
          </a:p>
        </p:txBody>
      </p:sp>
      <p:sp>
        <p:nvSpPr>
          <p:cNvPr id="172036" name="Content Placeholder 5"/>
          <p:cNvSpPr>
            <a:spLocks noGrp="1"/>
          </p:cNvSpPr>
          <p:nvPr>
            <p:ph sz="quarter" idx="10"/>
          </p:nvPr>
        </p:nvSpPr>
        <p:spPr/>
        <p:txBody>
          <a:bodyPr/>
          <a:lstStyle/>
          <a:p>
            <a:pPr marL="346075" indent="-346075"/>
            <a:r>
              <a:rPr lang="en-US" dirty="0">
                <a:cs typeface="Arial" charset="0"/>
              </a:rPr>
              <a:t>Answer: </a:t>
            </a:r>
            <a:r>
              <a:rPr lang="en-US" dirty="0">
                <a:solidFill>
                  <a:srgbClr val="000000"/>
                </a:solidFill>
                <a:latin typeface="Arial" charset="0"/>
                <a:cs typeface="Arial" charset="0"/>
              </a:rPr>
              <a:t>exhale about half of your breath, and then hold your breath as you squeeze the trigger.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203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6" grpId="0" build="p"/>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itle 1"/>
          <p:cNvSpPr>
            <a:spLocks noGrp="1"/>
          </p:cNvSpPr>
          <p:nvPr>
            <p:ph type="title"/>
          </p:nvPr>
        </p:nvSpPr>
        <p:spPr/>
        <p:txBody>
          <a:bodyPr/>
          <a:lstStyle/>
          <a:p>
            <a:r>
              <a:rPr lang="en-US" dirty="0"/>
              <a:t>Chapter Three Review Questions</a:t>
            </a:r>
          </a:p>
        </p:txBody>
      </p:sp>
      <p:sp>
        <p:nvSpPr>
          <p:cNvPr id="180227" name="Content Placeholder 3"/>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The proper technique for pulling the trigger when shooting a rifle is to __________________.</a:t>
            </a:r>
          </a:p>
        </p:txBody>
      </p:sp>
      <p:sp>
        <p:nvSpPr>
          <p:cNvPr id="173060" name="Content Placeholder 4"/>
          <p:cNvSpPr>
            <a:spLocks noGrp="1"/>
          </p:cNvSpPr>
          <p:nvPr>
            <p:ph sz="quarter" idx="10"/>
          </p:nvPr>
        </p:nvSpPr>
        <p:spPr/>
        <p:txBody>
          <a:bodyPr/>
          <a:lstStyle/>
          <a:p>
            <a:r>
              <a:rPr lang="en-US" dirty="0">
                <a:cs typeface="Arial" charset="0"/>
              </a:rPr>
              <a:t>Answer: </a:t>
            </a:r>
            <a:r>
              <a:rPr lang="en-US" dirty="0">
                <a:solidFill>
                  <a:srgbClr val="000000"/>
                </a:solidFill>
                <a:latin typeface="Arial" charset="0"/>
                <a:cs typeface="Arial" charset="0"/>
              </a:rPr>
              <a:t>squeeze the trigger slowly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306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0" grpId="0" build="p"/>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itle 1"/>
          <p:cNvSpPr>
            <a:spLocks noGrp="1"/>
          </p:cNvSpPr>
          <p:nvPr>
            <p:ph type="title"/>
          </p:nvPr>
        </p:nvSpPr>
        <p:spPr/>
        <p:txBody>
          <a:bodyPr/>
          <a:lstStyle/>
          <a:p>
            <a:r>
              <a:rPr lang="en-US" dirty="0"/>
              <a:t>Chapter Three Review Questions</a:t>
            </a:r>
          </a:p>
        </p:txBody>
      </p:sp>
      <p:sp>
        <p:nvSpPr>
          <p:cNvPr id="181251" name="Content Placeholder 3"/>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Of the four standard rifle-firing positions, the steadiest is the __________ position.</a:t>
            </a:r>
          </a:p>
        </p:txBody>
      </p:sp>
      <p:sp>
        <p:nvSpPr>
          <p:cNvPr id="174084" name="Content Placeholder 4"/>
          <p:cNvSpPr>
            <a:spLocks noGrp="1"/>
          </p:cNvSpPr>
          <p:nvPr>
            <p:ph sz="quarter" idx="10"/>
          </p:nvPr>
        </p:nvSpPr>
        <p:spPr/>
        <p:txBody>
          <a:bodyPr/>
          <a:lstStyle/>
          <a:p>
            <a:r>
              <a:rPr lang="en-US" dirty="0">
                <a:cs typeface="Arial" charset="0"/>
              </a:rPr>
              <a:t>Answer: </a:t>
            </a:r>
            <a:r>
              <a:rPr lang="en-US" dirty="0">
                <a:solidFill>
                  <a:srgbClr val="000000"/>
                </a:solidFill>
                <a:latin typeface="Arial" charset="0"/>
                <a:cs typeface="Arial" charset="0"/>
              </a:rPr>
              <a:t>prone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8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4" grpId="0" build="p"/>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1"/>
          <p:cNvSpPr>
            <a:spLocks noGrp="1"/>
          </p:cNvSpPr>
          <p:nvPr>
            <p:ph type="title"/>
          </p:nvPr>
        </p:nvSpPr>
        <p:spPr/>
        <p:txBody>
          <a:bodyPr/>
          <a:lstStyle/>
          <a:p>
            <a:r>
              <a:rPr lang="en-US" dirty="0"/>
              <a:t>Chapter Three Review Questions</a:t>
            </a:r>
          </a:p>
        </p:txBody>
      </p:sp>
      <p:sp>
        <p:nvSpPr>
          <p:cNvPr id="182275" name="Content Placeholder 3"/>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All handguns should be fired at ________ length.</a:t>
            </a:r>
          </a:p>
        </p:txBody>
      </p:sp>
      <p:sp>
        <p:nvSpPr>
          <p:cNvPr id="175108" name="Content Placeholder 4"/>
          <p:cNvSpPr>
            <a:spLocks noGrp="1"/>
          </p:cNvSpPr>
          <p:nvPr>
            <p:ph sz="quarter" idx="10"/>
          </p:nvPr>
        </p:nvSpPr>
        <p:spPr/>
        <p:txBody>
          <a:bodyPr/>
          <a:lstStyle/>
          <a:p>
            <a:r>
              <a:rPr lang="en-US" dirty="0">
                <a:cs typeface="Arial" charset="0"/>
              </a:rPr>
              <a:t>Answer: </a:t>
            </a:r>
            <a:r>
              <a:rPr lang="en-US" dirty="0">
                <a:solidFill>
                  <a:srgbClr val="000000"/>
                </a:solidFill>
                <a:latin typeface="Arial" charset="0"/>
                <a:cs typeface="Arial" charset="0"/>
              </a:rPr>
              <a:t>arm’s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510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8" grpId="0" build="p"/>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itle 1"/>
          <p:cNvSpPr>
            <a:spLocks noGrp="1"/>
          </p:cNvSpPr>
          <p:nvPr>
            <p:ph type="title"/>
          </p:nvPr>
        </p:nvSpPr>
        <p:spPr/>
        <p:txBody>
          <a:bodyPr/>
          <a:lstStyle/>
          <a:p>
            <a:r>
              <a:rPr lang="en-US" dirty="0"/>
              <a:t>Chapter Three Review Questions</a:t>
            </a:r>
          </a:p>
        </p:txBody>
      </p:sp>
      <p:sp>
        <p:nvSpPr>
          <p:cNvPr id="183299" name="Content Placeholder 3"/>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If you are hunting small, fast birds like dove or quail, the best choke selection would be _________________ or ____________ choke.</a:t>
            </a:r>
          </a:p>
        </p:txBody>
      </p:sp>
      <p:sp>
        <p:nvSpPr>
          <p:cNvPr id="176132" name="Content Placeholder 4"/>
          <p:cNvSpPr>
            <a:spLocks noGrp="1"/>
          </p:cNvSpPr>
          <p:nvPr>
            <p:ph sz="quarter" idx="10"/>
          </p:nvPr>
        </p:nvSpPr>
        <p:spPr/>
        <p:txBody>
          <a:bodyPr/>
          <a:lstStyle/>
          <a:p>
            <a:r>
              <a:rPr lang="en-US" dirty="0">
                <a:cs typeface="Arial" charset="0"/>
              </a:rPr>
              <a:t>Answer: </a:t>
            </a:r>
            <a:r>
              <a:rPr lang="en-US" dirty="0">
                <a:solidFill>
                  <a:srgbClr val="000000"/>
                </a:solidFill>
                <a:latin typeface="Arial" charset="0"/>
                <a:cs typeface="Arial" charset="0"/>
              </a:rPr>
              <a:t>Improved Cylinder; Modified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613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2" grpId="0"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p:nvPr>
        </p:nvSpPr>
        <p:spPr/>
        <p:txBody>
          <a:bodyPr/>
          <a:lstStyle/>
          <a:p>
            <a:r>
              <a:rPr lang="en-US" dirty="0"/>
              <a:t>Chapter Three Review Questions</a:t>
            </a:r>
          </a:p>
        </p:txBody>
      </p:sp>
      <p:sp>
        <p:nvSpPr>
          <p:cNvPr id="184323" name="Content Placeholder 3"/>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When patterning a shotgun, the goal is to produce a pattern of pellets with even _________________ and a sufficient percentage of the ______ within a 30-inch circle.</a:t>
            </a:r>
          </a:p>
        </p:txBody>
      </p:sp>
      <p:sp>
        <p:nvSpPr>
          <p:cNvPr id="177156" name="Content Placeholder 4"/>
          <p:cNvSpPr>
            <a:spLocks noGrp="1"/>
          </p:cNvSpPr>
          <p:nvPr>
            <p:ph sz="quarter" idx="10"/>
          </p:nvPr>
        </p:nvSpPr>
        <p:spPr>
          <a:xfrm>
            <a:off x="457200" y="2895600"/>
            <a:ext cx="8229600" cy="3505200"/>
          </a:xfrm>
        </p:spPr>
        <p:txBody>
          <a:bodyPr/>
          <a:lstStyle/>
          <a:p>
            <a:r>
              <a:rPr lang="en-US" dirty="0">
                <a:cs typeface="Arial" charset="0"/>
              </a:rPr>
              <a:t>Answer: </a:t>
            </a:r>
            <a:r>
              <a:rPr lang="en-US" dirty="0">
                <a:solidFill>
                  <a:srgbClr val="000000"/>
                </a:solidFill>
                <a:latin typeface="Arial" charset="0"/>
                <a:cs typeface="Arial" charset="0"/>
              </a:rPr>
              <a:t>pattern density; load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715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6" grpId="0"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itle 1"/>
          <p:cNvSpPr>
            <a:spLocks noGrp="1"/>
          </p:cNvSpPr>
          <p:nvPr>
            <p:ph type="title"/>
          </p:nvPr>
        </p:nvSpPr>
        <p:spPr/>
        <p:txBody>
          <a:bodyPr/>
          <a:lstStyle/>
          <a:p>
            <a:r>
              <a:rPr lang="en-US" dirty="0"/>
              <a:t>Chapter Three Review Questions</a:t>
            </a:r>
          </a:p>
        </p:txBody>
      </p:sp>
      <p:sp>
        <p:nvSpPr>
          <p:cNvPr id="185347" name="Content Placeholder 3"/>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Which shotgun-shooting technique is best for a beginning hunter and is performed by pointing at a moving target and then moving past it and firing?</a:t>
            </a:r>
          </a:p>
        </p:txBody>
      </p:sp>
      <p:sp>
        <p:nvSpPr>
          <p:cNvPr id="178180" name="Content Placeholder 4"/>
          <p:cNvSpPr>
            <a:spLocks noGrp="1"/>
          </p:cNvSpPr>
          <p:nvPr>
            <p:ph sz="quarter" idx="10"/>
          </p:nvPr>
        </p:nvSpPr>
        <p:spPr/>
        <p:txBody>
          <a:bodyPr/>
          <a:lstStyle/>
          <a:p>
            <a:r>
              <a:rPr lang="en-US" dirty="0">
                <a:cs typeface="Arial" charset="0"/>
              </a:rPr>
              <a:t>Answer: </a:t>
            </a:r>
            <a:r>
              <a:rPr lang="en-US" dirty="0">
                <a:solidFill>
                  <a:srgbClr val="000000"/>
                </a:solidFill>
                <a:latin typeface="Arial" charset="0"/>
                <a:cs typeface="Arial" charset="0"/>
              </a:rPr>
              <a:t>swing-through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818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ontent Placeholder 4"/>
          <p:cNvSpPr txBox="1">
            <a:spLocks/>
          </p:cNvSpPr>
          <p:nvPr/>
        </p:nvSpPr>
        <p:spPr bwMode="auto">
          <a:xfrm>
            <a:off x="457200" y="2667000"/>
            <a:ext cx="8229600" cy="3505200"/>
          </a:xfrm>
          <a:prstGeom prst="rect">
            <a:avLst/>
          </a:prstGeom>
          <a:noFill/>
          <a:ln w="9525">
            <a:noFill/>
            <a:miter lim="800000"/>
            <a:headEnd/>
            <a:tailEnd/>
          </a:ln>
        </p:spPr>
        <p:txBody>
          <a:bodyPr/>
          <a:lstStyle/>
          <a:p>
            <a:pPr marL="346075" indent="-346075" eaLnBrk="0" hangingPunct="0">
              <a:spcBef>
                <a:spcPts val="1200"/>
              </a:spcBef>
              <a:buClr>
                <a:srgbClr val="E46C0A"/>
              </a:buClr>
              <a:buSzPct val="100000"/>
              <a:buFont typeface="Wingdings" pitchFamily="2" charset="2"/>
              <a:buChar char=""/>
            </a:pPr>
            <a:r>
              <a:rPr lang="en-US" sz="2500" b="1" dirty="0">
                <a:cs typeface="Arial" charset="0"/>
              </a:rPr>
              <a:t>State Highway departments?</a:t>
            </a:r>
            <a:br>
              <a:rPr lang="en-US" sz="2500" b="1" dirty="0">
                <a:cs typeface="Arial" charset="0"/>
              </a:rPr>
            </a:br>
            <a:r>
              <a:rPr lang="en-US" sz="2500" b="1" dirty="0">
                <a:solidFill>
                  <a:srgbClr val="E46C0A"/>
                </a:solidFill>
                <a:latin typeface="Arial Black" pitchFamily="34" charset="0"/>
                <a:cs typeface="Arial" charset="0"/>
              </a:rPr>
              <a:t>Answer: </a:t>
            </a:r>
            <a:r>
              <a:rPr lang="en-US" sz="2500" b="1" dirty="0">
                <a:cs typeface="Arial" charset="0"/>
              </a:rPr>
              <a:t>No</a:t>
            </a:r>
          </a:p>
          <a:p>
            <a:pPr marL="346075" indent="-346075" eaLnBrk="0" hangingPunct="0">
              <a:spcBef>
                <a:spcPts val="1200"/>
              </a:spcBef>
              <a:buClr>
                <a:srgbClr val="E46C0A"/>
              </a:buClr>
              <a:buSzPct val="100000"/>
              <a:buFont typeface="Wingdings" pitchFamily="2" charset="2"/>
              <a:buChar char=""/>
            </a:pPr>
            <a:r>
              <a:rPr lang="en-US" sz="2500" b="1" dirty="0">
                <a:cs typeface="Arial" charset="0"/>
              </a:rPr>
              <a:t>State wildlife agencies?</a:t>
            </a:r>
            <a:br>
              <a:rPr lang="en-US" sz="2500" b="1" dirty="0">
                <a:cs typeface="Arial" charset="0"/>
              </a:rPr>
            </a:br>
            <a:r>
              <a:rPr lang="en-US" sz="2500" b="1" dirty="0">
                <a:solidFill>
                  <a:srgbClr val="E46C0A"/>
                </a:solidFill>
                <a:latin typeface="Arial Black" pitchFamily="34" charset="0"/>
                <a:cs typeface="Arial" charset="0"/>
              </a:rPr>
              <a:t>Answer: </a:t>
            </a:r>
            <a:r>
              <a:rPr lang="en-US" sz="2500" b="1" dirty="0">
                <a:cs typeface="Arial" charset="0"/>
              </a:rPr>
              <a:t>Yes</a:t>
            </a:r>
          </a:p>
          <a:p>
            <a:pPr marL="346075" indent="-346075" eaLnBrk="0" hangingPunct="0">
              <a:spcBef>
                <a:spcPts val="1200"/>
              </a:spcBef>
              <a:buClr>
                <a:srgbClr val="E46C0A"/>
              </a:buClr>
              <a:buSzPct val="100000"/>
              <a:buFont typeface="Wingdings" pitchFamily="2" charset="2"/>
              <a:buChar char=""/>
            </a:pPr>
            <a:r>
              <a:rPr lang="en-US" sz="2500" b="1" dirty="0">
                <a:cs typeface="Arial" charset="0"/>
              </a:rPr>
              <a:t>International Hunter Education Association?</a:t>
            </a:r>
            <a:br>
              <a:rPr lang="en-US" sz="2500" b="1" dirty="0">
                <a:cs typeface="Arial" charset="0"/>
              </a:rPr>
            </a:br>
            <a:r>
              <a:rPr lang="en-US" sz="2500" b="1" dirty="0">
                <a:solidFill>
                  <a:srgbClr val="E46C0A"/>
                </a:solidFill>
                <a:latin typeface="Arial Black" pitchFamily="34" charset="0"/>
                <a:cs typeface="Arial" charset="0"/>
              </a:rPr>
              <a:t>Answer: </a:t>
            </a:r>
            <a:r>
              <a:rPr lang="en-US" sz="2500" b="1" dirty="0">
                <a:cs typeface="Arial" charset="0"/>
              </a:rPr>
              <a:t>Yes</a:t>
            </a:r>
          </a:p>
          <a:p>
            <a:pPr marL="346075" indent="-346075" eaLnBrk="0" hangingPunct="0">
              <a:spcBef>
                <a:spcPts val="1200"/>
              </a:spcBef>
              <a:buClr>
                <a:srgbClr val="E46C0A"/>
              </a:buClr>
              <a:buSzPct val="100000"/>
              <a:buFont typeface="Wingdings" pitchFamily="2" charset="2"/>
              <a:buChar char=""/>
            </a:pPr>
            <a:r>
              <a:rPr lang="en-US" sz="2500" b="1" dirty="0">
                <a:cs typeface="Arial" charset="0"/>
              </a:rPr>
              <a:t>U.S. Fish &amp; Wildlife Service?</a:t>
            </a:r>
            <a:br>
              <a:rPr lang="en-US" sz="2500" b="1" dirty="0">
                <a:cs typeface="Arial" charset="0"/>
              </a:rPr>
            </a:br>
            <a:r>
              <a:rPr lang="en-US" sz="2500" b="1" dirty="0">
                <a:solidFill>
                  <a:srgbClr val="E46C0A"/>
                </a:solidFill>
                <a:latin typeface="Arial Black" pitchFamily="34" charset="0"/>
                <a:cs typeface="Arial" charset="0"/>
              </a:rPr>
              <a:t>Answer: </a:t>
            </a:r>
            <a:r>
              <a:rPr lang="en-US" sz="2500" b="1" dirty="0">
                <a:cs typeface="Arial" charset="0"/>
              </a:rPr>
              <a:t>Yes</a:t>
            </a:r>
          </a:p>
        </p:txBody>
      </p:sp>
      <p:sp>
        <p:nvSpPr>
          <p:cNvPr id="43011" name="Title 3"/>
          <p:cNvSpPr>
            <a:spLocks noGrp="1"/>
          </p:cNvSpPr>
          <p:nvPr>
            <p:ph type="title"/>
          </p:nvPr>
        </p:nvSpPr>
        <p:spPr/>
        <p:txBody>
          <a:bodyPr/>
          <a:lstStyle/>
          <a:p>
            <a:r>
              <a:rPr lang="en-US" dirty="0"/>
              <a:t>Chapter One Review Questions</a:t>
            </a:r>
          </a:p>
        </p:txBody>
      </p:sp>
      <p:sp>
        <p:nvSpPr>
          <p:cNvPr id="43012"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Which agencies and organizations provide funding for hunter education?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8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84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84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p:cNvSpPr>
            <a:spLocks noGrp="1"/>
          </p:cNvSpPr>
          <p:nvPr>
            <p:ph type="title"/>
          </p:nvPr>
        </p:nvSpPr>
        <p:spPr/>
        <p:txBody>
          <a:bodyPr/>
          <a:lstStyle/>
          <a:p>
            <a:r>
              <a:rPr lang="en-US" dirty="0"/>
              <a:t>Chapter Three Review Questions</a:t>
            </a:r>
          </a:p>
        </p:txBody>
      </p:sp>
      <p:sp>
        <p:nvSpPr>
          <p:cNvPr id="186371" name="Content Placeholder 3"/>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A common error when hunting birds with a shotgun is _____________________________.</a:t>
            </a:r>
          </a:p>
        </p:txBody>
      </p:sp>
      <p:sp>
        <p:nvSpPr>
          <p:cNvPr id="180228" name="Content Placeholder 4"/>
          <p:cNvSpPr>
            <a:spLocks noGrp="1"/>
          </p:cNvSpPr>
          <p:nvPr>
            <p:ph sz="quarter" idx="10"/>
          </p:nvPr>
        </p:nvSpPr>
        <p:spPr/>
        <p:txBody>
          <a:bodyPr/>
          <a:lstStyle/>
          <a:p>
            <a:pPr marL="346075" indent="-346075"/>
            <a:r>
              <a:rPr lang="en-US" dirty="0">
                <a:cs typeface="Arial" charset="0"/>
              </a:rPr>
              <a:t>Answer: </a:t>
            </a:r>
            <a:r>
              <a:rPr lang="en-US" dirty="0">
                <a:solidFill>
                  <a:srgbClr val="000000"/>
                </a:solidFill>
                <a:latin typeface="Arial" charset="0"/>
                <a:cs typeface="Arial" charset="0"/>
              </a:rPr>
              <a:t>lowering the head and cheek to the stock of the shotgun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022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8" grpId="0" build="p"/>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ubtitle 2"/>
          <p:cNvSpPr>
            <a:spLocks noGrp="1"/>
          </p:cNvSpPr>
          <p:nvPr>
            <p:ph type="subTitle" idx="1"/>
          </p:nvPr>
        </p:nvSpPr>
        <p:spPr/>
        <p:txBody>
          <a:bodyPr/>
          <a:lstStyle/>
          <a:p>
            <a:r>
              <a:rPr lang="en-US" dirty="0">
                <a:cs typeface="Arial" charset="0"/>
              </a:rPr>
              <a:t>Basic Hunting Skills</a:t>
            </a:r>
          </a:p>
        </p:txBody>
      </p:sp>
      <p:sp>
        <p:nvSpPr>
          <p:cNvPr id="187395" name="Rectangle 2"/>
          <p:cNvSpPr>
            <a:spLocks noGrp="1" noChangeArrowheads="1"/>
          </p:cNvSpPr>
          <p:nvPr>
            <p:ph type="ctrTitle"/>
          </p:nvPr>
        </p:nvSpPr>
        <p:spPr/>
        <p:txBody>
          <a:bodyPr/>
          <a:lstStyle/>
          <a:p>
            <a:pPr eaLnBrk="1" hangingPunct="1">
              <a:lnSpc>
                <a:spcPct val="150000"/>
              </a:lnSpc>
            </a:pPr>
            <a:r>
              <a:rPr lang="en-US" dirty="0"/>
              <a:t>Chapter Four</a:t>
            </a:r>
            <a:endParaRPr lang="en-US" dirty="0">
              <a:solidFill>
                <a:srgbClr val="FF0000"/>
              </a:solidFill>
            </a:endParaRPr>
          </a:p>
        </p:txBody>
      </p:sp>
    </p:spTree>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pPr eaLnBrk="1" hangingPunct="1"/>
            <a:r>
              <a:rPr lang="en-US" dirty="0"/>
              <a:t>Key Topics</a:t>
            </a:r>
          </a:p>
        </p:txBody>
      </p:sp>
      <p:sp>
        <p:nvSpPr>
          <p:cNvPr id="188419" name="Rectangle 3"/>
          <p:cNvSpPr>
            <a:spLocks noGrp="1" noChangeArrowheads="1"/>
          </p:cNvSpPr>
          <p:nvPr>
            <p:ph idx="1"/>
          </p:nvPr>
        </p:nvSpPr>
        <p:spPr/>
        <p:txBody>
          <a:bodyPr/>
          <a:lstStyle/>
          <a:p>
            <a:pPr eaLnBrk="1" hangingPunct="1"/>
            <a:r>
              <a:rPr lang="en-US" dirty="0">
                <a:latin typeface="Arial" charset="0"/>
                <a:cs typeface="Arial" charset="0"/>
              </a:rPr>
              <a:t>Planning and Preparation</a:t>
            </a:r>
          </a:p>
          <a:p>
            <a:pPr eaLnBrk="1" hangingPunct="1"/>
            <a:r>
              <a:rPr lang="en-US" dirty="0">
                <a:latin typeface="Arial" charset="0"/>
                <a:cs typeface="Arial" charset="0"/>
              </a:rPr>
              <a:t>Hunting Strategies</a:t>
            </a:r>
          </a:p>
          <a:p>
            <a:pPr eaLnBrk="1" hangingPunct="1"/>
            <a:r>
              <a:rPr lang="en-US" dirty="0">
                <a:latin typeface="Arial" charset="0"/>
                <a:cs typeface="Arial" charset="0"/>
              </a:rPr>
              <a:t>Vital Shots</a:t>
            </a:r>
          </a:p>
          <a:p>
            <a:pPr eaLnBrk="1" hangingPunct="1"/>
            <a:r>
              <a:rPr lang="en-US" dirty="0">
                <a:latin typeface="Arial" charset="0"/>
                <a:cs typeface="Arial" charset="0"/>
              </a:rPr>
              <a:t>Field Care of Game</a:t>
            </a:r>
          </a:p>
        </p:txBody>
      </p:sp>
    </p:spTree>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3"/>
          <p:cNvSpPr>
            <a:spLocks noGrp="1"/>
          </p:cNvSpPr>
          <p:nvPr>
            <p:ph type="title"/>
          </p:nvPr>
        </p:nvSpPr>
        <p:spPr/>
        <p:txBody>
          <a:bodyPr/>
          <a:lstStyle/>
          <a:p>
            <a:r>
              <a:rPr lang="en-US" dirty="0"/>
              <a:t>Objectives</a:t>
            </a:r>
          </a:p>
        </p:txBody>
      </p:sp>
      <p:sp>
        <p:nvSpPr>
          <p:cNvPr id="189443" name="Text Placeholder 4"/>
          <p:cNvSpPr>
            <a:spLocks noGrp="1"/>
          </p:cNvSpPr>
          <p:nvPr>
            <p:ph type="body" idx="1"/>
          </p:nvPr>
        </p:nvSpPr>
        <p:spPr>
          <a:xfrm>
            <a:off x="457200" y="1143000"/>
            <a:ext cx="8229600" cy="639763"/>
          </a:xfrm>
        </p:spPr>
        <p:txBody>
          <a:bodyPr/>
          <a:lstStyle/>
          <a:p>
            <a:r>
              <a:rPr lang="en-US" dirty="0">
                <a:latin typeface="Arial" charset="0"/>
                <a:cs typeface="Arial" charset="0"/>
              </a:rPr>
              <a:t>You should be able to…</a:t>
            </a:r>
          </a:p>
        </p:txBody>
      </p:sp>
      <p:sp>
        <p:nvSpPr>
          <p:cNvPr id="189444" name="Content Placeholder 5"/>
          <p:cNvSpPr>
            <a:spLocks noGrp="1"/>
          </p:cNvSpPr>
          <p:nvPr>
            <p:ph sz="half" idx="2"/>
          </p:nvPr>
        </p:nvSpPr>
        <p:spPr>
          <a:xfrm>
            <a:off x="457200" y="1782763"/>
            <a:ext cx="8229600" cy="3951287"/>
          </a:xfrm>
        </p:spPr>
        <p:txBody>
          <a:bodyPr/>
          <a:lstStyle/>
          <a:p>
            <a:pPr>
              <a:spcBef>
                <a:spcPts val="1800"/>
              </a:spcBef>
            </a:pPr>
            <a:r>
              <a:rPr lang="en-US" dirty="0">
                <a:latin typeface="Arial" charset="0"/>
                <a:cs typeface="Arial" charset="0"/>
              </a:rPr>
              <a:t>Explain why it is important to know how to recognize your quarry. </a:t>
            </a:r>
          </a:p>
          <a:p>
            <a:pPr>
              <a:spcBef>
                <a:spcPts val="1800"/>
              </a:spcBef>
            </a:pPr>
            <a:r>
              <a:rPr lang="en-US" dirty="0">
                <a:latin typeface="Arial" charset="0"/>
                <a:cs typeface="Arial" charset="0"/>
              </a:rPr>
              <a:t>Name the four basic animal characteristics that can be used for identification. </a:t>
            </a:r>
          </a:p>
          <a:p>
            <a:pPr>
              <a:spcBef>
                <a:spcPts val="1800"/>
              </a:spcBef>
            </a:pPr>
            <a:r>
              <a:rPr lang="en-US" dirty="0">
                <a:latin typeface="Arial" charset="0"/>
                <a:cs typeface="Arial" charset="0"/>
              </a:rPr>
              <a:t>Describe five different hunting strategies.</a:t>
            </a:r>
          </a:p>
          <a:p>
            <a:pPr>
              <a:spcBef>
                <a:spcPts val="1800"/>
              </a:spcBef>
            </a:pPr>
            <a:r>
              <a:rPr lang="en-US" dirty="0">
                <a:latin typeface="Arial" charset="0"/>
                <a:cs typeface="Arial" charset="0"/>
              </a:rPr>
              <a:t>Explain why it is important to know where to place a vital shot for the game you are hunting.</a:t>
            </a:r>
          </a:p>
          <a:p>
            <a:pPr>
              <a:spcBef>
                <a:spcPts val="1800"/>
              </a:spcBef>
            </a:pPr>
            <a:r>
              <a:rPr lang="en-US" sz="2400" dirty="0">
                <a:latin typeface="Arial" charset="0"/>
                <a:cs typeface="Arial" charset="0"/>
              </a:rPr>
              <a:t>Identify the vital zones for various game when viewed from different angles.</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pPr eaLnBrk="1" hangingPunct="1"/>
            <a:r>
              <a:rPr lang="en-US" dirty="0"/>
              <a:t>Objectives</a:t>
            </a:r>
            <a:endParaRPr lang="en-US" sz="2400" dirty="0"/>
          </a:p>
        </p:txBody>
      </p:sp>
      <p:sp>
        <p:nvSpPr>
          <p:cNvPr id="190467" name="Rectangle 3"/>
          <p:cNvSpPr>
            <a:spLocks noGrp="1" noChangeArrowheads="1"/>
          </p:cNvSpPr>
          <p:nvPr>
            <p:ph idx="1"/>
          </p:nvPr>
        </p:nvSpPr>
        <p:spPr/>
        <p:txBody>
          <a:bodyPr/>
          <a:lstStyle/>
          <a:p>
            <a:pPr eaLnBrk="1" hangingPunct="1">
              <a:lnSpc>
                <a:spcPct val="105000"/>
              </a:lnSpc>
              <a:spcBef>
                <a:spcPts val="1800"/>
              </a:spcBef>
            </a:pPr>
            <a:r>
              <a:rPr lang="en-US" dirty="0">
                <a:latin typeface="Arial" charset="0"/>
                <a:cs typeface="Arial" charset="0"/>
              </a:rPr>
              <a:t>List four types of shots and when they should be used and when they should be avoided.</a:t>
            </a:r>
          </a:p>
          <a:p>
            <a:pPr eaLnBrk="1" hangingPunct="1">
              <a:lnSpc>
                <a:spcPct val="105000"/>
              </a:lnSpc>
              <a:spcBef>
                <a:spcPts val="1800"/>
              </a:spcBef>
            </a:pPr>
            <a:r>
              <a:rPr lang="en-US" dirty="0">
                <a:latin typeface="Arial" charset="0"/>
                <a:cs typeface="Arial" charset="0"/>
              </a:rPr>
              <a:t>Explain what to do when approaching downed game.</a:t>
            </a:r>
          </a:p>
          <a:p>
            <a:pPr eaLnBrk="1" hangingPunct="1">
              <a:lnSpc>
                <a:spcPct val="105000"/>
              </a:lnSpc>
              <a:spcBef>
                <a:spcPts val="1800"/>
              </a:spcBef>
            </a:pPr>
            <a:r>
              <a:rPr lang="en-US" dirty="0">
                <a:latin typeface="Arial" charset="0"/>
                <a:cs typeface="Arial" charset="0"/>
              </a:rPr>
              <a:t>State the first thing you should do after you are sure your game is dead.</a:t>
            </a:r>
          </a:p>
          <a:p>
            <a:pPr eaLnBrk="1" hangingPunct="1">
              <a:lnSpc>
                <a:spcPct val="105000"/>
              </a:lnSpc>
              <a:spcBef>
                <a:spcPts val="1800"/>
              </a:spcBef>
            </a:pPr>
            <a:r>
              <a:rPr lang="en-US" dirty="0">
                <a:latin typeface="Arial" charset="0"/>
                <a:cs typeface="Arial" charset="0"/>
              </a:rPr>
              <a:t>List the three main causes of meat spoilage.</a:t>
            </a:r>
          </a:p>
          <a:p>
            <a:pPr eaLnBrk="1" hangingPunct="1">
              <a:lnSpc>
                <a:spcPct val="105000"/>
              </a:lnSpc>
              <a:spcBef>
                <a:spcPts val="1800"/>
              </a:spcBef>
            </a:pPr>
            <a:r>
              <a:rPr lang="en-US" dirty="0">
                <a:latin typeface="Arial" charset="0"/>
                <a:cs typeface="Arial" charset="0"/>
              </a:rPr>
              <a:t>List the basic steps for field dressing game.</a:t>
            </a:r>
          </a:p>
        </p:txBody>
      </p:sp>
    </p:spTree>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3"/>
          <p:cNvSpPr>
            <a:spLocks noGrp="1"/>
          </p:cNvSpPr>
          <p:nvPr>
            <p:ph type="title"/>
          </p:nvPr>
        </p:nvSpPr>
        <p:spPr/>
        <p:txBody>
          <a:bodyPr/>
          <a:lstStyle/>
          <a:p>
            <a:r>
              <a:rPr lang="en-US" dirty="0"/>
              <a:t>Planning and Preparation</a:t>
            </a:r>
          </a:p>
        </p:txBody>
      </p:sp>
      <p:sp>
        <p:nvSpPr>
          <p:cNvPr id="191491" name="Content Placeholder 4"/>
          <p:cNvSpPr>
            <a:spLocks noGrp="1"/>
          </p:cNvSpPr>
          <p:nvPr>
            <p:ph idx="1"/>
          </p:nvPr>
        </p:nvSpPr>
        <p:spPr/>
        <p:txBody>
          <a:bodyPr/>
          <a:lstStyle/>
          <a:p>
            <a:r>
              <a:rPr lang="en-US" dirty="0">
                <a:latin typeface="Arial" charset="0"/>
                <a:cs typeface="Arial" charset="0"/>
              </a:rPr>
              <a:t>Some steps you should take to prepare for a hunt are:</a:t>
            </a:r>
          </a:p>
          <a:p>
            <a:pPr lvl="1"/>
            <a:r>
              <a:rPr lang="en-US" dirty="0">
                <a:latin typeface="Arial" charset="0"/>
                <a:cs typeface="Arial" charset="0"/>
              </a:rPr>
              <a:t>Educate yourself about game you’ll be hunting and its environment.</a:t>
            </a:r>
          </a:p>
          <a:p>
            <a:pPr lvl="1"/>
            <a:r>
              <a:rPr lang="en-US" dirty="0">
                <a:latin typeface="Arial" charset="0"/>
                <a:cs typeface="Arial" charset="0"/>
              </a:rPr>
              <a:t>Obtain most current state regulations.</a:t>
            </a:r>
          </a:p>
          <a:p>
            <a:pPr lvl="1"/>
            <a:r>
              <a:rPr lang="en-US" dirty="0">
                <a:latin typeface="Arial" charset="0"/>
                <a:cs typeface="Arial" charset="0"/>
              </a:rPr>
              <a:t>Buy appropriate clothing and gear for the environment.</a:t>
            </a:r>
          </a:p>
          <a:p>
            <a:pPr lvl="1"/>
            <a:r>
              <a:rPr lang="en-US" dirty="0">
                <a:latin typeface="Arial" charset="0"/>
                <a:cs typeface="Arial" charset="0"/>
              </a:rPr>
              <a:t>Secure lease arrangements and permits (dogs and horses may require veterinarian’s certificate or current vaccination record).</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p:txBody>
          <a:bodyPr/>
          <a:lstStyle/>
          <a:p>
            <a:pPr eaLnBrk="1" hangingPunct="1"/>
            <a:r>
              <a:rPr lang="en-US" dirty="0"/>
              <a:t>Planning and Preparation</a:t>
            </a:r>
            <a:endParaRPr lang="en-US" sz="2400" dirty="0"/>
          </a:p>
        </p:txBody>
      </p:sp>
      <p:sp>
        <p:nvSpPr>
          <p:cNvPr id="192515" name="Rectangle 3"/>
          <p:cNvSpPr>
            <a:spLocks noGrp="1" noChangeArrowheads="1"/>
          </p:cNvSpPr>
          <p:nvPr>
            <p:ph idx="1"/>
          </p:nvPr>
        </p:nvSpPr>
        <p:spPr/>
        <p:txBody>
          <a:bodyPr/>
          <a:lstStyle/>
          <a:p>
            <a:pPr lvl="1"/>
            <a:r>
              <a:rPr lang="en-US" dirty="0">
                <a:latin typeface="Arial" charset="0"/>
                <a:cs typeface="Arial" charset="0"/>
              </a:rPr>
              <a:t>Visit site in off-season to prepare blinds and cabin facilities.</a:t>
            </a:r>
          </a:p>
          <a:p>
            <a:pPr lvl="1"/>
            <a:r>
              <a:rPr lang="en-US" dirty="0">
                <a:latin typeface="Arial" charset="0"/>
                <a:cs typeface="Arial" charset="0"/>
              </a:rPr>
              <a:t>Sight-in rifles, handguns, and bows; pattern shotguns.</a:t>
            </a:r>
          </a:p>
          <a:p>
            <a:pPr lvl="1"/>
            <a:r>
              <a:rPr lang="en-US" dirty="0">
                <a:latin typeface="Arial" charset="0"/>
                <a:cs typeface="Arial" charset="0"/>
              </a:rPr>
              <a:t>Sharpen skills at shooting range.</a:t>
            </a:r>
          </a:p>
          <a:p>
            <a:pPr lvl="1"/>
            <a:r>
              <a:rPr lang="en-US" dirty="0">
                <a:latin typeface="Arial" charset="0"/>
                <a:cs typeface="Arial" charset="0"/>
              </a:rPr>
              <a:t>Pack extra firearms, scopes, bowstrings, etc.</a:t>
            </a:r>
          </a:p>
        </p:txBody>
      </p:sp>
    </p:spTree>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itle 3"/>
          <p:cNvSpPr>
            <a:spLocks noGrp="1"/>
          </p:cNvSpPr>
          <p:nvPr>
            <p:ph type="title"/>
          </p:nvPr>
        </p:nvSpPr>
        <p:spPr/>
        <p:txBody>
          <a:bodyPr/>
          <a:lstStyle/>
          <a:p>
            <a:r>
              <a:rPr lang="en-US" dirty="0"/>
              <a:t>Planning and Preparation</a:t>
            </a:r>
          </a:p>
        </p:txBody>
      </p:sp>
      <p:sp>
        <p:nvSpPr>
          <p:cNvPr id="193539" name="Text Placeholder 4"/>
          <p:cNvSpPr>
            <a:spLocks noGrp="1"/>
          </p:cNvSpPr>
          <p:nvPr>
            <p:ph type="body" idx="1"/>
          </p:nvPr>
        </p:nvSpPr>
        <p:spPr>
          <a:xfrm>
            <a:off x="457200" y="1143000"/>
            <a:ext cx="8229600" cy="639763"/>
          </a:xfrm>
        </p:spPr>
        <p:txBody>
          <a:bodyPr/>
          <a:lstStyle/>
          <a:p>
            <a:r>
              <a:rPr lang="en-US" dirty="0">
                <a:latin typeface="Arial" charset="0"/>
                <a:cs typeface="Arial" charset="0"/>
              </a:rPr>
              <a:t>Know Your Quarry</a:t>
            </a:r>
          </a:p>
        </p:txBody>
      </p:sp>
      <p:sp>
        <p:nvSpPr>
          <p:cNvPr id="193540" name="Content Placeholder 5"/>
          <p:cNvSpPr>
            <a:spLocks noGrp="1"/>
          </p:cNvSpPr>
          <p:nvPr>
            <p:ph sz="half" idx="2"/>
          </p:nvPr>
        </p:nvSpPr>
        <p:spPr>
          <a:xfrm>
            <a:off x="457200" y="1782763"/>
            <a:ext cx="8229600" cy="3951287"/>
          </a:xfrm>
        </p:spPr>
        <p:txBody>
          <a:bodyPr/>
          <a:lstStyle/>
          <a:p>
            <a:pPr>
              <a:spcBef>
                <a:spcPts val="1800"/>
              </a:spcBef>
            </a:pPr>
            <a:r>
              <a:rPr lang="en-US" dirty="0">
                <a:latin typeface="Arial" charset="0"/>
                <a:cs typeface="Arial" charset="0"/>
              </a:rPr>
              <a:t>It is critical to educate yourself about the game you’re hunting.</a:t>
            </a:r>
          </a:p>
          <a:p>
            <a:pPr>
              <a:spcBef>
                <a:spcPts val="1800"/>
              </a:spcBef>
            </a:pPr>
            <a:r>
              <a:rPr lang="en-US" dirty="0">
                <a:latin typeface="Arial" charset="0"/>
                <a:cs typeface="Arial" charset="0"/>
              </a:rPr>
              <a:t>Knowing your quarry is also necessary to ensure you are taking legal game.</a:t>
            </a:r>
          </a:p>
          <a:p>
            <a:pPr>
              <a:spcBef>
                <a:spcPts val="1800"/>
              </a:spcBef>
            </a:pPr>
            <a:r>
              <a:rPr lang="en-US" dirty="0">
                <a:latin typeface="Arial" charset="0"/>
                <a:cs typeface="Arial" charset="0"/>
              </a:rPr>
              <a:t>There are four basic categories.</a:t>
            </a:r>
          </a:p>
          <a:p>
            <a:pPr lvl="1"/>
            <a:r>
              <a:rPr lang="en-US" dirty="0">
                <a:latin typeface="Arial" charset="0"/>
                <a:cs typeface="Arial" charset="0"/>
              </a:rPr>
              <a:t>Large mammals </a:t>
            </a:r>
          </a:p>
          <a:p>
            <a:pPr lvl="1"/>
            <a:r>
              <a:rPr lang="en-US" dirty="0">
                <a:latin typeface="Arial" charset="0"/>
                <a:cs typeface="Arial" charset="0"/>
              </a:rPr>
              <a:t>Small mammals </a:t>
            </a:r>
          </a:p>
          <a:p>
            <a:pPr lvl="1"/>
            <a:r>
              <a:rPr lang="en-US" dirty="0">
                <a:latin typeface="Arial" charset="0"/>
                <a:cs typeface="Arial" charset="0"/>
              </a:rPr>
              <a:t>Upland birds </a:t>
            </a:r>
          </a:p>
          <a:p>
            <a:pPr lvl="1"/>
            <a:r>
              <a:rPr lang="en-US" dirty="0">
                <a:latin typeface="Arial" charset="0"/>
                <a:cs typeface="Arial" charset="0"/>
              </a:rPr>
              <a:t>Waterfowl</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itle 3"/>
          <p:cNvSpPr>
            <a:spLocks noGrp="1"/>
          </p:cNvSpPr>
          <p:nvPr>
            <p:ph type="title"/>
          </p:nvPr>
        </p:nvSpPr>
        <p:spPr/>
        <p:txBody>
          <a:bodyPr/>
          <a:lstStyle/>
          <a:p>
            <a:r>
              <a:rPr lang="en-US" dirty="0"/>
              <a:t>Planning and Preparation</a:t>
            </a:r>
          </a:p>
        </p:txBody>
      </p:sp>
      <p:sp>
        <p:nvSpPr>
          <p:cNvPr id="194563"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Animal Characteristics</a:t>
            </a:r>
          </a:p>
        </p:txBody>
      </p:sp>
      <p:sp>
        <p:nvSpPr>
          <p:cNvPr id="194564" name="Content Placeholder 5"/>
          <p:cNvSpPr>
            <a:spLocks noGrp="1"/>
          </p:cNvSpPr>
          <p:nvPr>
            <p:ph sz="half" idx="2"/>
          </p:nvPr>
        </p:nvSpPr>
        <p:spPr>
          <a:xfrm>
            <a:off x="457200" y="1916113"/>
            <a:ext cx="8229600" cy="3951287"/>
          </a:xfrm>
        </p:spPr>
        <p:txBody>
          <a:bodyPr/>
          <a:lstStyle/>
          <a:p>
            <a:r>
              <a:rPr lang="en-US" dirty="0">
                <a:latin typeface="Arial" charset="0"/>
                <a:cs typeface="Arial" charset="0"/>
              </a:rPr>
              <a:t>Animals can be identified by four basic characteristics:</a:t>
            </a:r>
          </a:p>
          <a:p>
            <a:pPr lvl="1"/>
            <a:r>
              <a:rPr lang="en-US" dirty="0">
                <a:latin typeface="Arial" charset="0"/>
                <a:cs typeface="Arial" charset="0"/>
              </a:rPr>
              <a:t>Distinctive Markings</a:t>
            </a:r>
          </a:p>
          <a:p>
            <a:pPr lvl="1"/>
            <a:r>
              <a:rPr lang="en-US" dirty="0">
                <a:latin typeface="Arial" charset="0"/>
                <a:cs typeface="Arial" charset="0"/>
              </a:rPr>
              <a:t>Sounds</a:t>
            </a:r>
          </a:p>
          <a:p>
            <a:pPr lvl="1"/>
            <a:r>
              <a:rPr lang="en-US" dirty="0">
                <a:latin typeface="Arial" charset="0"/>
                <a:cs typeface="Arial" charset="0"/>
              </a:rPr>
              <a:t>Movement</a:t>
            </a:r>
          </a:p>
          <a:p>
            <a:pPr lvl="1"/>
            <a:r>
              <a:rPr lang="en-US" dirty="0">
                <a:latin typeface="Arial" charset="0"/>
                <a:cs typeface="Arial" charset="0"/>
              </a:rPr>
              <a:t>Group Behavior</a:t>
            </a:r>
          </a:p>
        </p:txBody>
      </p:sp>
      <p:pic>
        <p:nvPicPr>
          <p:cNvPr id="194565" name="Picture 6" descr="\\Ladybird\shared_graphics\Hunting_graphics\Export_PPT\Generic_drawings\wildlife_ducks_in_flight.jpg"/>
          <p:cNvPicPr>
            <a:picLocks noChangeAspect="1" noChangeArrowheads="1"/>
          </p:cNvPicPr>
          <p:nvPr/>
        </p:nvPicPr>
        <p:blipFill>
          <a:blip r:embed="rId2"/>
          <a:srcRect/>
          <a:stretch>
            <a:fillRect/>
          </a:stretch>
        </p:blipFill>
        <p:spPr bwMode="auto">
          <a:xfrm>
            <a:off x="4953000" y="2590800"/>
            <a:ext cx="3511550" cy="2565400"/>
          </a:xfrm>
          <a:prstGeom prst="rect">
            <a:avLst/>
          </a:prstGeom>
          <a:noFill/>
          <a:ln w="9525">
            <a:noFill/>
            <a:miter lim="800000"/>
            <a:headEnd/>
            <a:tailEnd/>
          </a:ln>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itle 4"/>
          <p:cNvSpPr>
            <a:spLocks noGrp="1"/>
          </p:cNvSpPr>
          <p:nvPr>
            <p:ph type="title"/>
          </p:nvPr>
        </p:nvSpPr>
        <p:spPr/>
        <p:txBody>
          <a:bodyPr/>
          <a:lstStyle/>
          <a:p>
            <a:r>
              <a:rPr lang="en-US" dirty="0"/>
              <a:t>Hunting Strategies</a:t>
            </a:r>
          </a:p>
        </p:txBody>
      </p:sp>
      <p:sp>
        <p:nvSpPr>
          <p:cNvPr id="195587" name="Text Placeholder 5"/>
          <p:cNvSpPr>
            <a:spLocks noGrp="1"/>
          </p:cNvSpPr>
          <p:nvPr>
            <p:ph type="body" idx="1"/>
          </p:nvPr>
        </p:nvSpPr>
        <p:spPr/>
        <p:txBody>
          <a:bodyPr/>
          <a:lstStyle/>
          <a:p>
            <a:r>
              <a:rPr lang="en-US" dirty="0">
                <a:latin typeface="Arial" charset="0"/>
                <a:cs typeface="Arial" charset="0"/>
              </a:rPr>
              <a:t>Still Hunting</a:t>
            </a:r>
          </a:p>
        </p:txBody>
      </p:sp>
      <p:sp>
        <p:nvSpPr>
          <p:cNvPr id="195588" name="Content Placeholder 6"/>
          <p:cNvSpPr>
            <a:spLocks noGrp="1"/>
          </p:cNvSpPr>
          <p:nvPr>
            <p:ph sz="half" idx="2"/>
          </p:nvPr>
        </p:nvSpPr>
        <p:spPr/>
        <p:txBody>
          <a:bodyPr/>
          <a:lstStyle/>
          <a:p>
            <a:r>
              <a:rPr lang="en-US" dirty="0">
                <a:latin typeface="Arial" charset="0"/>
                <a:cs typeface="Arial" charset="0"/>
              </a:rPr>
              <a:t>Still hunting is walking stealthily through an animal’s habitat, stopping frequently to scan and listen for game. Typically, big-game hunters use this method in unfamiliar terrain or where stands are impractical or forbidden.</a:t>
            </a:r>
          </a:p>
        </p:txBody>
      </p:sp>
      <p:pic>
        <p:nvPicPr>
          <p:cNvPr id="195589" name="Picture 6" descr="\\Ladybird\shared_graphics\Hunting_graphics\Export_PPT\Generic_drawings\strategy_still_hunting.jpg"/>
          <p:cNvPicPr>
            <a:picLocks noGrp="1" noChangeAspect="1" noChangeArrowheads="1"/>
          </p:cNvPicPr>
          <p:nvPr>
            <p:ph sz="quarter" idx="4"/>
          </p:nvPr>
        </p:nvPicPr>
        <p:blipFill>
          <a:blip r:embed="rId2"/>
          <a:stretch>
            <a:fillRect/>
          </a:stretch>
        </p:blipFill>
        <p:spPr>
          <a:xfrm>
            <a:off x="4699038" y="2016125"/>
            <a:ext cx="3984549" cy="3470275"/>
          </a:xfrm>
          <a:noFill/>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3"/>
          <p:cNvSpPr>
            <a:spLocks noGrp="1"/>
          </p:cNvSpPr>
          <p:nvPr>
            <p:ph type="title"/>
          </p:nvPr>
        </p:nvSpPr>
        <p:spPr/>
        <p:txBody>
          <a:bodyPr/>
          <a:lstStyle/>
          <a:p>
            <a:r>
              <a:rPr lang="en-US" dirty="0"/>
              <a:t>Chapter One Review Questions</a:t>
            </a:r>
          </a:p>
        </p:txBody>
      </p:sp>
      <p:sp>
        <p:nvSpPr>
          <p:cNvPr id="44035"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Name three behaviors of a responsible hunter.</a:t>
            </a:r>
          </a:p>
        </p:txBody>
      </p:sp>
      <p:sp>
        <p:nvSpPr>
          <p:cNvPr id="6" name="Content Placeholder 5"/>
          <p:cNvSpPr>
            <a:spLocks noGrp="1"/>
          </p:cNvSpPr>
          <p:nvPr>
            <p:ph sz="quarter" idx="10"/>
          </p:nvPr>
        </p:nvSpPr>
        <p:spPr/>
        <p:txBody>
          <a:bodyPr/>
          <a:lstStyle/>
          <a:p>
            <a:pPr>
              <a:defRPr/>
            </a:pPr>
            <a:r>
              <a:rPr lang="en-US" dirty="0"/>
              <a:t>Answer: </a:t>
            </a:r>
            <a:r>
              <a:rPr lang="en-US" dirty="0">
                <a:solidFill>
                  <a:srgbClr val="000000"/>
                </a:solidFill>
                <a:latin typeface="Arial" pitchFamily="34" charset="0"/>
              </a:rPr>
              <a:t>(any three)</a:t>
            </a:r>
          </a:p>
          <a:p>
            <a:pPr marL="786384" indent="-347472">
              <a:spcBef>
                <a:spcPts val="1200"/>
              </a:spcBef>
              <a:buClr>
                <a:srgbClr val="000000"/>
              </a:buClr>
              <a:buFont typeface="Arial" pitchFamily="34" charset="0"/>
              <a:buChar char="•"/>
              <a:defRPr/>
            </a:pPr>
            <a:r>
              <a:rPr lang="en-US" dirty="0">
                <a:solidFill>
                  <a:srgbClr val="000000"/>
                </a:solidFill>
                <a:latin typeface="Arial" pitchFamily="34" charset="0"/>
              </a:rPr>
              <a:t>Act courteously </a:t>
            </a:r>
          </a:p>
          <a:p>
            <a:pPr marL="786384" indent="-347472">
              <a:spcBef>
                <a:spcPts val="1200"/>
              </a:spcBef>
              <a:buClr>
                <a:srgbClr val="000000"/>
              </a:buClr>
              <a:buFont typeface="Arial" pitchFamily="34" charset="0"/>
              <a:buChar char="•"/>
              <a:defRPr/>
            </a:pPr>
            <a:r>
              <a:rPr lang="en-US" dirty="0">
                <a:solidFill>
                  <a:srgbClr val="000000"/>
                </a:solidFill>
                <a:latin typeface="Arial" pitchFamily="34" charset="0"/>
              </a:rPr>
              <a:t>Respect others </a:t>
            </a:r>
            <a:br>
              <a:rPr lang="en-US" dirty="0">
                <a:solidFill>
                  <a:srgbClr val="000000"/>
                </a:solidFill>
                <a:latin typeface="Arial" pitchFamily="34" charset="0"/>
              </a:rPr>
            </a:br>
            <a:r>
              <a:rPr lang="en-US" dirty="0">
                <a:solidFill>
                  <a:srgbClr val="000000"/>
                </a:solidFill>
                <a:latin typeface="Arial" pitchFamily="34" charset="0"/>
              </a:rPr>
              <a:t>and wildlife</a:t>
            </a:r>
          </a:p>
          <a:p>
            <a:pPr marL="786384" indent="-347472">
              <a:spcBef>
                <a:spcPts val="1200"/>
              </a:spcBef>
              <a:buClr>
                <a:srgbClr val="000000"/>
              </a:buClr>
              <a:buFont typeface="Arial" pitchFamily="34" charset="0"/>
              <a:buChar char="•"/>
              <a:defRPr/>
            </a:pPr>
            <a:r>
              <a:rPr lang="en-US" dirty="0">
                <a:solidFill>
                  <a:srgbClr val="000000"/>
                </a:solidFill>
                <a:latin typeface="Arial" pitchFamily="34" charset="0"/>
              </a:rPr>
              <a:t>Become involved</a:t>
            </a:r>
          </a:p>
          <a:p>
            <a:pPr marL="786384" indent="-347472">
              <a:spcBef>
                <a:spcPts val="1200"/>
              </a:spcBef>
              <a:buClr>
                <a:srgbClr val="000000"/>
              </a:buClr>
              <a:buFont typeface="Arial" pitchFamily="34" charset="0"/>
              <a:buChar char="•"/>
              <a:defRPr/>
            </a:pPr>
            <a:r>
              <a:rPr lang="en-US" dirty="0">
                <a:solidFill>
                  <a:srgbClr val="000000"/>
                </a:solidFill>
                <a:latin typeface="Arial" pitchFamily="34" charset="0"/>
              </a:rPr>
              <a:t>Does not poach or </a:t>
            </a:r>
            <a:br>
              <a:rPr lang="en-US" dirty="0">
                <a:solidFill>
                  <a:srgbClr val="000000"/>
                </a:solidFill>
                <a:latin typeface="Arial" pitchFamily="34" charset="0"/>
              </a:rPr>
            </a:br>
            <a:r>
              <a:rPr lang="en-US" dirty="0">
                <a:solidFill>
                  <a:srgbClr val="000000"/>
                </a:solidFill>
                <a:latin typeface="Arial" pitchFamily="34" charset="0"/>
              </a:rPr>
              <a:t>act carelessly</a:t>
            </a:r>
          </a:p>
        </p:txBody>
      </p:sp>
      <p:sp>
        <p:nvSpPr>
          <p:cNvPr id="35845" name="Rectangle 6"/>
          <p:cNvSpPr>
            <a:spLocks noChangeArrowheads="1"/>
          </p:cNvSpPr>
          <p:nvPr/>
        </p:nvSpPr>
        <p:spPr bwMode="auto">
          <a:xfrm>
            <a:off x="4038600" y="3158331"/>
            <a:ext cx="4191000" cy="2522538"/>
          </a:xfrm>
          <a:prstGeom prst="rect">
            <a:avLst/>
          </a:prstGeom>
          <a:noFill/>
          <a:ln w="9525">
            <a:noFill/>
            <a:miter lim="800000"/>
            <a:headEnd/>
            <a:tailEnd/>
          </a:ln>
        </p:spPr>
        <p:txBody>
          <a:bodyPr>
            <a:spAutoFit/>
          </a:bodyPr>
          <a:lstStyle/>
          <a:p>
            <a:pPr marL="785813" indent="-346075">
              <a:spcBef>
                <a:spcPts val="1200"/>
              </a:spcBef>
              <a:buClr>
                <a:srgbClr val="000000"/>
              </a:buClr>
              <a:buFont typeface="Arial" charset="0"/>
              <a:buChar char="•"/>
            </a:pPr>
            <a:r>
              <a:rPr lang="en-US" sz="2500" b="1" dirty="0">
                <a:solidFill>
                  <a:srgbClr val="000000"/>
                </a:solidFill>
              </a:rPr>
              <a:t>Obey hunting laws</a:t>
            </a:r>
          </a:p>
          <a:p>
            <a:pPr marL="785813" indent="-346075">
              <a:spcBef>
                <a:spcPts val="1200"/>
              </a:spcBef>
              <a:buClr>
                <a:srgbClr val="000000"/>
              </a:buClr>
              <a:buFont typeface="Arial" charset="0"/>
              <a:buChar char="•"/>
            </a:pPr>
            <a:r>
              <a:rPr lang="en-US" sz="2500" b="1" dirty="0">
                <a:solidFill>
                  <a:srgbClr val="000000"/>
                </a:solidFill>
              </a:rPr>
              <a:t>Hunt fairly</a:t>
            </a:r>
          </a:p>
          <a:p>
            <a:pPr marL="785813" indent="-346075">
              <a:spcBef>
                <a:spcPts val="1200"/>
              </a:spcBef>
              <a:buClr>
                <a:srgbClr val="000000"/>
              </a:buClr>
              <a:buFont typeface="Arial" charset="0"/>
              <a:buChar char="•"/>
            </a:pPr>
            <a:r>
              <a:rPr lang="en-US" sz="2500" b="1" dirty="0">
                <a:solidFill>
                  <a:srgbClr val="000000"/>
                </a:solidFill>
              </a:rPr>
              <a:t>Practice safety rules</a:t>
            </a:r>
          </a:p>
          <a:p>
            <a:pPr marL="785813" indent="-346075">
              <a:spcBef>
                <a:spcPts val="1200"/>
              </a:spcBef>
              <a:buClr>
                <a:srgbClr val="000000"/>
              </a:buClr>
              <a:buFont typeface="Arial" charset="0"/>
              <a:buChar char="•"/>
            </a:pPr>
            <a:r>
              <a:rPr lang="en-US" sz="2500" b="1" dirty="0">
                <a:solidFill>
                  <a:srgbClr val="000000"/>
                </a:solidFill>
              </a:rPr>
              <a:t>Wait for a clean kill before shooting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35845"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pPr eaLnBrk="1" hangingPunct="1"/>
            <a:r>
              <a:rPr lang="en-US" dirty="0"/>
              <a:t>Hunting Strategies</a:t>
            </a:r>
            <a:endParaRPr lang="en-US" sz="2400" dirty="0"/>
          </a:p>
        </p:txBody>
      </p:sp>
      <p:sp>
        <p:nvSpPr>
          <p:cNvPr id="196611" name="Rectangle 3"/>
          <p:cNvSpPr>
            <a:spLocks noGrp="1" noChangeArrowheads="1"/>
          </p:cNvSpPr>
          <p:nvPr>
            <p:ph idx="1"/>
          </p:nvPr>
        </p:nvSpPr>
        <p:spPr/>
        <p:txBody>
          <a:bodyPr/>
          <a:lstStyle/>
          <a:p>
            <a:pPr eaLnBrk="1" hangingPunct="1"/>
            <a:r>
              <a:rPr lang="en-US" dirty="0">
                <a:latin typeface="Arial" charset="0"/>
                <a:cs typeface="Arial" charset="0"/>
              </a:rPr>
              <a:t>Spend at least ten times longer being still and observing than walking. </a:t>
            </a:r>
          </a:p>
          <a:p>
            <a:pPr eaLnBrk="1" hangingPunct="1"/>
            <a:r>
              <a:rPr lang="en-US" dirty="0">
                <a:latin typeface="Arial" charset="0"/>
                <a:cs typeface="Arial" charset="0"/>
              </a:rPr>
              <a:t>Keep a low profile; a human silhouette will spook many game species. </a:t>
            </a:r>
          </a:p>
          <a:p>
            <a:pPr eaLnBrk="1" hangingPunct="1"/>
            <a:r>
              <a:rPr lang="en-US" dirty="0">
                <a:latin typeface="Arial" charset="0"/>
                <a:cs typeface="Arial" charset="0"/>
              </a:rPr>
              <a:t>Use binoculars in open terrain to identify movement properly.</a:t>
            </a:r>
          </a:p>
          <a:p>
            <a:pPr eaLnBrk="1" hangingPunct="1"/>
            <a:r>
              <a:rPr lang="en-US" dirty="0">
                <a:latin typeface="Arial" charset="0"/>
                <a:cs typeface="Arial" charset="0"/>
              </a:rPr>
              <a:t>To avoid being mistaken for game by other hunters, always wear fluorescent orange.</a:t>
            </a:r>
          </a:p>
        </p:txBody>
      </p:sp>
    </p:spTree>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4"/>
          <p:cNvSpPr>
            <a:spLocks noGrp="1"/>
          </p:cNvSpPr>
          <p:nvPr>
            <p:ph type="title"/>
          </p:nvPr>
        </p:nvSpPr>
        <p:spPr/>
        <p:txBody>
          <a:bodyPr/>
          <a:lstStyle/>
          <a:p>
            <a:r>
              <a:rPr lang="en-US" dirty="0"/>
              <a:t>Hunting Strategies</a:t>
            </a:r>
          </a:p>
        </p:txBody>
      </p:sp>
      <p:sp>
        <p:nvSpPr>
          <p:cNvPr id="197635" name="Text Placeholder 7"/>
          <p:cNvSpPr>
            <a:spLocks noGrp="1"/>
          </p:cNvSpPr>
          <p:nvPr>
            <p:ph type="body" idx="1"/>
          </p:nvPr>
        </p:nvSpPr>
        <p:spPr/>
        <p:txBody>
          <a:bodyPr/>
          <a:lstStyle/>
          <a:p>
            <a:r>
              <a:rPr lang="en-US" dirty="0">
                <a:latin typeface="Arial" charset="0"/>
                <a:cs typeface="Arial" charset="0"/>
              </a:rPr>
              <a:t>Stalking</a:t>
            </a:r>
          </a:p>
        </p:txBody>
      </p:sp>
      <p:pic>
        <p:nvPicPr>
          <p:cNvPr id="197636" name="Picture 6" descr="\\Ladybird\shared_graphics\Hunting_graphics\Export_PPT\Generic_drawings\strategy_stalking.jpg"/>
          <p:cNvPicPr>
            <a:picLocks noGrp="1" noChangeAspect="1" noChangeArrowheads="1"/>
          </p:cNvPicPr>
          <p:nvPr>
            <p:ph sz="half" idx="2"/>
          </p:nvPr>
        </p:nvPicPr>
        <p:blipFill>
          <a:blip r:embed="rId2"/>
          <a:stretch>
            <a:fillRect/>
          </a:stretch>
        </p:blipFill>
        <p:spPr>
          <a:xfrm>
            <a:off x="620792" y="2133600"/>
            <a:ext cx="3570129" cy="2511425"/>
          </a:xfrm>
          <a:noFill/>
        </p:spPr>
      </p:pic>
      <p:sp>
        <p:nvSpPr>
          <p:cNvPr id="197637" name="Content Placeholder 8"/>
          <p:cNvSpPr>
            <a:spLocks noGrp="1"/>
          </p:cNvSpPr>
          <p:nvPr>
            <p:ph sz="quarter" idx="4"/>
          </p:nvPr>
        </p:nvSpPr>
        <p:spPr/>
        <p:txBody>
          <a:bodyPr/>
          <a:lstStyle/>
          <a:p>
            <a:r>
              <a:rPr lang="en-US" dirty="0">
                <a:latin typeface="Arial" charset="0"/>
                <a:cs typeface="Arial" charset="0"/>
              </a:rPr>
              <a:t>The difference between still hunting and stalking is that when stalking, you follow signs leading to a particular type of game, or close the distance to game already spotted.</a:t>
            </a:r>
          </a:p>
        </p:txBody>
      </p:sp>
    </p:spTree>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lstStyle/>
          <a:p>
            <a:pPr eaLnBrk="1" hangingPunct="1"/>
            <a:r>
              <a:rPr lang="en-US" dirty="0"/>
              <a:t>Hunting Strategies</a:t>
            </a:r>
            <a:endParaRPr lang="en-US" sz="2400" dirty="0"/>
          </a:p>
        </p:txBody>
      </p:sp>
      <p:sp>
        <p:nvSpPr>
          <p:cNvPr id="198659" name="Rectangle 3"/>
          <p:cNvSpPr>
            <a:spLocks noGrp="1" noChangeArrowheads="1"/>
          </p:cNvSpPr>
          <p:nvPr>
            <p:ph idx="1"/>
          </p:nvPr>
        </p:nvSpPr>
        <p:spPr/>
        <p:txBody>
          <a:bodyPr/>
          <a:lstStyle/>
          <a:p>
            <a:pPr eaLnBrk="1" hangingPunct="1"/>
            <a:r>
              <a:rPr lang="en-US" dirty="0">
                <a:latin typeface="Arial" charset="0"/>
                <a:cs typeface="Arial" charset="0"/>
              </a:rPr>
              <a:t>You may follow tracks on trails or a morning dew trail through leaves and brush; or follow sounds or scents of animals; or you may sneak closer to an animal for a better shot. </a:t>
            </a:r>
          </a:p>
          <a:p>
            <a:pPr eaLnBrk="1" hangingPunct="1"/>
            <a:r>
              <a:rPr lang="en-US" dirty="0">
                <a:latin typeface="Arial" charset="0"/>
                <a:cs typeface="Arial" charset="0"/>
              </a:rPr>
              <a:t>Stalking requires total focus—remember to keep downwind, stay quiet, and stay alert and patient. </a:t>
            </a:r>
          </a:p>
          <a:p>
            <a:pPr eaLnBrk="1" hangingPunct="1"/>
            <a:r>
              <a:rPr lang="en-US" dirty="0">
                <a:latin typeface="Arial" charset="0"/>
                <a:cs typeface="Arial" charset="0"/>
              </a:rPr>
              <a:t>When turkey hunting, the sound you hear may be another hunter “calling.” For safety, you should not stalk turkeys.</a:t>
            </a:r>
          </a:p>
        </p:txBody>
      </p:sp>
    </p:spTree>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itle 3"/>
          <p:cNvSpPr>
            <a:spLocks noGrp="1"/>
          </p:cNvSpPr>
          <p:nvPr>
            <p:ph type="title"/>
          </p:nvPr>
        </p:nvSpPr>
        <p:spPr/>
        <p:txBody>
          <a:bodyPr/>
          <a:lstStyle/>
          <a:p>
            <a:r>
              <a:rPr lang="en-US" dirty="0"/>
              <a:t>Hunting Strategies</a:t>
            </a:r>
          </a:p>
        </p:txBody>
      </p:sp>
      <p:sp>
        <p:nvSpPr>
          <p:cNvPr id="199683"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Posting</a:t>
            </a:r>
          </a:p>
        </p:txBody>
      </p:sp>
      <p:sp>
        <p:nvSpPr>
          <p:cNvPr id="199684" name="Content Placeholder 5"/>
          <p:cNvSpPr>
            <a:spLocks noGrp="1"/>
          </p:cNvSpPr>
          <p:nvPr>
            <p:ph sz="half" idx="2"/>
          </p:nvPr>
        </p:nvSpPr>
        <p:spPr>
          <a:xfrm>
            <a:off x="457200" y="1916113"/>
            <a:ext cx="8229600" cy="3951287"/>
          </a:xfrm>
        </p:spPr>
        <p:txBody>
          <a:bodyPr/>
          <a:lstStyle/>
          <a:p>
            <a:r>
              <a:rPr lang="en-US" dirty="0">
                <a:latin typeface="Arial" charset="0"/>
                <a:cs typeface="Arial" charset="0"/>
              </a:rPr>
              <a:t>Involves sitting or standing in one spot. Location may offer vantage point or spot near animal’s trails. </a:t>
            </a:r>
          </a:p>
          <a:p>
            <a:r>
              <a:rPr lang="en-US" dirty="0">
                <a:latin typeface="Arial" charset="0"/>
                <a:cs typeface="Arial" charset="0"/>
              </a:rPr>
              <a:t>Posting is effective when you know where game is traveling each day and you’re not allowed to use a blind or stand. </a:t>
            </a:r>
          </a:p>
          <a:p>
            <a:r>
              <a:rPr lang="en-US" dirty="0">
                <a:latin typeface="Arial" charset="0"/>
                <a:cs typeface="Arial" charset="0"/>
              </a:rPr>
              <a:t>Find posting location that allows you to freely swing firearm or draw your bow.</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le 6"/>
          <p:cNvSpPr>
            <a:spLocks noGrp="1"/>
          </p:cNvSpPr>
          <p:nvPr>
            <p:ph type="title"/>
          </p:nvPr>
        </p:nvSpPr>
        <p:spPr/>
        <p:txBody>
          <a:bodyPr/>
          <a:lstStyle/>
          <a:p>
            <a:r>
              <a:rPr lang="en-US" dirty="0"/>
              <a:t>Hunting Strategies</a:t>
            </a:r>
          </a:p>
        </p:txBody>
      </p:sp>
      <p:sp>
        <p:nvSpPr>
          <p:cNvPr id="200707" name="Text Placeholder 7"/>
          <p:cNvSpPr>
            <a:spLocks noGrp="1"/>
          </p:cNvSpPr>
          <p:nvPr>
            <p:ph type="body" idx="1"/>
          </p:nvPr>
        </p:nvSpPr>
        <p:spPr>
          <a:xfrm>
            <a:off x="457200" y="1276350"/>
            <a:ext cx="8229600" cy="639763"/>
          </a:xfrm>
        </p:spPr>
        <p:txBody>
          <a:bodyPr/>
          <a:lstStyle/>
          <a:p>
            <a:r>
              <a:rPr lang="en-US" dirty="0">
                <a:latin typeface="Arial" charset="0"/>
                <a:cs typeface="Arial" charset="0"/>
              </a:rPr>
              <a:t>Ground Blinds</a:t>
            </a:r>
          </a:p>
        </p:txBody>
      </p:sp>
      <p:sp>
        <p:nvSpPr>
          <p:cNvPr id="200708" name="Content Placeholder 8"/>
          <p:cNvSpPr>
            <a:spLocks noGrp="1"/>
          </p:cNvSpPr>
          <p:nvPr>
            <p:ph sz="half" idx="2"/>
          </p:nvPr>
        </p:nvSpPr>
        <p:spPr>
          <a:xfrm>
            <a:off x="457200" y="1916113"/>
            <a:ext cx="8229600" cy="3951287"/>
          </a:xfrm>
        </p:spPr>
        <p:txBody>
          <a:bodyPr/>
          <a:lstStyle/>
          <a:p>
            <a:pPr>
              <a:spcBef>
                <a:spcPts val="1800"/>
              </a:spcBef>
            </a:pPr>
            <a:r>
              <a:rPr lang="en-US" dirty="0">
                <a:latin typeface="Arial" charset="0"/>
                <a:cs typeface="Arial" charset="0"/>
              </a:rPr>
              <a:t>Makeshift or temporary structures located on the ground that conceal hunters. </a:t>
            </a:r>
          </a:p>
          <a:p>
            <a:pPr>
              <a:spcBef>
                <a:spcPts val="1800"/>
              </a:spcBef>
            </a:pPr>
            <a:r>
              <a:rPr lang="en-US" dirty="0">
                <a:latin typeface="Arial" charset="0"/>
                <a:cs typeface="Arial" charset="0"/>
              </a:rPr>
              <a:t>Made of everything from </a:t>
            </a:r>
            <a:br>
              <a:rPr lang="en-US" dirty="0">
                <a:latin typeface="Arial" charset="0"/>
                <a:cs typeface="Arial" charset="0"/>
              </a:rPr>
            </a:br>
            <a:r>
              <a:rPr lang="en-US" dirty="0">
                <a:latin typeface="Arial" charset="0"/>
                <a:cs typeface="Arial" charset="0"/>
              </a:rPr>
              <a:t>plywood to branches. </a:t>
            </a:r>
          </a:p>
          <a:p>
            <a:pPr>
              <a:spcBef>
                <a:spcPts val="1800"/>
              </a:spcBef>
            </a:pPr>
            <a:r>
              <a:rPr lang="en-US" dirty="0">
                <a:latin typeface="Arial" charset="0"/>
                <a:cs typeface="Arial" charset="0"/>
              </a:rPr>
              <a:t>Situate blinds: </a:t>
            </a:r>
          </a:p>
          <a:p>
            <a:pPr lvl="1"/>
            <a:r>
              <a:rPr lang="en-US" dirty="0">
                <a:latin typeface="Arial" charset="0"/>
                <a:cs typeface="Arial" charset="0"/>
              </a:rPr>
              <a:t>Downwind </a:t>
            </a:r>
          </a:p>
          <a:p>
            <a:pPr lvl="1"/>
            <a:r>
              <a:rPr lang="en-US" dirty="0">
                <a:latin typeface="Arial" charset="0"/>
                <a:cs typeface="Arial" charset="0"/>
              </a:rPr>
              <a:t>Away from the sun</a:t>
            </a:r>
          </a:p>
          <a:p>
            <a:pPr lvl="1"/>
            <a:r>
              <a:rPr lang="en-US" dirty="0">
                <a:latin typeface="Arial" charset="0"/>
                <a:cs typeface="Arial" charset="0"/>
              </a:rPr>
              <a:t>Where foreground and </a:t>
            </a:r>
            <a:br>
              <a:rPr lang="en-US" dirty="0">
                <a:latin typeface="Arial" charset="0"/>
                <a:cs typeface="Arial" charset="0"/>
              </a:rPr>
            </a:br>
            <a:r>
              <a:rPr lang="en-US" dirty="0">
                <a:latin typeface="Arial" charset="0"/>
                <a:cs typeface="Arial" charset="0"/>
              </a:rPr>
              <a:t>background are safest</a:t>
            </a:r>
          </a:p>
        </p:txBody>
      </p:sp>
      <p:pic>
        <p:nvPicPr>
          <p:cNvPr id="200709" name="Picture 6" descr="\\Ladybird\shared_graphics\Hunting_graphics\Export_PPT\Generic_drawings\strategy_ground_blind.jpg"/>
          <p:cNvPicPr>
            <a:picLocks noChangeAspect="1" noChangeArrowheads="1"/>
          </p:cNvPicPr>
          <p:nvPr/>
        </p:nvPicPr>
        <p:blipFill>
          <a:blip r:embed="rId2"/>
          <a:srcRect/>
          <a:stretch>
            <a:fillRect/>
          </a:stretch>
        </p:blipFill>
        <p:spPr bwMode="auto">
          <a:xfrm>
            <a:off x="5486400" y="2667000"/>
            <a:ext cx="3048000" cy="3324225"/>
          </a:xfrm>
          <a:prstGeom prst="rect">
            <a:avLst/>
          </a:prstGeom>
          <a:noFill/>
          <a:ln w="9525">
            <a:noFill/>
            <a:miter lim="800000"/>
            <a:headEnd/>
            <a:tailEnd/>
          </a:ln>
        </p:spPr>
      </p:pic>
    </p:spTree>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4"/>
          <p:cNvSpPr>
            <a:spLocks noGrp="1"/>
          </p:cNvSpPr>
          <p:nvPr>
            <p:ph type="title"/>
          </p:nvPr>
        </p:nvSpPr>
        <p:spPr/>
        <p:txBody>
          <a:bodyPr/>
          <a:lstStyle/>
          <a:p>
            <a:r>
              <a:rPr lang="en-US" dirty="0"/>
              <a:t>Hunting Strategies</a:t>
            </a:r>
          </a:p>
        </p:txBody>
      </p:sp>
      <p:sp>
        <p:nvSpPr>
          <p:cNvPr id="201731" name="Text Placeholder 5"/>
          <p:cNvSpPr>
            <a:spLocks noGrp="1"/>
          </p:cNvSpPr>
          <p:nvPr>
            <p:ph type="body" idx="1"/>
          </p:nvPr>
        </p:nvSpPr>
        <p:spPr/>
        <p:txBody>
          <a:bodyPr/>
          <a:lstStyle/>
          <a:p>
            <a:r>
              <a:rPr lang="en-US" dirty="0">
                <a:latin typeface="Arial" charset="0"/>
                <a:cs typeface="Arial" charset="0"/>
              </a:rPr>
              <a:t>Elevated Stands</a:t>
            </a:r>
          </a:p>
        </p:txBody>
      </p:sp>
      <p:sp>
        <p:nvSpPr>
          <p:cNvPr id="201732" name="Content Placeholder 10"/>
          <p:cNvSpPr>
            <a:spLocks noGrp="1"/>
          </p:cNvSpPr>
          <p:nvPr>
            <p:ph sz="half" idx="2"/>
          </p:nvPr>
        </p:nvSpPr>
        <p:spPr>
          <a:xfrm>
            <a:off x="457200" y="1951038"/>
            <a:ext cx="4648200" cy="3916362"/>
          </a:xfrm>
        </p:spPr>
        <p:txBody>
          <a:bodyPr/>
          <a:lstStyle/>
          <a:p>
            <a:r>
              <a:rPr lang="en-US" dirty="0">
                <a:latin typeface="Arial" charset="0"/>
                <a:cs typeface="Arial" charset="0"/>
              </a:rPr>
              <a:t>Tower stands are above-ground seats or blinds that conceal hunter above level of the quarry. Tree stands are stands placed in or against trees. </a:t>
            </a:r>
          </a:p>
          <a:p>
            <a:r>
              <a:rPr lang="en-US" dirty="0">
                <a:latin typeface="Arial" charset="0"/>
                <a:cs typeface="Arial" charset="0"/>
              </a:rPr>
              <a:t>Check the condition of elevated stands routinely.</a:t>
            </a:r>
          </a:p>
        </p:txBody>
      </p:sp>
      <p:pic>
        <p:nvPicPr>
          <p:cNvPr id="201733" name="Picture 6" descr="\\Ladybird\shared_graphics\Hunting_graphics\Export_PPT\Generic_drawings\elevated_stand_haul_up.jpg"/>
          <p:cNvPicPr>
            <a:picLocks noGrp="1" noChangeAspect="1" noChangeArrowheads="1"/>
          </p:cNvPicPr>
          <p:nvPr>
            <p:ph sz="quarter" idx="4"/>
          </p:nvPr>
        </p:nvPicPr>
        <p:blipFill>
          <a:blip r:embed="rId2"/>
          <a:srcRect/>
          <a:stretch>
            <a:fillRect/>
          </a:stretch>
        </p:blipFill>
        <p:spPr>
          <a:xfrm>
            <a:off x="5835650" y="1198563"/>
            <a:ext cx="1860550" cy="4897437"/>
          </a:xfrm>
          <a:noFill/>
        </p:spPr>
      </p:pic>
    </p:spTree>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itle 4"/>
          <p:cNvSpPr>
            <a:spLocks noGrp="1"/>
          </p:cNvSpPr>
          <p:nvPr>
            <p:ph type="title"/>
          </p:nvPr>
        </p:nvSpPr>
        <p:spPr/>
        <p:txBody>
          <a:bodyPr/>
          <a:lstStyle/>
          <a:p>
            <a:r>
              <a:rPr lang="en-US" dirty="0"/>
              <a:t>Hunting Strategies</a:t>
            </a:r>
          </a:p>
        </p:txBody>
      </p:sp>
      <p:sp>
        <p:nvSpPr>
          <p:cNvPr id="202755" name="Text Placeholder 5"/>
          <p:cNvSpPr>
            <a:spLocks noGrp="1"/>
          </p:cNvSpPr>
          <p:nvPr>
            <p:ph type="body" idx="1"/>
          </p:nvPr>
        </p:nvSpPr>
        <p:spPr/>
        <p:txBody>
          <a:bodyPr/>
          <a:lstStyle/>
          <a:p>
            <a:r>
              <a:rPr lang="en-US" dirty="0">
                <a:latin typeface="Arial" charset="0"/>
                <a:cs typeface="Arial" charset="0"/>
              </a:rPr>
              <a:t>Game Calling</a:t>
            </a:r>
          </a:p>
        </p:txBody>
      </p:sp>
      <p:pic>
        <p:nvPicPr>
          <p:cNvPr id="202756" name="Picture 6" descr="\\Ladybird\shared_graphics\Hunting_graphics\Export_PPT\Generic_drawings\duck_calling_hunter_dog.jpg"/>
          <p:cNvPicPr>
            <a:picLocks noGrp="1" noChangeAspect="1" noChangeArrowheads="1"/>
          </p:cNvPicPr>
          <p:nvPr>
            <p:ph sz="half" idx="2"/>
          </p:nvPr>
        </p:nvPicPr>
        <p:blipFill>
          <a:blip r:embed="rId2"/>
          <a:stretch>
            <a:fillRect/>
          </a:stretch>
        </p:blipFill>
        <p:spPr>
          <a:xfrm>
            <a:off x="914400" y="1955867"/>
            <a:ext cx="2819400" cy="4140066"/>
          </a:xfrm>
          <a:noFill/>
        </p:spPr>
      </p:pic>
      <p:sp>
        <p:nvSpPr>
          <p:cNvPr id="202757" name="Content Placeholder 8"/>
          <p:cNvSpPr>
            <a:spLocks noGrp="1"/>
          </p:cNvSpPr>
          <p:nvPr>
            <p:ph sz="quarter" idx="4"/>
          </p:nvPr>
        </p:nvSpPr>
        <p:spPr/>
        <p:txBody>
          <a:bodyPr/>
          <a:lstStyle/>
          <a:p>
            <a:r>
              <a:rPr lang="en-US" dirty="0">
                <a:latin typeface="Arial" charset="0"/>
                <a:cs typeface="Arial" charset="0"/>
              </a:rPr>
              <a:t>Effective technique for most animals. Skillful hunter uses sounds to attract animals close enough for an effective shot. </a:t>
            </a:r>
          </a:p>
        </p:txBody>
      </p:sp>
    </p:spTree>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itle 3"/>
          <p:cNvSpPr>
            <a:spLocks noGrp="1"/>
          </p:cNvSpPr>
          <p:nvPr>
            <p:ph type="title"/>
          </p:nvPr>
        </p:nvSpPr>
        <p:spPr/>
        <p:txBody>
          <a:bodyPr/>
          <a:lstStyle/>
          <a:p>
            <a:r>
              <a:rPr lang="en-US" dirty="0"/>
              <a:t>Hunting Strategies</a:t>
            </a:r>
          </a:p>
        </p:txBody>
      </p:sp>
      <p:sp>
        <p:nvSpPr>
          <p:cNvPr id="203779"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Driving</a:t>
            </a:r>
          </a:p>
        </p:txBody>
      </p:sp>
      <p:sp>
        <p:nvSpPr>
          <p:cNvPr id="203780" name="Content Placeholder 5"/>
          <p:cNvSpPr>
            <a:spLocks noGrp="1"/>
          </p:cNvSpPr>
          <p:nvPr>
            <p:ph sz="half" idx="2"/>
          </p:nvPr>
        </p:nvSpPr>
        <p:spPr>
          <a:xfrm>
            <a:off x="457200" y="1916113"/>
            <a:ext cx="8229600" cy="3951287"/>
          </a:xfrm>
        </p:spPr>
        <p:txBody>
          <a:bodyPr/>
          <a:lstStyle/>
          <a:p>
            <a:r>
              <a:rPr lang="en-US" dirty="0">
                <a:latin typeface="Arial" charset="0"/>
                <a:cs typeface="Arial" charset="0"/>
              </a:rPr>
              <a:t>Involves group of hunters, some acting as “drivers” and others as “posters” or “blockers.”</a:t>
            </a:r>
          </a:p>
          <a:p>
            <a:r>
              <a:rPr lang="en-US" dirty="0">
                <a:latin typeface="Arial" charset="0"/>
                <a:cs typeface="Arial" charset="0"/>
              </a:rPr>
              <a:t>Drivers spread out across a field or woods and push game out of cover.</a:t>
            </a:r>
          </a:p>
          <a:p>
            <a:r>
              <a:rPr lang="en-US" dirty="0">
                <a:latin typeface="Arial" charset="0"/>
                <a:cs typeface="Arial" charset="0"/>
              </a:rPr>
              <a:t>Posters are at the end of the cover to intercept game pushed out by drivers.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itle 1"/>
          <p:cNvSpPr>
            <a:spLocks noGrp="1"/>
          </p:cNvSpPr>
          <p:nvPr>
            <p:ph type="title"/>
          </p:nvPr>
        </p:nvSpPr>
        <p:spPr/>
        <p:txBody>
          <a:bodyPr/>
          <a:lstStyle/>
          <a:p>
            <a:r>
              <a:rPr lang="en-US" dirty="0"/>
              <a:t>Hunting Strategies</a:t>
            </a:r>
          </a:p>
        </p:txBody>
      </p:sp>
      <p:sp>
        <p:nvSpPr>
          <p:cNvPr id="204803" name="Text Placeholder 2"/>
          <p:cNvSpPr>
            <a:spLocks noGrp="1"/>
          </p:cNvSpPr>
          <p:nvPr>
            <p:ph type="body" idx="1"/>
          </p:nvPr>
        </p:nvSpPr>
        <p:spPr>
          <a:xfrm>
            <a:off x="457200" y="1276350"/>
            <a:ext cx="8229600" cy="639763"/>
          </a:xfrm>
        </p:spPr>
        <p:txBody>
          <a:bodyPr/>
          <a:lstStyle/>
          <a:p>
            <a:r>
              <a:rPr lang="en-US" dirty="0">
                <a:latin typeface="Arial" charset="0"/>
                <a:cs typeface="Arial" charset="0"/>
              </a:rPr>
              <a:t>Flushing</a:t>
            </a:r>
          </a:p>
        </p:txBody>
      </p:sp>
      <p:sp>
        <p:nvSpPr>
          <p:cNvPr id="204804" name="Content Placeholder 3"/>
          <p:cNvSpPr>
            <a:spLocks noGrp="1"/>
          </p:cNvSpPr>
          <p:nvPr>
            <p:ph sz="half" idx="2"/>
          </p:nvPr>
        </p:nvSpPr>
        <p:spPr>
          <a:xfrm>
            <a:off x="457200" y="1916113"/>
            <a:ext cx="8229600" cy="3951287"/>
          </a:xfrm>
        </p:spPr>
        <p:txBody>
          <a:bodyPr/>
          <a:lstStyle/>
          <a:p>
            <a:r>
              <a:rPr lang="en-US" dirty="0">
                <a:latin typeface="Arial" charset="0"/>
                <a:cs typeface="Arial" charset="0"/>
              </a:rPr>
              <a:t>Involves using noise, movement, or dogs to cause game to become nervous and leave cover. When you vary your pace, your quarry may think it has been detected and be more likely to leave cover.</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le 4"/>
          <p:cNvSpPr>
            <a:spLocks noGrp="1"/>
          </p:cNvSpPr>
          <p:nvPr>
            <p:ph type="title"/>
          </p:nvPr>
        </p:nvSpPr>
        <p:spPr/>
        <p:txBody>
          <a:bodyPr/>
          <a:lstStyle/>
          <a:p>
            <a:r>
              <a:rPr lang="en-US" dirty="0"/>
              <a:t>Hunting Strategies</a:t>
            </a:r>
          </a:p>
        </p:txBody>
      </p:sp>
      <p:sp>
        <p:nvSpPr>
          <p:cNvPr id="205827" name="Text Placeholder 5"/>
          <p:cNvSpPr>
            <a:spLocks noGrp="1"/>
          </p:cNvSpPr>
          <p:nvPr>
            <p:ph type="body" idx="1"/>
          </p:nvPr>
        </p:nvSpPr>
        <p:spPr/>
        <p:txBody>
          <a:bodyPr/>
          <a:lstStyle/>
          <a:p>
            <a:r>
              <a:rPr lang="en-US" dirty="0">
                <a:latin typeface="Arial" charset="0"/>
                <a:cs typeface="Arial" charset="0"/>
              </a:rPr>
              <a:t>Dogs</a:t>
            </a:r>
          </a:p>
        </p:txBody>
      </p:sp>
      <p:sp>
        <p:nvSpPr>
          <p:cNvPr id="205828" name="Content Placeholder 6"/>
          <p:cNvSpPr>
            <a:spLocks noGrp="1"/>
          </p:cNvSpPr>
          <p:nvPr>
            <p:ph sz="half" idx="2"/>
          </p:nvPr>
        </p:nvSpPr>
        <p:spPr>
          <a:xfrm>
            <a:off x="457200" y="1951038"/>
            <a:ext cx="5029200" cy="3916362"/>
          </a:xfrm>
        </p:spPr>
        <p:txBody>
          <a:bodyPr/>
          <a:lstStyle/>
          <a:p>
            <a:r>
              <a:rPr lang="en-US" dirty="0">
                <a:latin typeface="Arial" charset="0"/>
                <a:cs typeface="Arial" charset="0"/>
              </a:rPr>
              <a:t>Several breeds of dogs can be used for hunting different game species. Some dogs can be used to hunt several types of game animals.</a:t>
            </a:r>
          </a:p>
          <a:p>
            <a:pPr lvl="1"/>
            <a:r>
              <a:rPr lang="en-US" dirty="0">
                <a:latin typeface="Arial" charset="0"/>
                <a:cs typeface="Arial" charset="0"/>
              </a:rPr>
              <a:t> Pointers</a:t>
            </a:r>
          </a:p>
          <a:p>
            <a:pPr lvl="1"/>
            <a:r>
              <a:rPr lang="en-US" dirty="0">
                <a:latin typeface="Arial" charset="0"/>
                <a:cs typeface="Arial" charset="0"/>
              </a:rPr>
              <a:t> Retrievers</a:t>
            </a:r>
          </a:p>
          <a:p>
            <a:pPr lvl="1"/>
            <a:r>
              <a:rPr lang="en-US" dirty="0">
                <a:latin typeface="Arial" charset="0"/>
                <a:cs typeface="Arial" charset="0"/>
              </a:rPr>
              <a:t> Spaniels</a:t>
            </a:r>
          </a:p>
          <a:p>
            <a:pPr lvl="1"/>
            <a:r>
              <a:rPr lang="en-US" dirty="0">
                <a:latin typeface="Arial" charset="0"/>
                <a:cs typeface="Arial" charset="0"/>
              </a:rPr>
              <a:t> Hunting Hounds</a:t>
            </a:r>
          </a:p>
        </p:txBody>
      </p:sp>
      <p:pic>
        <p:nvPicPr>
          <p:cNvPr id="205829" name="Picture 6" descr="\\Ladybird\shared_graphics\Hunting_graphics\Export_PPT\Generic_drawings\dog_pheasant.jpg"/>
          <p:cNvPicPr>
            <a:picLocks noGrp="1" noChangeAspect="1" noChangeArrowheads="1"/>
          </p:cNvPicPr>
          <p:nvPr>
            <p:ph sz="quarter" idx="4"/>
          </p:nvPr>
        </p:nvPicPr>
        <p:blipFill>
          <a:blip r:embed="rId2"/>
          <a:srcRect/>
          <a:stretch>
            <a:fillRect/>
          </a:stretch>
        </p:blipFill>
        <p:spPr>
          <a:xfrm>
            <a:off x="5410200" y="2133600"/>
            <a:ext cx="3124200" cy="3106738"/>
          </a:xfrm>
          <a:noFill/>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ubtitle 2"/>
          <p:cNvSpPr>
            <a:spLocks noGrp="1"/>
          </p:cNvSpPr>
          <p:nvPr>
            <p:ph type="subTitle" idx="1"/>
          </p:nvPr>
        </p:nvSpPr>
        <p:spPr/>
        <p:txBody>
          <a:bodyPr/>
          <a:lstStyle/>
          <a:p>
            <a:pPr>
              <a:lnSpc>
                <a:spcPct val="125000"/>
              </a:lnSpc>
            </a:pPr>
            <a:r>
              <a:rPr lang="en-US" dirty="0">
                <a:cs typeface="Arial" charset="0"/>
              </a:rPr>
              <a:t>Know Your </a:t>
            </a:r>
            <a:br>
              <a:rPr lang="en-US" dirty="0">
                <a:cs typeface="Arial" charset="0"/>
              </a:rPr>
            </a:br>
            <a:r>
              <a:rPr lang="en-US" dirty="0">
                <a:cs typeface="Arial" charset="0"/>
              </a:rPr>
              <a:t>Firearm Equipment</a:t>
            </a:r>
          </a:p>
        </p:txBody>
      </p:sp>
      <p:sp>
        <p:nvSpPr>
          <p:cNvPr id="45059" name="Rectangle 2"/>
          <p:cNvSpPr>
            <a:spLocks noGrp="1" noChangeArrowheads="1"/>
          </p:cNvSpPr>
          <p:nvPr>
            <p:ph type="ctrTitle"/>
          </p:nvPr>
        </p:nvSpPr>
        <p:spPr/>
        <p:txBody>
          <a:bodyPr/>
          <a:lstStyle/>
          <a:p>
            <a:pPr eaLnBrk="1" hangingPunct="1">
              <a:lnSpc>
                <a:spcPct val="150000"/>
              </a:lnSpc>
            </a:pPr>
            <a:r>
              <a:rPr lang="en-US" dirty="0"/>
              <a:t>Chapter Two</a:t>
            </a:r>
            <a:endParaRPr lang="en-US" dirty="0">
              <a:solidFill>
                <a:srgbClr val="FF0000"/>
              </a:solidFill>
            </a:endParaRPr>
          </a:p>
        </p:txBody>
      </p:sp>
    </p:spTree>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itle 3"/>
          <p:cNvSpPr>
            <a:spLocks noGrp="1"/>
          </p:cNvSpPr>
          <p:nvPr>
            <p:ph type="title"/>
          </p:nvPr>
        </p:nvSpPr>
        <p:spPr/>
        <p:txBody>
          <a:bodyPr/>
          <a:lstStyle/>
          <a:p>
            <a:r>
              <a:rPr lang="en-US" dirty="0"/>
              <a:t>Hunting Strategies</a:t>
            </a:r>
          </a:p>
        </p:txBody>
      </p:sp>
      <p:sp>
        <p:nvSpPr>
          <p:cNvPr id="206851"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Trapping</a:t>
            </a:r>
          </a:p>
        </p:txBody>
      </p:sp>
      <p:sp>
        <p:nvSpPr>
          <p:cNvPr id="206852" name="Content Placeholder 5"/>
          <p:cNvSpPr>
            <a:spLocks noGrp="1"/>
          </p:cNvSpPr>
          <p:nvPr>
            <p:ph sz="half" idx="2"/>
          </p:nvPr>
        </p:nvSpPr>
        <p:spPr>
          <a:xfrm>
            <a:off x="457200" y="1916113"/>
            <a:ext cx="8229600" cy="3951287"/>
          </a:xfrm>
        </p:spPr>
        <p:txBody>
          <a:bodyPr/>
          <a:lstStyle/>
          <a:p>
            <a:r>
              <a:rPr lang="en-US" dirty="0">
                <a:latin typeface="Arial" charset="0"/>
                <a:cs typeface="Arial" charset="0"/>
              </a:rPr>
              <a:t>Regulated trapping helps manage natural resources.</a:t>
            </a:r>
          </a:p>
          <a:p>
            <a:pPr lvl="1"/>
            <a:r>
              <a:rPr lang="en-US" dirty="0">
                <a:latin typeface="Arial" charset="0"/>
                <a:cs typeface="Arial" charset="0"/>
              </a:rPr>
              <a:t>Trapping helps control animal populations.</a:t>
            </a:r>
          </a:p>
          <a:p>
            <a:pPr lvl="1"/>
            <a:r>
              <a:rPr lang="en-US" dirty="0">
                <a:latin typeface="Arial" charset="0"/>
                <a:cs typeface="Arial" charset="0"/>
              </a:rPr>
              <a:t>Trapping helps protect personal property by preventing or decreasing:</a:t>
            </a:r>
          </a:p>
          <a:p>
            <a:pPr lvl="2"/>
            <a:r>
              <a:rPr lang="en-US" dirty="0">
                <a:latin typeface="Arial" charset="0"/>
                <a:cs typeface="Arial" charset="0"/>
              </a:rPr>
              <a:t>Flooding caused by beaver dams</a:t>
            </a:r>
          </a:p>
          <a:p>
            <a:pPr lvl="2"/>
            <a:r>
              <a:rPr lang="en-US" dirty="0">
                <a:latin typeface="Arial" charset="0"/>
                <a:cs typeface="Arial" charset="0"/>
              </a:rPr>
              <a:t>Damage to homes, trees, gardens, and crops</a:t>
            </a:r>
          </a:p>
          <a:p>
            <a:pPr lvl="2"/>
            <a:r>
              <a:rPr lang="en-US" dirty="0">
                <a:latin typeface="Arial" charset="0"/>
                <a:cs typeface="Arial" charset="0"/>
              </a:rPr>
              <a:t>Killing of livestock or pets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Title 4"/>
          <p:cNvSpPr>
            <a:spLocks noGrp="1"/>
          </p:cNvSpPr>
          <p:nvPr>
            <p:ph type="title"/>
          </p:nvPr>
        </p:nvSpPr>
        <p:spPr/>
        <p:txBody>
          <a:bodyPr/>
          <a:lstStyle/>
          <a:p>
            <a:r>
              <a:rPr lang="en-US" dirty="0"/>
              <a:t>Hunting Strategies</a:t>
            </a:r>
          </a:p>
        </p:txBody>
      </p:sp>
      <p:sp>
        <p:nvSpPr>
          <p:cNvPr id="207875" name="Content Placeholder 5"/>
          <p:cNvSpPr>
            <a:spLocks noGrp="1"/>
          </p:cNvSpPr>
          <p:nvPr>
            <p:ph idx="1"/>
          </p:nvPr>
        </p:nvSpPr>
        <p:spPr/>
        <p:txBody>
          <a:bodyPr/>
          <a:lstStyle/>
          <a:p>
            <a:pPr lvl="1"/>
            <a:r>
              <a:rPr lang="en-US" dirty="0">
                <a:latin typeface="Arial" charset="0"/>
                <a:cs typeface="Arial" charset="0"/>
              </a:rPr>
              <a:t>Trapping protects certain endangered or threatened species from predatory furbearers.</a:t>
            </a:r>
          </a:p>
          <a:p>
            <a:pPr>
              <a:spcBef>
                <a:spcPts val="1800"/>
              </a:spcBef>
            </a:pPr>
            <a:r>
              <a:rPr lang="en-US" dirty="0">
                <a:latin typeface="Arial" charset="0"/>
                <a:cs typeface="Arial" charset="0"/>
              </a:rPr>
              <a:t>Trapping can be an alternative method to hunting and an effective tool for wildlife management. Trappers should learn about the type of traps and follow the trapper’s code of ethics:</a:t>
            </a:r>
          </a:p>
          <a:p>
            <a:pPr lvl="1"/>
            <a:r>
              <a:rPr lang="en-US" dirty="0">
                <a:latin typeface="Arial" charset="0"/>
                <a:cs typeface="Arial" charset="0"/>
              </a:rPr>
              <a:t>Obtain the landowner’s permission.</a:t>
            </a:r>
          </a:p>
          <a:p>
            <a:pPr lvl="1"/>
            <a:r>
              <a:rPr lang="en-US" dirty="0">
                <a:latin typeface="Arial" charset="0"/>
                <a:cs typeface="Arial" charset="0"/>
              </a:rPr>
              <a:t>Do not set traps in areas where domestic animals may be caught.</a:t>
            </a:r>
          </a:p>
          <a:p>
            <a:pPr lvl="1"/>
            <a:r>
              <a:rPr lang="en-US" dirty="0">
                <a:latin typeface="Arial" charset="0"/>
                <a:cs typeface="Arial" charset="0"/>
              </a:rPr>
              <a:t>Set traps to capture the target animal in the most humane way possible.</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itle 1"/>
          <p:cNvSpPr>
            <a:spLocks noGrp="1"/>
          </p:cNvSpPr>
          <p:nvPr>
            <p:ph type="title"/>
          </p:nvPr>
        </p:nvSpPr>
        <p:spPr/>
        <p:txBody>
          <a:bodyPr/>
          <a:lstStyle/>
          <a:p>
            <a:r>
              <a:rPr lang="en-US" dirty="0"/>
              <a:t>Hunting Strategies</a:t>
            </a:r>
          </a:p>
        </p:txBody>
      </p:sp>
      <p:sp>
        <p:nvSpPr>
          <p:cNvPr id="208899" name="Content Placeholder 2"/>
          <p:cNvSpPr>
            <a:spLocks noGrp="1"/>
          </p:cNvSpPr>
          <p:nvPr>
            <p:ph idx="1"/>
          </p:nvPr>
        </p:nvSpPr>
        <p:spPr/>
        <p:txBody>
          <a:bodyPr/>
          <a:lstStyle/>
          <a:p>
            <a:pPr lvl="1"/>
            <a:r>
              <a:rPr lang="en-US" dirty="0">
                <a:latin typeface="Arial" charset="0"/>
                <a:cs typeface="Arial" charset="0"/>
              </a:rPr>
              <a:t>Check traps at least once every 24 hours, preferably in the early morning.</a:t>
            </a:r>
          </a:p>
          <a:p>
            <a:pPr lvl="1"/>
            <a:r>
              <a:rPr lang="en-US" dirty="0">
                <a:latin typeface="Arial" charset="0"/>
                <a:cs typeface="Arial" charset="0"/>
              </a:rPr>
              <a:t>Record trap locations accurately.</a:t>
            </a:r>
          </a:p>
          <a:p>
            <a:pPr lvl="1"/>
            <a:r>
              <a:rPr lang="en-US" dirty="0">
                <a:latin typeface="Arial" charset="0"/>
                <a:cs typeface="Arial" charset="0"/>
              </a:rPr>
              <a:t>Identify all traps with waterproof name and address tags.</a:t>
            </a:r>
          </a:p>
          <a:p>
            <a:pPr lvl="1"/>
            <a:r>
              <a:rPr lang="en-US" dirty="0">
                <a:latin typeface="Arial" charset="0"/>
                <a:cs typeface="Arial" charset="0"/>
              </a:rPr>
              <a:t>Use as much of the animal as possible. Dispose of animal carcasses properly.</a:t>
            </a:r>
          </a:p>
          <a:p>
            <a:pPr lvl="1"/>
            <a:r>
              <a:rPr lang="en-US" dirty="0">
                <a:latin typeface="Arial" charset="0"/>
                <a:cs typeface="Arial" charset="0"/>
              </a:rPr>
              <a:t>Trap only surplus animals from each habitat.</a:t>
            </a:r>
          </a:p>
          <a:p>
            <a:pPr lvl="1"/>
            <a:r>
              <a:rPr lang="en-US" dirty="0">
                <a:latin typeface="Arial" charset="0"/>
                <a:cs typeface="Arial" charset="0"/>
              </a:rPr>
              <a:t>Assist landowners who are having damage problems with wildlife.</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itle 1"/>
          <p:cNvSpPr>
            <a:spLocks noGrp="1"/>
          </p:cNvSpPr>
          <p:nvPr>
            <p:ph type="title"/>
          </p:nvPr>
        </p:nvSpPr>
        <p:spPr/>
        <p:txBody>
          <a:bodyPr/>
          <a:lstStyle/>
          <a:p>
            <a:r>
              <a:rPr lang="en-US" dirty="0"/>
              <a:t>Hunting Strategies</a:t>
            </a:r>
          </a:p>
        </p:txBody>
      </p:sp>
      <p:sp>
        <p:nvSpPr>
          <p:cNvPr id="209923" name="Content Placeholder 2"/>
          <p:cNvSpPr>
            <a:spLocks noGrp="1"/>
          </p:cNvSpPr>
          <p:nvPr>
            <p:ph idx="1"/>
          </p:nvPr>
        </p:nvSpPr>
        <p:spPr/>
        <p:txBody>
          <a:bodyPr/>
          <a:lstStyle/>
          <a:p>
            <a:pPr lvl="1"/>
            <a:r>
              <a:rPr lang="en-US" dirty="0">
                <a:latin typeface="Arial" charset="0"/>
                <a:cs typeface="Arial" charset="0"/>
              </a:rPr>
              <a:t>Dispatch trapped furbearers in a humane manner.</a:t>
            </a:r>
          </a:p>
          <a:p>
            <a:pPr lvl="1"/>
            <a:r>
              <a:rPr lang="en-US" dirty="0">
                <a:latin typeface="Arial" charset="0"/>
                <a:cs typeface="Arial" charset="0"/>
              </a:rPr>
              <a:t>Obtain all required licenses, tags, and permits. Check the state’s regulations before trapping.</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itle 1"/>
          <p:cNvSpPr>
            <a:spLocks noGrp="1"/>
          </p:cNvSpPr>
          <p:nvPr>
            <p:ph type="title"/>
          </p:nvPr>
        </p:nvSpPr>
        <p:spPr/>
        <p:txBody>
          <a:bodyPr/>
          <a:lstStyle/>
          <a:p>
            <a:r>
              <a:rPr lang="en-US" dirty="0"/>
              <a:t>Hunting Strategies</a:t>
            </a:r>
          </a:p>
        </p:txBody>
      </p:sp>
      <p:sp>
        <p:nvSpPr>
          <p:cNvPr id="210947" name="Content Placeholder 2"/>
          <p:cNvSpPr>
            <a:spLocks noGrp="1"/>
          </p:cNvSpPr>
          <p:nvPr>
            <p:ph idx="1"/>
          </p:nvPr>
        </p:nvSpPr>
        <p:spPr/>
        <p:txBody>
          <a:bodyPr/>
          <a:lstStyle/>
          <a:p>
            <a:r>
              <a:rPr lang="en-US" dirty="0">
                <a:latin typeface="Arial" charset="0"/>
                <a:cs typeface="Arial" charset="0"/>
              </a:rPr>
              <a:t>Traps can be set either on land or in or near the water. Some types of traps are designed to kill the trapped animal, and others are designed to capture the animal alive and unharmed (live-restraining devices).</a:t>
            </a:r>
          </a:p>
          <a:p>
            <a:pPr lvl="1"/>
            <a:r>
              <a:rPr lang="en-US" dirty="0">
                <a:latin typeface="Arial" charset="0"/>
                <a:cs typeface="Arial" charset="0"/>
              </a:rPr>
              <a:t>The most common type </a:t>
            </a:r>
            <a:br>
              <a:rPr lang="en-US" dirty="0">
                <a:latin typeface="Arial" charset="0"/>
                <a:cs typeface="Arial" charset="0"/>
              </a:rPr>
            </a:br>
            <a:r>
              <a:rPr lang="en-US" dirty="0">
                <a:latin typeface="Arial" charset="0"/>
                <a:cs typeface="Arial" charset="0"/>
              </a:rPr>
              <a:t>of killing devices are </a:t>
            </a:r>
            <a:br>
              <a:rPr lang="en-US" dirty="0">
                <a:latin typeface="Arial" charset="0"/>
                <a:cs typeface="Arial" charset="0"/>
              </a:rPr>
            </a:br>
            <a:r>
              <a:rPr lang="en-US" dirty="0">
                <a:latin typeface="Arial" charset="0"/>
                <a:cs typeface="Arial" charset="0"/>
              </a:rPr>
              <a:t>bodygrip traps.</a:t>
            </a:r>
          </a:p>
        </p:txBody>
      </p:sp>
      <p:pic>
        <p:nvPicPr>
          <p:cNvPr id="210948" name="Picture 5" descr="\\Ladybird\shared_graphics\Hunting_graphics\Export_PPT\Generic_drawings\trap_bodygrip.jpg"/>
          <p:cNvPicPr>
            <a:picLocks noChangeAspect="1" noChangeArrowheads="1"/>
          </p:cNvPicPr>
          <p:nvPr/>
        </p:nvPicPr>
        <p:blipFill>
          <a:blip r:embed="rId2"/>
          <a:srcRect/>
          <a:stretch>
            <a:fillRect/>
          </a:stretch>
        </p:blipFill>
        <p:spPr bwMode="auto">
          <a:xfrm>
            <a:off x="5064125" y="3505200"/>
            <a:ext cx="3470275" cy="2428875"/>
          </a:xfrm>
          <a:prstGeom prst="rect">
            <a:avLst/>
          </a:prstGeom>
          <a:noFill/>
          <a:ln w="9525">
            <a:noFill/>
            <a:miter lim="800000"/>
            <a:headEnd/>
            <a:tailEnd/>
          </a:ln>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Title 3"/>
          <p:cNvSpPr>
            <a:spLocks noGrp="1"/>
          </p:cNvSpPr>
          <p:nvPr>
            <p:ph type="title"/>
          </p:nvPr>
        </p:nvSpPr>
        <p:spPr/>
        <p:txBody>
          <a:bodyPr/>
          <a:lstStyle/>
          <a:p>
            <a:r>
              <a:rPr lang="en-US" dirty="0"/>
              <a:t>Hunting Strategies</a:t>
            </a:r>
          </a:p>
        </p:txBody>
      </p:sp>
      <p:sp>
        <p:nvSpPr>
          <p:cNvPr id="211971" name="Content Placeholder 4"/>
          <p:cNvSpPr>
            <a:spLocks noGrp="1"/>
          </p:cNvSpPr>
          <p:nvPr>
            <p:ph sz="half" idx="1"/>
          </p:nvPr>
        </p:nvSpPr>
        <p:spPr>
          <a:xfrm>
            <a:off x="457200" y="1265238"/>
            <a:ext cx="5943600" cy="4525962"/>
          </a:xfrm>
        </p:spPr>
        <p:txBody>
          <a:bodyPr/>
          <a:lstStyle/>
          <a:p>
            <a:r>
              <a:rPr lang="en-US" dirty="0">
                <a:latin typeface="Arial" charset="0"/>
                <a:cs typeface="Arial" charset="0"/>
              </a:rPr>
              <a:t>Live-restraining devices include foothold traps, enclosed foothold devices, cage traps, and some types of cable devices. With these traps, you are able to release non-target animals.</a:t>
            </a:r>
          </a:p>
          <a:p>
            <a:r>
              <a:rPr lang="en-US" dirty="0">
                <a:latin typeface="Arial" charset="0"/>
                <a:cs typeface="Arial" charset="0"/>
              </a:rPr>
              <a:t>Some furbearers are found more often in or near water. For these animals, trappers use submersion trapping systems, which hold the animal underwater until it dies.</a:t>
            </a:r>
          </a:p>
        </p:txBody>
      </p:sp>
      <p:pic>
        <p:nvPicPr>
          <p:cNvPr id="211972" name="Picture 3" descr="trap_cable_restraint.jpg"/>
          <p:cNvPicPr>
            <a:picLocks noChangeAspect="1"/>
          </p:cNvPicPr>
          <p:nvPr/>
        </p:nvPicPr>
        <p:blipFill>
          <a:blip r:embed="rId2"/>
          <a:srcRect/>
          <a:stretch>
            <a:fillRect/>
          </a:stretch>
        </p:blipFill>
        <p:spPr bwMode="auto">
          <a:xfrm>
            <a:off x="6248400" y="3573463"/>
            <a:ext cx="2593975" cy="2446337"/>
          </a:xfrm>
          <a:prstGeom prst="rect">
            <a:avLst/>
          </a:prstGeom>
          <a:noFill/>
          <a:ln w="9525">
            <a:noFill/>
            <a:miter lim="800000"/>
            <a:headEnd/>
            <a:tailEnd/>
          </a:ln>
        </p:spPr>
      </p:pic>
      <p:pic>
        <p:nvPicPr>
          <p:cNvPr id="211973" name="Picture 4" descr="trap_foothold.jpg"/>
          <p:cNvPicPr>
            <a:picLocks noChangeAspect="1"/>
          </p:cNvPicPr>
          <p:nvPr/>
        </p:nvPicPr>
        <p:blipFill>
          <a:blip r:embed="rId3"/>
          <a:srcRect l="5952" r="7738"/>
          <a:stretch>
            <a:fillRect/>
          </a:stretch>
        </p:blipFill>
        <p:spPr bwMode="auto">
          <a:xfrm>
            <a:off x="6324600" y="1219200"/>
            <a:ext cx="2376488" cy="2163763"/>
          </a:xfrm>
          <a:prstGeom prst="rect">
            <a:avLst/>
          </a:prstGeom>
          <a:noFill/>
          <a:ln w="9525">
            <a:noFill/>
            <a:miter lim="800000"/>
            <a:headEnd/>
            <a:tailEnd/>
          </a:ln>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Title 7"/>
          <p:cNvSpPr>
            <a:spLocks noGrp="1"/>
          </p:cNvSpPr>
          <p:nvPr>
            <p:ph type="title"/>
          </p:nvPr>
        </p:nvSpPr>
        <p:spPr/>
        <p:txBody>
          <a:bodyPr/>
          <a:lstStyle/>
          <a:p>
            <a:r>
              <a:rPr lang="en-US" dirty="0"/>
              <a:t>Vital Shots</a:t>
            </a:r>
          </a:p>
        </p:txBody>
      </p:sp>
      <p:sp>
        <p:nvSpPr>
          <p:cNvPr id="212995" name="Text Placeholder 8"/>
          <p:cNvSpPr>
            <a:spLocks noGrp="1"/>
          </p:cNvSpPr>
          <p:nvPr>
            <p:ph type="body" idx="1"/>
          </p:nvPr>
        </p:nvSpPr>
        <p:spPr/>
        <p:txBody>
          <a:bodyPr/>
          <a:lstStyle/>
          <a:p>
            <a:r>
              <a:rPr lang="en-US" dirty="0">
                <a:latin typeface="Arial" charset="0"/>
                <a:cs typeface="Arial" charset="0"/>
              </a:rPr>
              <a:t>Where to Shoot</a:t>
            </a:r>
          </a:p>
        </p:txBody>
      </p:sp>
      <p:pic>
        <p:nvPicPr>
          <p:cNvPr id="212996" name="Picture 6" descr="\\Ladybird\shared_graphics\Hunting_graphics\Export_PPT\Generic_drawings\wildlife_deer_broadside_and_organs.jpg"/>
          <p:cNvPicPr>
            <a:picLocks noGrp="1" noChangeAspect="1" noChangeArrowheads="1"/>
          </p:cNvPicPr>
          <p:nvPr>
            <p:ph sz="half" idx="2"/>
          </p:nvPr>
        </p:nvPicPr>
        <p:blipFill>
          <a:blip r:embed="rId2"/>
          <a:srcRect/>
          <a:stretch>
            <a:fillRect/>
          </a:stretch>
        </p:blipFill>
        <p:spPr>
          <a:xfrm>
            <a:off x="669925" y="1951038"/>
            <a:ext cx="3614738" cy="3916362"/>
          </a:xfrm>
          <a:noFill/>
        </p:spPr>
      </p:pic>
      <p:sp>
        <p:nvSpPr>
          <p:cNvPr id="212997" name="Content Placeholder 11"/>
          <p:cNvSpPr>
            <a:spLocks noGrp="1"/>
          </p:cNvSpPr>
          <p:nvPr>
            <p:ph sz="quarter" idx="4"/>
          </p:nvPr>
        </p:nvSpPr>
        <p:spPr/>
        <p:txBody>
          <a:bodyPr/>
          <a:lstStyle/>
          <a:p>
            <a:r>
              <a:rPr lang="en-US" dirty="0">
                <a:latin typeface="Arial" charset="0"/>
                <a:cs typeface="Arial" charset="0"/>
              </a:rPr>
              <a:t>Most effective shots are delivered to an animal’s vital organs. In large game animals, organs lie in chest cavity behind front shoulder. Lung shot is most effective for big game.</a:t>
            </a:r>
          </a:p>
        </p:txBody>
      </p:sp>
    </p:spTree>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Title 1"/>
          <p:cNvSpPr>
            <a:spLocks noGrp="1"/>
          </p:cNvSpPr>
          <p:nvPr>
            <p:ph type="title"/>
          </p:nvPr>
        </p:nvSpPr>
        <p:spPr/>
        <p:txBody>
          <a:bodyPr/>
          <a:lstStyle/>
          <a:p>
            <a:r>
              <a:rPr lang="en-US" dirty="0"/>
              <a:t>Vital Shots</a:t>
            </a:r>
          </a:p>
        </p:txBody>
      </p:sp>
      <p:sp>
        <p:nvSpPr>
          <p:cNvPr id="214019" name="Content Placeholder 2"/>
          <p:cNvSpPr>
            <a:spLocks noGrp="1"/>
          </p:cNvSpPr>
          <p:nvPr>
            <p:ph idx="1"/>
          </p:nvPr>
        </p:nvSpPr>
        <p:spPr/>
        <p:txBody>
          <a:bodyPr/>
          <a:lstStyle/>
          <a:p>
            <a:r>
              <a:rPr lang="en-US" dirty="0">
                <a:latin typeface="Arial" charset="0"/>
                <a:cs typeface="Arial" charset="0"/>
              </a:rPr>
              <a:t>Area of vital organs also contains major blood vessels and arteries. Shot in this area causes considerable bleeding. If animal doesn’t die immediately and tries to flee, it will leave a blood trail that is easy to track. </a:t>
            </a:r>
          </a:p>
          <a:p>
            <a:r>
              <a:rPr lang="en-US" dirty="0">
                <a:latin typeface="Arial" charset="0"/>
                <a:cs typeface="Arial" charset="0"/>
              </a:rPr>
              <a:t>Key to a clean kill is patience. Hunters should limit shots to vital organs only. Wait until the animal presents the best possible shot.</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itle 3"/>
          <p:cNvSpPr>
            <a:spLocks noGrp="1"/>
          </p:cNvSpPr>
          <p:nvPr>
            <p:ph type="title"/>
          </p:nvPr>
        </p:nvSpPr>
        <p:spPr/>
        <p:txBody>
          <a:bodyPr/>
          <a:lstStyle/>
          <a:p>
            <a:r>
              <a:rPr lang="en-US" dirty="0"/>
              <a:t>Vital Shots</a:t>
            </a:r>
          </a:p>
        </p:txBody>
      </p:sp>
      <p:sp>
        <p:nvSpPr>
          <p:cNvPr id="215043"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Choosing the Proper Shot Angle</a:t>
            </a:r>
          </a:p>
        </p:txBody>
      </p:sp>
      <p:sp>
        <p:nvSpPr>
          <p:cNvPr id="215044" name="Content Placeholder 5"/>
          <p:cNvSpPr>
            <a:spLocks noGrp="1"/>
          </p:cNvSpPr>
          <p:nvPr>
            <p:ph sz="half" idx="2"/>
          </p:nvPr>
        </p:nvSpPr>
        <p:spPr>
          <a:xfrm>
            <a:off x="457200" y="1916113"/>
            <a:ext cx="8229600" cy="3951287"/>
          </a:xfrm>
        </p:spPr>
        <p:txBody>
          <a:bodyPr/>
          <a:lstStyle/>
          <a:p>
            <a:r>
              <a:rPr lang="en-US" dirty="0">
                <a:latin typeface="Arial Black" pitchFamily="34" charset="0"/>
                <a:cs typeface="Arial" charset="0"/>
              </a:rPr>
              <a:t>Broadside</a:t>
            </a:r>
            <a:r>
              <a:rPr lang="en-US" dirty="0">
                <a:latin typeface="Arial" charset="0"/>
                <a:cs typeface="Arial" charset="0"/>
              </a:rPr>
              <a:t>: Preferred shot angle for both firearm and bow hunters for larger game animals, such as elk, deer, and bear. </a:t>
            </a:r>
          </a:p>
          <a:p>
            <a:pPr lvl="1"/>
            <a:r>
              <a:rPr lang="en-US" dirty="0">
                <a:latin typeface="Arial" charset="0"/>
                <a:cs typeface="Arial" charset="0"/>
              </a:rPr>
              <a:t>Firearm: This position offers several excellent shots for a firearm hunter. Best target is shoulder and chest area.</a:t>
            </a:r>
          </a:p>
          <a:p>
            <a:pPr lvl="1"/>
            <a:r>
              <a:rPr lang="en-US" dirty="0">
                <a:latin typeface="Arial" charset="0"/>
                <a:cs typeface="Arial" charset="0"/>
              </a:rPr>
              <a:t>Bow: This angle offers best shot for largest big game animals. Aiming spot is straight up from the back side of the front leg, one-third of the way up from the bottom of the chest.</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9" descr="\\Ladybird\shared_graphics\Hunting_graphics\Export_PPT\Generic_drawings\wildlife_turkey_and_organs.jpg"/>
          <p:cNvPicPr>
            <a:picLocks noGrp="1" noChangeAspect="1" noChangeArrowheads="1"/>
          </p:cNvPicPr>
          <p:nvPr>
            <p:ph sz="half" idx="2"/>
          </p:nvPr>
        </p:nvPicPr>
        <p:blipFill>
          <a:blip r:embed="rId2"/>
          <a:srcRect/>
          <a:stretch>
            <a:fillRect/>
          </a:stretch>
        </p:blipFill>
        <p:spPr>
          <a:xfrm>
            <a:off x="5037138" y="2590800"/>
            <a:ext cx="2811462" cy="2947988"/>
          </a:xfrm>
          <a:noFill/>
        </p:spPr>
      </p:pic>
      <p:pic>
        <p:nvPicPr>
          <p:cNvPr id="216067" name="Picture 8" descr="\\Ladybird\shared_graphics\Hunting_graphics\Export_PPT\Generic_drawings\wildlife_elk_and_organs.jpg"/>
          <p:cNvPicPr>
            <a:picLocks noGrp="1" noChangeAspect="1" noChangeArrowheads="1"/>
          </p:cNvPicPr>
          <p:nvPr>
            <p:ph sz="half" idx="1"/>
          </p:nvPr>
        </p:nvPicPr>
        <p:blipFill>
          <a:blip r:embed="rId3"/>
          <a:srcRect/>
          <a:stretch>
            <a:fillRect/>
          </a:stretch>
        </p:blipFill>
        <p:spPr>
          <a:xfrm>
            <a:off x="685800" y="2335213"/>
            <a:ext cx="3505200" cy="3227387"/>
          </a:xfrm>
          <a:noFill/>
        </p:spPr>
      </p:pic>
      <p:sp>
        <p:nvSpPr>
          <p:cNvPr id="216068" name="Title 4"/>
          <p:cNvSpPr>
            <a:spLocks noGrp="1"/>
          </p:cNvSpPr>
          <p:nvPr>
            <p:ph type="title"/>
          </p:nvPr>
        </p:nvSpPr>
        <p:spPr/>
        <p:txBody>
          <a:bodyPr/>
          <a:lstStyle/>
          <a:p>
            <a:r>
              <a:rPr lang="en-US" dirty="0"/>
              <a:t>Vital Shots</a:t>
            </a:r>
          </a:p>
        </p:txBody>
      </p:sp>
      <p:sp>
        <p:nvSpPr>
          <p:cNvPr id="216069" name="TextBox 12"/>
          <p:cNvSpPr txBox="1">
            <a:spLocks noChangeArrowheads="1"/>
          </p:cNvSpPr>
          <p:nvPr/>
        </p:nvSpPr>
        <p:spPr bwMode="auto">
          <a:xfrm>
            <a:off x="5334000" y="1143000"/>
            <a:ext cx="1828800" cy="1938338"/>
          </a:xfrm>
          <a:prstGeom prst="rect">
            <a:avLst/>
          </a:prstGeom>
          <a:noFill/>
          <a:ln w="9525">
            <a:noFill/>
            <a:miter lim="800000"/>
            <a:headEnd/>
            <a:tailEnd/>
          </a:ln>
        </p:spPr>
        <p:txBody>
          <a:bodyPr>
            <a:spAutoFit/>
          </a:bodyPr>
          <a:lstStyle/>
          <a:p>
            <a:pPr algn="r"/>
            <a:r>
              <a:rPr lang="en-US" sz="2000" b="1" dirty="0"/>
              <a:t>The most effective firearm shot for a turkey is to the head </a:t>
            </a:r>
          </a:p>
          <a:p>
            <a:pPr algn="r"/>
            <a:r>
              <a:rPr lang="en-US" sz="2000" b="1" dirty="0"/>
              <a:t>and neck.</a:t>
            </a:r>
          </a:p>
        </p:txBody>
      </p:sp>
      <p:sp>
        <p:nvSpPr>
          <p:cNvPr id="216070" name="TextBox 13"/>
          <p:cNvSpPr txBox="1">
            <a:spLocks noChangeArrowheads="1"/>
          </p:cNvSpPr>
          <p:nvPr/>
        </p:nvSpPr>
        <p:spPr bwMode="auto">
          <a:xfrm>
            <a:off x="914400" y="1185863"/>
            <a:ext cx="1752600" cy="1938337"/>
          </a:xfrm>
          <a:prstGeom prst="rect">
            <a:avLst/>
          </a:prstGeom>
          <a:noFill/>
          <a:ln w="9525">
            <a:noFill/>
            <a:miter lim="800000"/>
            <a:headEnd/>
            <a:tailEnd/>
          </a:ln>
        </p:spPr>
        <p:txBody>
          <a:bodyPr>
            <a:spAutoFit/>
          </a:bodyPr>
          <a:lstStyle/>
          <a:p>
            <a:r>
              <a:rPr lang="en-US" sz="2000" b="1" dirty="0"/>
              <a:t>The preferred shot for larger game animals is broadside.</a:t>
            </a:r>
          </a:p>
        </p:txBody>
      </p:sp>
      <p:sp>
        <p:nvSpPr>
          <p:cNvPr id="216071" name="TextBox 14"/>
          <p:cNvSpPr txBox="1">
            <a:spLocks noChangeArrowheads="1"/>
          </p:cNvSpPr>
          <p:nvPr/>
        </p:nvSpPr>
        <p:spPr bwMode="auto">
          <a:xfrm>
            <a:off x="1295400" y="5486400"/>
            <a:ext cx="6777038" cy="400050"/>
          </a:xfrm>
          <a:prstGeom prst="rect">
            <a:avLst/>
          </a:prstGeom>
          <a:noFill/>
          <a:ln w="9525">
            <a:noFill/>
            <a:miter lim="800000"/>
            <a:headEnd/>
            <a:tailEnd/>
          </a:ln>
        </p:spPr>
        <p:txBody>
          <a:bodyPr wrap="none">
            <a:spAutoFit/>
          </a:bodyPr>
          <a:lstStyle/>
          <a:p>
            <a:r>
              <a:rPr lang="en-US" sz="2000" b="1" dirty="0"/>
              <a:t>The preferred shot angle for bowhunters is broadside.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dirty="0"/>
              <a:t>Key Topics</a:t>
            </a:r>
          </a:p>
        </p:txBody>
      </p:sp>
      <p:sp>
        <p:nvSpPr>
          <p:cNvPr id="46083" name="Rectangle 3"/>
          <p:cNvSpPr>
            <a:spLocks noGrp="1" noChangeArrowheads="1"/>
          </p:cNvSpPr>
          <p:nvPr>
            <p:ph idx="1"/>
          </p:nvPr>
        </p:nvSpPr>
        <p:spPr/>
        <p:txBody>
          <a:bodyPr/>
          <a:lstStyle/>
          <a:p>
            <a:pPr eaLnBrk="1" hangingPunct="1"/>
            <a:r>
              <a:rPr lang="en-US" dirty="0">
                <a:latin typeface="Arial" charset="0"/>
                <a:cs typeface="Arial" charset="0"/>
              </a:rPr>
              <a:t>What Is a Firearm?</a:t>
            </a:r>
          </a:p>
          <a:p>
            <a:pPr eaLnBrk="1" hangingPunct="1"/>
            <a:r>
              <a:rPr lang="en-US" dirty="0">
                <a:latin typeface="Arial" charset="0"/>
                <a:cs typeface="Arial" charset="0"/>
              </a:rPr>
              <a:t>What Is Ammunition?</a:t>
            </a:r>
          </a:p>
          <a:p>
            <a:pPr eaLnBrk="1" hangingPunct="1"/>
            <a:r>
              <a:rPr lang="en-US" dirty="0">
                <a:latin typeface="Arial" charset="0"/>
                <a:cs typeface="Arial" charset="0"/>
              </a:rPr>
              <a:t>How a Firearm Works</a:t>
            </a:r>
          </a:p>
          <a:p>
            <a:pPr eaLnBrk="1" hangingPunct="1"/>
            <a:r>
              <a:rPr lang="en-US" dirty="0">
                <a:latin typeface="Arial" charset="0"/>
                <a:cs typeface="Arial" charset="0"/>
              </a:rPr>
              <a:t>Common Features of Firearms</a:t>
            </a:r>
          </a:p>
          <a:p>
            <a:pPr eaLnBrk="1" hangingPunct="1"/>
            <a:r>
              <a:rPr lang="en-US" dirty="0">
                <a:latin typeface="Arial" charset="0"/>
                <a:cs typeface="Arial" charset="0"/>
              </a:rPr>
              <a:t>Differences Between Rifles, Shotguns, and Handguns</a:t>
            </a:r>
          </a:p>
        </p:txBody>
      </p:sp>
    </p:spTree>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itle 6"/>
          <p:cNvSpPr>
            <a:spLocks noGrp="1"/>
          </p:cNvSpPr>
          <p:nvPr>
            <p:ph type="title"/>
          </p:nvPr>
        </p:nvSpPr>
        <p:spPr/>
        <p:txBody>
          <a:bodyPr/>
          <a:lstStyle/>
          <a:p>
            <a:r>
              <a:rPr lang="en-US" dirty="0"/>
              <a:t>Vital Shots</a:t>
            </a:r>
          </a:p>
        </p:txBody>
      </p:sp>
      <p:sp>
        <p:nvSpPr>
          <p:cNvPr id="217091" name="Content Placeholder 5"/>
          <p:cNvSpPr>
            <a:spLocks noGrp="1"/>
          </p:cNvSpPr>
          <p:nvPr>
            <p:ph idx="1"/>
          </p:nvPr>
        </p:nvSpPr>
        <p:spPr/>
        <p:txBody>
          <a:bodyPr/>
          <a:lstStyle/>
          <a:p>
            <a:r>
              <a:rPr lang="en-US" dirty="0">
                <a:latin typeface="Arial Black" pitchFamily="34" charset="0"/>
                <a:cs typeface="Arial" charset="0"/>
              </a:rPr>
              <a:t>Quartering-Away</a:t>
            </a:r>
            <a:r>
              <a:rPr lang="en-US" dirty="0">
                <a:latin typeface="Arial" charset="0"/>
                <a:cs typeface="Arial" charset="0"/>
              </a:rPr>
              <a:t>: Target is facing away from you, but at an angle. Animal is usually looking away from you. </a:t>
            </a:r>
          </a:p>
          <a:p>
            <a:pPr lvl="1"/>
            <a:r>
              <a:rPr lang="en-US" dirty="0">
                <a:latin typeface="Arial" charset="0"/>
                <a:cs typeface="Arial" charset="0"/>
              </a:rPr>
              <a:t>Firearm: This position offers several aiming spots on all big game. Area just behind shoulder is best aiming spot to penetrate vital organs. Focus on hitting chest area above opposite front leg.</a:t>
            </a:r>
          </a:p>
          <a:p>
            <a:pPr lvl="1"/>
            <a:r>
              <a:rPr lang="en-US" dirty="0">
                <a:latin typeface="Arial" charset="0"/>
                <a:cs typeface="Arial" charset="0"/>
              </a:rPr>
              <a:t>Bow: This angle offers good opportunity for clean kill on antelope, white-tailed deer, mule deer, black bear, and similar-sized or smaller game. Not a good shot on larger game.</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itle 4"/>
          <p:cNvSpPr>
            <a:spLocks noGrp="1"/>
          </p:cNvSpPr>
          <p:nvPr>
            <p:ph type="title"/>
          </p:nvPr>
        </p:nvSpPr>
        <p:spPr/>
        <p:txBody>
          <a:bodyPr/>
          <a:lstStyle/>
          <a:p>
            <a:r>
              <a:rPr lang="en-US" dirty="0"/>
              <a:t>Vital Shots</a:t>
            </a:r>
          </a:p>
        </p:txBody>
      </p:sp>
      <p:pic>
        <p:nvPicPr>
          <p:cNvPr id="218115" name="Picture 5" descr="\\Ladybird\shared_graphics\Hunting_graphics\Export_PPT\Generic_drawings\wildlife_deer_quartering_toward_organs.jpg"/>
          <p:cNvPicPr>
            <a:picLocks noGrp="1" noChangeAspect="1" noChangeArrowheads="1"/>
          </p:cNvPicPr>
          <p:nvPr>
            <p:ph sz="half" idx="1"/>
          </p:nvPr>
        </p:nvPicPr>
        <p:blipFill>
          <a:blip r:embed="rId2"/>
          <a:srcRect/>
          <a:stretch>
            <a:fillRect/>
          </a:stretch>
        </p:blipFill>
        <p:spPr>
          <a:xfrm>
            <a:off x="304800" y="1265238"/>
            <a:ext cx="3489325" cy="4525962"/>
          </a:xfrm>
          <a:noFill/>
        </p:spPr>
      </p:pic>
      <p:sp>
        <p:nvSpPr>
          <p:cNvPr id="218116" name="Content Placeholder 6"/>
          <p:cNvSpPr>
            <a:spLocks noGrp="1"/>
          </p:cNvSpPr>
          <p:nvPr>
            <p:ph sz="half" idx="2"/>
          </p:nvPr>
        </p:nvSpPr>
        <p:spPr>
          <a:xfrm>
            <a:off x="3352800" y="1265238"/>
            <a:ext cx="5334000" cy="4525962"/>
          </a:xfrm>
        </p:spPr>
        <p:txBody>
          <a:bodyPr/>
          <a:lstStyle/>
          <a:p>
            <a:r>
              <a:rPr lang="en-US" dirty="0">
                <a:latin typeface="Arial Black" pitchFamily="34" charset="0"/>
                <a:cs typeface="Arial" charset="0"/>
              </a:rPr>
              <a:t>Quartering-Toward</a:t>
            </a:r>
            <a:r>
              <a:rPr lang="en-US" dirty="0">
                <a:latin typeface="Arial" charset="0"/>
                <a:cs typeface="Arial" charset="0"/>
              </a:rPr>
              <a:t>: Animal is facing toward you, but at an angle. Animal is looking your way and likely will spot your movements. </a:t>
            </a:r>
          </a:p>
          <a:p>
            <a:pPr lvl="1"/>
            <a:r>
              <a:rPr lang="en-US" dirty="0">
                <a:latin typeface="Arial" charset="0"/>
                <a:cs typeface="Arial" charset="0"/>
              </a:rPr>
              <a:t>Firearm: Angle presents clean shot to vital organs. Shot can be taken if gun is already trained on animal.</a:t>
            </a:r>
          </a:p>
          <a:p>
            <a:pPr lvl="1"/>
            <a:r>
              <a:rPr lang="en-US" dirty="0">
                <a:latin typeface="Arial" charset="0"/>
                <a:cs typeface="Arial" charset="0"/>
              </a:rPr>
              <a:t>Bow: Shot opportunity is poor—should not be taken.</a:t>
            </a:r>
          </a:p>
        </p:txBody>
      </p:sp>
    </p:spTree>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itle 3"/>
          <p:cNvSpPr>
            <a:spLocks noGrp="1"/>
          </p:cNvSpPr>
          <p:nvPr>
            <p:ph type="title"/>
          </p:nvPr>
        </p:nvSpPr>
        <p:spPr/>
        <p:txBody>
          <a:bodyPr/>
          <a:lstStyle/>
          <a:p>
            <a:r>
              <a:rPr lang="en-US" dirty="0"/>
              <a:t>Vital Shots</a:t>
            </a:r>
          </a:p>
        </p:txBody>
      </p:sp>
      <p:sp>
        <p:nvSpPr>
          <p:cNvPr id="219139" name="Content Placeholder 4"/>
          <p:cNvSpPr>
            <a:spLocks noGrp="1"/>
          </p:cNvSpPr>
          <p:nvPr>
            <p:ph idx="1"/>
          </p:nvPr>
        </p:nvSpPr>
        <p:spPr/>
        <p:txBody>
          <a:bodyPr/>
          <a:lstStyle/>
          <a:p>
            <a:r>
              <a:rPr lang="en-US" dirty="0">
                <a:latin typeface="Arial Black" pitchFamily="34" charset="0"/>
                <a:cs typeface="Arial" charset="0"/>
              </a:rPr>
              <a:t>Head-On</a:t>
            </a:r>
            <a:r>
              <a:rPr lang="en-US" dirty="0">
                <a:latin typeface="Arial" charset="0"/>
                <a:cs typeface="Arial" charset="0"/>
              </a:rPr>
              <a:t>: Animal will certainly detect your movements with head-on shot angle.</a:t>
            </a:r>
          </a:p>
          <a:p>
            <a:pPr lvl="1"/>
            <a:r>
              <a:rPr lang="en-US" dirty="0">
                <a:latin typeface="Arial" charset="0"/>
                <a:cs typeface="Arial" charset="0"/>
              </a:rPr>
              <a:t>Firearm: This shot can be effective if firearm is adequate and already positioned for the shot. However, head-on shots rarely result in clean kill and ruin a lot of meat.</a:t>
            </a:r>
          </a:p>
          <a:p>
            <a:pPr lvl="1"/>
            <a:r>
              <a:rPr lang="en-US" dirty="0">
                <a:latin typeface="Arial" charset="0"/>
                <a:cs typeface="Arial" charset="0"/>
              </a:rPr>
              <a:t>Bow: This angle offers very poor shot selection and should not be taken.</a:t>
            </a:r>
          </a:p>
          <a:p>
            <a:r>
              <a:rPr lang="en-US" dirty="0">
                <a:latin typeface="Arial Black" pitchFamily="34" charset="0"/>
                <a:cs typeface="Arial" charset="0"/>
              </a:rPr>
              <a:t>Rear-End</a:t>
            </a:r>
            <a:r>
              <a:rPr lang="en-US" dirty="0">
                <a:latin typeface="Arial" charset="0"/>
                <a:cs typeface="Arial" charset="0"/>
              </a:rPr>
              <a:t>: This shot should not be taken by hunters using firearms or bows.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Title 4"/>
          <p:cNvSpPr>
            <a:spLocks noGrp="1"/>
          </p:cNvSpPr>
          <p:nvPr>
            <p:ph type="title"/>
          </p:nvPr>
        </p:nvSpPr>
        <p:spPr/>
        <p:txBody>
          <a:bodyPr/>
          <a:lstStyle/>
          <a:p>
            <a:r>
              <a:rPr lang="en-US" dirty="0"/>
              <a:t>Vital Shots</a:t>
            </a:r>
          </a:p>
        </p:txBody>
      </p:sp>
      <p:sp>
        <p:nvSpPr>
          <p:cNvPr id="222211" name="Text Placeholder 5"/>
          <p:cNvSpPr>
            <a:spLocks noGrp="1"/>
          </p:cNvSpPr>
          <p:nvPr>
            <p:ph type="body" idx="1"/>
          </p:nvPr>
        </p:nvSpPr>
        <p:spPr>
          <a:xfrm>
            <a:off x="457200" y="1276350"/>
            <a:ext cx="8229600" cy="639763"/>
          </a:xfrm>
        </p:spPr>
        <p:txBody>
          <a:bodyPr/>
          <a:lstStyle/>
          <a:p>
            <a:r>
              <a:rPr lang="en-US" dirty="0">
                <a:latin typeface="Arial" charset="0"/>
                <a:cs typeface="Arial" charset="0"/>
              </a:rPr>
              <a:t>Trailing Wounded Game</a:t>
            </a:r>
          </a:p>
        </p:txBody>
      </p:sp>
      <p:sp>
        <p:nvSpPr>
          <p:cNvPr id="7" name="Content Placeholder 6"/>
          <p:cNvSpPr>
            <a:spLocks noGrp="1"/>
          </p:cNvSpPr>
          <p:nvPr>
            <p:ph sz="half" idx="2"/>
          </p:nvPr>
        </p:nvSpPr>
        <p:spPr>
          <a:xfrm>
            <a:off x="457200" y="1916113"/>
            <a:ext cx="8229600" cy="3951287"/>
          </a:xfrm>
        </p:spPr>
        <p:txBody>
          <a:bodyPr/>
          <a:lstStyle/>
          <a:p>
            <a:pPr marL="0">
              <a:buFont typeface="Wingdings" pitchFamily="2" charset="2"/>
              <a:buNone/>
              <a:defRPr/>
            </a:pPr>
            <a:r>
              <a:rPr lang="en-US" dirty="0"/>
              <a:t>It is hunter’s ethical responsibility to stop hunt and search for any wounded animal.</a:t>
            </a:r>
          </a:p>
          <a:p>
            <a:pPr>
              <a:defRPr/>
            </a:pPr>
            <a:r>
              <a:rPr lang="en-US" dirty="0"/>
              <a:t>Wait for at least half-hour to one hour before trailing deer, unless downed deer is in sight.</a:t>
            </a:r>
          </a:p>
          <a:p>
            <a:pPr>
              <a:defRPr/>
            </a:pPr>
            <a:r>
              <a:rPr lang="en-US" dirty="0"/>
              <a:t>Make practice of carefully observing every movement of game animal after you shoot it. Investigate ground and trail after shooting before assuming you missed.</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p:txBody>
          <a:bodyPr/>
          <a:lstStyle/>
          <a:p>
            <a:pPr eaLnBrk="1" hangingPunct="1"/>
            <a:r>
              <a:rPr lang="en-US" dirty="0"/>
              <a:t>Vital Shots</a:t>
            </a:r>
            <a:endParaRPr lang="en-US" sz="2400" dirty="0"/>
          </a:p>
        </p:txBody>
      </p:sp>
      <p:sp>
        <p:nvSpPr>
          <p:cNvPr id="223235" name="Rectangle 3"/>
          <p:cNvSpPr>
            <a:spLocks noGrp="1" noChangeArrowheads="1"/>
          </p:cNvSpPr>
          <p:nvPr>
            <p:ph idx="1"/>
          </p:nvPr>
        </p:nvSpPr>
        <p:spPr/>
        <p:txBody>
          <a:bodyPr/>
          <a:lstStyle/>
          <a:p>
            <a:pPr eaLnBrk="1" hangingPunct="1">
              <a:tabLst>
                <a:tab pos="4057650" algn="l"/>
              </a:tabLst>
            </a:pPr>
            <a:r>
              <a:rPr lang="en-US" dirty="0">
                <a:latin typeface="Arial" charset="0"/>
                <a:cs typeface="Arial" charset="0"/>
              </a:rPr>
              <a:t>Once at the site of the shot, look for signs.</a:t>
            </a:r>
          </a:p>
          <a:p>
            <a:pPr eaLnBrk="1" hangingPunct="1">
              <a:tabLst>
                <a:tab pos="4057650" algn="l"/>
              </a:tabLst>
            </a:pPr>
            <a:r>
              <a:rPr lang="en-US" dirty="0">
                <a:latin typeface="Arial" charset="0"/>
                <a:cs typeface="Arial" charset="0"/>
              </a:rPr>
              <a:t>If you lose a trail, search in a circular or grid pattern and try to pick up the trail again.</a:t>
            </a:r>
          </a:p>
          <a:p>
            <a:pPr eaLnBrk="1" hangingPunct="1">
              <a:tabLst>
                <a:tab pos="4057650" algn="l"/>
              </a:tabLst>
            </a:pPr>
            <a:r>
              <a:rPr lang="en-US" dirty="0">
                <a:latin typeface="Arial" charset="0"/>
                <a:cs typeface="Arial" charset="0"/>
              </a:rPr>
              <a:t>Use fluorescent orange flagging to mark the blood trail in case darkness or weather forces you to quit search and return next day. Marking also shows where to look for more signs if you lose the trail. </a:t>
            </a:r>
          </a:p>
        </p:txBody>
      </p:sp>
    </p:spTree>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Title 3"/>
          <p:cNvSpPr>
            <a:spLocks noGrp="1"/>
          </p:cNvSpPr>
          <p:nvPr>
            <p:ph type="title"/>
          </p:nvPr>
        </p:nvSpPr>
        <p:spPr/>
        <p:txBody>
          <a:bodyPr/>
          <a:lstStyle/>
          <a:p>
            <a:r>
              <a:rPr lang="en-US" dirty="0"/>
              <a:t>Vital Shots</a:t>
            </a:r>
          </a:p>
        </p:txBody>
      </p:sp>
      <p:sp>
        <p:nvSpPr>
          <p:cNvPr id="220163"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Approaching Downed Game</a:t>
            </a:r>
          </a:p>
        </p:txBody>
      </p:sp>
      <p:sp>
        <p:nvSpPr>
          <p:cNvPr id="220164" name="Content Placeholder 5"/>
          <p:cNvSpPr>
            <a:spLocks noGrp="1"/>
          </p:cNvSpPr>
          <p:nvPr>
            <p:ph sz="half" idx="2"/>
          </p:nvPr>
        </p:nvSpPr>
        <p:spPr>
          <a:xfrm>
            <a:off x="457200" y="1916113"/>
            <a:ext cx="8229600" cy="3951287"/>
          </a:xfrm>
        </p:spPr>
        <p:txBody>
          <a:bodyPr/>
          <a:lstStyle/>
          <a:p>
            <a:r>
              <a:rPr lang="en-US" dirty="0">
                <a:latin typeface="Arial" charset="0"/>
                <a:cs typeface="Arial" charset="0"/>
              </a:rPr>
              <a:t>A downed deer or other large animal should be approached carefully from above and behind the head.</a:t>
            </a:r>
          </a:p>
          <a:p>
            <a:pPr lvl="1"/>
            <a:r>
              <a:rPr lang="en-US" dirty="0">
                <a:latin typeface="Arial" charset="0"/>
                <a:cs typeface="Arial" charset="0"/>
              </a:rPr>
              <a:t>If animal appears dead, wait short distance away for a few minutes. Watch for any rise and fall of chest cavity. </a:t>
            </a:r>
          </a:p>
          <a:p>
            <a:pPr lvl="1"/>
            <a:r>
              <a:rPr lang="en-US" dirty="0">
                <a:latin typeface="Arial" charset="0"/>
                <a:cs typeface="Arial" charset="0"/>
              </a:rPr>
              <a:t>Notice if eyes are closed—eyes of dead animal are usually open. You can be certain that animal is dead if eye doesn’t blink when touched with a stick.</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Title 4"/>
          <p:cNvSpPr>
            <a:spLocks noGrp="1"/>
          </p:cNvSpPr>
          <p:nvPr>
            <p:ph type="title"/>
          </p:nvPr>
        </p:nvSpPr>
        <p:spPr/>
        <p:txBody>
          <a:bodyPr/>
          <a:lstStyle/>
          <a:p>
            <a:r>
              <a:rPr lang="en-US" dirty="0"/>
              <a:t>Vital Shots</a:t>
            </a:r>
          </a:p>
        </p:txBody>
      </p:sp>
      <p:sp>
        <p:nvSpPr>
          <p:cNvPr id="221187" name="Content Placeholder 5"/>
          <p:cNvSpPr>
            <a:spLocks noGrp="1"/>
          </p:cNvSpPr>
          <p:nvPr>
            <p:ph idx="1"/>
          </p:nvPr>
        </p:nvSpPr>
        <p:spPr>
          <a:xfrm>
            <a:off x="457200" y="1295400"/>
            <a:ext cx="8229600" cy="4525963"/>
          </a:xfrm>
        </p:spPr>
        <p:txBody>
          <a:bodyPr/>
          <a:lstStyle/>
          <a:p>
            <a:r>
              <a:rPr lang="en-US" dirty="0">
                <a:latin typeface="Arial" charset="0"/>
                <a:cs typeface="Arial" charset="0"/>
              </a:rPr>
              <a:t>If animal is still alive, finish it off with quick shot to base of ear. If you wish to mount head, place shot in heart-lung area. For bowhunters, only option is placing an arrow in heart-lung area.</a:t>
            </a:r>
          </a:p>
          <a:p>
            <a:r>
              <a:rPr lang="en-US" dirty="0">
                <a:latin typeface="Arial" charset="0"/>
                <a:cs typeface="Arial" charset="0"/>
              </a:rPr>
              <a:t>Once animal is dead, </a:t>
            </a:r>
            <a:br>
              <a:rPr lang="en-US" dirty="0">
                <a:latin typeface="Arial" charset="0"/>
                <a:cs typeface="Arial" charset="0"/>
              </a:rPr>
            </a:br>
            <a:r>
              <a:rPr lang="en-US" dirty="0">
                <a:latin typeface="Arial" charset="0"/>
                <a:cs typeface="Arial" charset="0"/>
              </a:rPr>
              <a:t>immediately tag it, </a:t>
            </a:r>
            <a:br>
              <a:rPr lang="en-US" dirty="0">
                <a:latin typeface="Arial" charset="0"/>
                <a:cs typeface="Arial" charset="0"/>
              </a:rPr>
            </a:br>
            <a:r>
              <a:rPr lang="en-US" dirty="0">
                <a:latin typeface="Arial" charset="0"/>
                <a:cs typeface="Arial" charset="0"/>
              </a:rPr>
              <a:t>indicating date of kill. </a:t>
            </a:r>
            <a:br>
              <a:rPr lang="en-US" dirty="0">
                <a:latin typeface="Arial" charset="0"/>
                <a:cs typeface="Arial" charset="0"/>
              </a:rPr>
            </a:br>
            <a:r>
              <a:rPr lang="en-US" dirty="0">
                <a:latin typeface="Arial" charset="0"/>
                <a:cs typeface="Arial" charset="0"/>
              </a:rPr>
              <a:t>Then begin field dressing.</a:t>
            </a:r>
          </a:p>
        </p:txBody>
      </p:sp>
      <p:pic>
        <p:nvPicPr>
          <p:cNvPr id="221188" name="Picture 5" descr="\\Ladybird\shared_graphics\Hunting_graphics\Export_PPT\Generic_drawings\game_tag.jpg"/>
          <p:cNvPicPr>
            <a:picLocks noChangeAspect="1" noChangeArrowheads="1"/>
          </p:cNvPicPr>
          <p:nvPr/>
        </p:nvPicPr>
        <p:blipFill>
          <a:blip r:embed="rId2"/>
          <a:stretch>
            <a:fillRect/>
          </a:stretch>
        </p:blipFill>
        <p:spPr bwMode="auto">
          <a:xfrm>
            <a:off x="5029200" y="2924817"/>
            <a:ext cx="3505200" cy="3094340"/>
          </a:xfrm>
          <a:prstGeom prst="rect">
            <a:avLst/>
          </a:prstGeom>
          <a:noFill/>
          <a:ln w="9525">
            <a:noFill/>
            <a:miter lim="800000"/>
            <a:headEnd/>
            <a:tailEnd/>
          </a:ln>
        </p:spPr>
      </p:pic>
    </p:spTree>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itle 3"/>
          <p:cNvSpPr>
            <a:spLocks noGrp="1"/>
          </p:cNvSpPr>
          <p:nvPr>
            <p:ph type="title"/>
          </p:nvPr>
        </p:nvSpPr>
        <p:spPr/>
        <p:txBody>
          <a:bodyPr/>
          <a:lstStyle/>
          <a:p>
            <a:r>
              <a:rPr lang="en-US" dirty="0"/>
              <a:t>Field Care of Game</a:t>
            </a:r>
          </a:p>
        </p:txBody>
      </p:sp>
      <p:sp>
        <p:nvSpPr>
          <p:cNvPr id="224259"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Field Care Basics</a:t>
            </a:r>
          </a:p>
        </p:txBody>
      </p:sp>
      <p:sp>
        <p:nvSpPr>
          <p:cNvPr id="224260" name="Content Placeholder 5"/>
          <p:cNvSpPr>
            <a:spLocks noGrp="1"/>
          </p:cNvSpPr>
          <p:nvPr>
            <p:ph sz="half" idx="2"/>
          </p:nvPr>
        </p:nvSpPr>
        <p:spPr>
          <a:xfrm>
            <a:off x="457200" y="1916113"/>
            <a:ext cx="8229600" cy="3951287"/>
          </a:xfrm>
        </p:spPr>
        <p:txBody>
          <a:bodyPr/>
          <a:lstStyle/>
          <a:p>
            <a:r>
              <a:rPr lang="en-US" dirty="0">
                <a:latin typeface="Arial" charset="0"/>
                <a:cs typeface="Arial" charset="0"/>
              </a:rPr>
              <a:t>Three factors contribute to bacteria growth.</a:t>
            </a:r>
          </a:p>
          <a:p>
            <a:pPr lvl="1"/>
            <a:r>
              <a:rPr lang="en-US" dirty="0">
                <a:latin typeface="Arial" charset="0"/>
                <a:cs typeface="Arial" charset="0"/>
              </a:rPr>
              <a:t>Heat is number-one concern. Bacteria grow rapidly in a carcass, especially if it’s allowed to stay warm. Meat begins to spoil above 40°F.</a:t>
            </a:r>
          </a:p>
          <a:p>
            <a:pPr lvl="1"/>
            <a:r>
              <a:rPr lang="en-US" dirty="0">
                <a:latin typeface="Arial" charset="0"/>
                <a:cs typeface="Arial" charset="0"/>
              </a:rPr>
              <a:t>Moisture encourages growth of bacteria.</a:t>
            </a:r>
          </a:p>
          <a:p>
            <a:pPr lvl="1"/>
            <a:r>
              <a:rPr lang="en-US" dirty="0">
                <a:latin typeface="Arial" charset="0"/>
                <a:cs typeface="Arial" charset="0"/>
              </a:rPr>
              <a:t>Dirt can introduce bacteria.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p:txBody>
          <a:bodyPr/>
          <a:lstStyle/>
          <a:p>
            <a:pPr eaLnBrk="1" hangingPunct="1"/>
            <a:r>
              <a:rPr lang="en-US" dirty="0"/>
              <a:t>Field Care of Game</a:t>
            </a:r>
            <a:endParaRPr lang="en-US" sz="2400" dirty="0"/>
          </a:p>
        </p:txBody>
      </p:sp>
      <p:sp>
        <p:nvSpPr>
          <p:cNvPr id="225283" name="Rectangle 3"/>
          <p:cNvSpPr>
            <a:spLocks noGrp="1" noChangeArrowheads="1"/>
          </p:cNvSpPr>
          <p:nvPr>
            <p:ph idx="1"/>
          </p:nvPr>
        </p:nvSpPr>
        <p:spPr/>
        <p:txBody>
          <a:bodyPr/>
          <a:lstStyle/>
          <a:p>
            <a:pPr eaLnBrk="1" hangingPunct="1"/>
            <a:r>
              <a:rPr lang="en-US" dirty="0">
                <a:latin typeface="Arial" charset="0"/>
                <a:cs typeface="Arial" charset="0"/>
              </a:rPr>
              <a:t>Basic field dressing techniques help cool game by removing entrails, which lowers body heat by allowing air into body cavity. Best to field dress immediately.</a:t>
            </a:r>
          </a:p>
          <a:p>
            <a:pPr eaLnBrk="1" hangingPunct="1"/>
            <a:r>
              <a:rPr lang="en-US" dirty="0">
                <a:latin typeface="Arial" charset="0"/>
                <a:cs typeface="Arial" charset="0"/>
              </a:rPr>
              <a:t>Sure way to ruin meat—as well as earn disdain of non-hunters—is to tie animal to hood or roof of car, where it’s exposed to heat, exhaust fumes, road salt, and airborne dust.</a:t>
            </a:r>
          </a:p>
        </p:txBody>
      </p:sp>
    </p:spTree>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Title 8"/>
          <p:cNvSpPr>
            <a:spLocks noGrp="1"/>
          </p:cNvSpPr>
          <p:nvPr>
            <p:ph type="title"/>
          </p:nvPr>
        </p:nvSpPr>
        <p:spPr/>
        <p:txBody>
          <a:bodyPr/>
          <a:lstStyle/>
          <a:p>
            <a:r>
              <a:rPr lang="en-US" dirty="0"/>
              <a:t>Field Care of Game</a:t>
            </a:r>
          </a:p>
        </p:txBody>
      </p:sp>
      <p:sp>
        <p:nvSpPr>
          <p:cNvPr id="226307" name="Text Placeholder 9"/>
          <p:cNvSpPr>
            <a:spLocks noGrp="1"/>
          </p:cNvSpPr>
          <p:nvPr>
            <p:ph type="body" idx="1"/>
          </p:nvPr>
        </p:nvSpPr>
        <p:spPr/>
        <p:txBody>
          <a:bodyPr/>
          <a:lstStyle/>
          <a:p>
            <a:r>
              <a:rPr lang="en-US" dirty="0">
                <a:latin typeface="Arial" charset="0"/>
                <a:cs typeface="Arial" charset="0"/>
              </a:rPr>
              <a:t>Game Care Kit</a:t>
            </a:r>
          </a:p>
        </p:txBody>
      </p:sp>
      <p:pic>
        <p:nvPicPr>
          <p:cNvPr id="226308" name="Picture 2" descr="\\Ladybird\shared_graphics\Hunting_Graphics\Export_PPT\Generic_export_ppt\field_dress_gear.jpg"/>
          <p:cNvPicPr>
            <a:picLocks noGrp="1" noChangeAspect="1" noChangeArrowheads="1"/>
          </p:cNvPicPr>
          <p:nvPr>
            <p:ph sz="half" idx="2"/>
          </p:nvPr>
        </p:nvPicPr>
        <p:blipFill>
          <a:blip r:embed="rId2"/>
          <a:stretch>
            <a:fillRect/>
          </a:stretch>
        </p:blipFill>
        <p:spPr>
          <a:xfrm>
            <a:off x="1319498" y="1814513"/>
            <a:ext cx="2056828" cy="4357687"/>
          </a:xfrm>
        </p:spPr>
      </p:pic>
      <p:sp>
        <p:nvSpPr>
          <p:cNvPr id="226309" name="Content Placeholder 11"/>
          <p:cNvSpPr>
            <a:spLocks noGrp="1"/>
          </p:cNvSpPr>
          <p:nvPr>
            <p:ph sz="quarter" idx="4"/>
          </p:nvPr>
        </p:nvSpPr>
        <p:spPr/>
        <p:txBody>
          <a:bodyPr/>
          <a:lstStyle/>
          <a:p>
            <a:r>
              <a:rPr lang="en-US" dirty="0">
                <a:latin typeface="Arial" charset="0"/>
                <a:cs typeface="Arial" charset="0"/>
              </a:rPr>
              <a:t>Other typical game care items include:</a:t>
            </a:r>
          </a:p>
          <a:p>
            <a:pPr lvl="1"/>
            <a:r>
              <a:rPr lang="en-US" dirty="0">
                <a:latin typeface="Arial" charset="0"/>
                <a:cs typeface="Arial" charset="0"/>
              </a:rPr>
              <a:t>Black pepper to repel insects</a:t>
            </a:r>
          </a:p>
          <a:p>
            <a:pPr lvl="1"/>
            <a:r>
              <a:rPr lang="en-US" dirty="0">
                <a:latin typeface="Arial" charset="0"/>
                <a:cs typeface="Arial" charset="0"/>
              </a:rPr>
              <a:t>Cheesecloth bags</a:t>
            </a:r>
          </a:p>
          <a:p>
            <a:pPr lvl="1"/>
            <a:r>
              <a:rPr lang="en-US" dirty="0">
                <a:latin typeface="Arial" charset="0"/>
                <a:cs typeface="Arial" charset="0"/>
              </a:rPr>
              <a:t>Cooler and ice</a:t>
            </a:r>
          </a:p>
          <a:p>
            <a:pPr lvl="1"/>
            <a:r>
              <a:rPr lang="en-US" dirty="0">
                <a:latin typeface="Arial" charset="0"/>
                <a:cs typeface="Arial" charset="0"/>
              </a:rPr>
              <a:t>Disposable plastic gloves</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F3380BF-2F74-3F42-A8EC-91D0D21004E9}"/>
              </a:ext>
            </a:extLst>
          </p:cNvPr>
          <p:cNvSpPr/>
          <p:nvPr/>
        </p:nvSpPr>
        <p:spPr>
          <a:xfrm>
            <a:off x="0" y="0"/>
            <a:ext cx="9144000" cy="6858000"/>
          </a:xfrm>
          <a:prstGeom prst="rect">
            <a:avLst/>
          </a:prstGeom>
          <a:gradFill>
            <a:gsLst>
              <a:gs pos="0">
                <a:srgbClr val="4B5F3C"/>
              </a:gs>
              <a:gs pos="100000">
                <a:srgbClr val="4B5F3C"/>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88296771-1DC2-1146-881B-538485811E53}"/>
              </a:ext>
            </a:extLst>
          </p:cNvPr>
          <p:cNvPicPr>
            <a:picLocks noChangeAspect="1"/>
          </p:cNvPicPr>
          <p:nvPr/>
        </p:nvPicPr>
        <p:blipFill>
          <a:blip r:embed="rId2"/>
          <a:stretch>
            <a:fillRect/>
          </a:stretch>
        </p:blipFill>
        <p:spPr>
          <a:xfrm>
            <a:off x="5010150" y="1918834"/>
            <a:ext cx="4133850" cy="3093543"/>
          </a:xfrm>
          <a:prstGeom prst="rect">
            <a:avLst/>
          </a:prstGeom>
        </p:spPr>
      </p:pic>
      <p:pic>
        <p:nvPicPr>
          <p:cNvPr id="5" name="Picture 4">
            <a:extLst>
              <a:ext uri="{FF2B5EF4-FFF2-40B4-BE49-F238E27FC236}">
                <a16:creationId xmlns:a16="http://schemas.microsoft.com/office/drawing/2014/main" id="{A740CDC9-7192-FF4F-BF83-39BFA75C8194}"/>
              </a:ext>
            </a:extLst>
          </p:cNvPr>
          <p:cNvPicPr>
            <a:picLocks noChangeAspect="1"/>
          </p:cNvPicPr>
          <p:nvPr/>
        </p:nvPicPr>
        <p:blipFill>
          <a:blip r:embed="rId3"/>
          <a:stretch>
            <a:fillRect/>
          </a:stretch>
        </p:blipFill>
        <p:spPr>
          <a:xfrm>
            <a:off x="2438400" y="2590800"/>
            <a:ext cx="2571750" cy="3429000"/>
          </a:xfrm>
          <a:prstGeom prst="rect">
            <a:avLst/>
          </a:prstGeom>
        </p:spPr>
      </p:pic>
      <p:pic>
        <p:nvPicPr>
          <p:cNvPr id="3" name="Picture 2">
            <a:extLst>
              <a:ext uri="{FF2B5EF4-FFF2-40B4-BE49-F238E27FC236}">
                <a16:creationId xmlns:a16="http://schemas.microsoft.com/office/drawing/2014/main" id="{197FD8C7-B9DC-5C47-B54E-242CE380F783}"/>
              </a:ext>
            </a:extLst>
          </p:cNvPr>
          <p:cNvPicPr>
            <a:picLocks noChangeAspect="1"/>
          </p:cNvPicPr>
          <p:nvPr/>
        </p:nvPicPr>
        <p:blipFill>
          <a:blip r:embed="rId4"/>
          <a:stretch>
            <a:fillRect/>
          </a:stretch>
        </p:blipFill>
        <p:spPr>
          <a:xfrm>
            <a:off x="0" y="1905000"/>
            <a:ext cx="2438400" cy="3657600"/>
          </a:xfrm>
          <a:prstGeom prst="rect">
            <a:avLst/>
          </a:prstGeom>
        </p:spPr>
      </p:pic>
      <p:pic>
        <p:nvPicPr>
          <p:cNvPr id="9" name="Picture 8">
            <a:extLst>
              <a:ext uri="{FF2B5EF4-FFF2-40B4-BE49-F238E27FC236}">
                <a16:creationId xmlns:a16="http://schemas.microsoft.com/office/drawing/2014/main" id="{4407DE6B-37D8-5A47-B8E4-D11871B11E07}"/>
              </a:ext>
            </a:extLst>
          </p:cNvPr>
          <p:cNvPicPr>
            <a:picLocks noChangeAspect="1"/>
          </p:cNvPicPr>
          <p:nvPr/>
        </p:nvPicPr>
        <p:blipFill>
          <a:blip r:embed="rId5"/>
          <a:stretch>
            <a:fillRect/>
          </a:stretch>
        </p:blipFill>
        <p:spPr>
          <a:xfrm>
            <a:off x="6722490" y="-26941"/>
            <a:ext cx="2441615" cy="1169941"/>
          </a:xfrm>
          <a:prstGeom prst="rect">
            <a:avLst/>
          </a:prstGeom>
        </p:spPr>
      </p:pic>
      <p:pic>
        <p:nvPicPr>
          <p:cNvPr id="11" name="Picture 10">
            <a:extLst>
              <a:ext uri="{FF2B5EF4-FFF2-40B4-BE49-F238E27FC236}">
                <a16:creationId xmlns:a16="http://schemas.microsoft.com/office/drawing/2014/main" id="{780B1CA2-4D00-7542-AE8C-D461B482933E}"/>
              </a:ext>
            </a:extLst>
          </p:cNvPr>
          <p:cNvPicPr>
            <a:picLocks noChangeAspect="1"/>
          </p:cNvPicPr>
          <p:nvPr/>
        </p:nvPicPr>
        <p:blipFill>
          <a:blip r:embed="rId6"/>
          <a:stretch>
            <a:fillRect/>
          </a:stretch>
        </p:blipFill>
        <p:spPr>
          <a:xfrm>
            <a:off x="27958" y="152400"/>
            <a:ext cx="3881250" cy="1402258"/>
          </a:xfrm>
          <a:prstGeom prst="rect">
            <a:avLst/>
          </a:prstGeom>
        </p:spPr>
      </p:pic>
      <p:sp>
        <p:nvSpPr>
          <p:cNvPr id="12" name="TextBox 11">
            <a:extLst>
              <a:ext uri="{FF2B5EF4-FFF2-40B4-BE49-F238E27FC236}">
                <a16:creationId xmlns:a16="http://schemas.microsoft.com/office/drawing/2014/main" id="{CA5233AD-83F8-C046-A432-777A1F093FD9}"/>
              </a:ext>
            </a:extLst>
          </p:cNvPr>
          <p:cNvSpPr txBox="1"/>
          <p:nvPr/>
        </p:nvSpPr>
        <p:spPr>
          <a:xfrm>
            <a:off x="2438400" y="1483527"/>
            <a:ext cx="3429000" cy="523220"/>
          </a:xfrm>
          <a:prstGeom prst="rect">
            <a:avLst/>
          </a:prstGeom>
          <a:noFill/>
        </p:spPr>
        <p:txBody>
          <a:bodyPr wrap="square" rtlCol="0">
            <a:spAutoFit/>
          </a:bodyPr>
          <a:lstStyle/>
          <a:p>
            <a:r>
              <a:rPr lang="en-US" sz="2800" b="1" i="1" dirty="0">
                <a:solidFill>
                  <a:schemeClr val="bg1">
                    <a:lumMod val="95000"/>
                  </a:schemeClr>
                </a:solidFill>
              </a:rPr>
              <a:t>in Illinois</a:t>
            </a:r>
          </a:p>
        </p:txBody>
      </p:sp>
      <p:pic>
        <p:nvPicPr>
          <p:cNvPr id="16" name="Picture 15">
            <a:extLst>
              <a:ext uri="{FF2B5EF4-FFF2-40B4-BE49-F238E27FC236}">
                <a16:creationId xmlns:a16="http://schemas.microsoft.com/office/drawing/2014/main" id="{67175903-275D-C74E-9758-A532C6081BFA}"/>
              </a:ext>
            </a:extLst>
          </p:cNvPr>
          <p:cNvPicPr>
            <a:picLocks noChangeAspect="1"/>
          </p:cNvPicPr>
          <p:nvPr/>
        </p:nvPicPr>
        <p:blipFill>
          <a:blip r:embed="rId7"/>
          <a:stretch>
            <a:fillRect/>
          </a:stretch>
        </p:blipFill>
        <p:spPr>
          <a:xfrm>
            <a:off x="8392583" y="5012377"/>
            <a:ext cx="751417" cy="1352550"/>
          </a:xfrm>
          <a:prstGeom prst="rect">
            <a:avLst/>
          </a:prstGeom>
        </p:spPr>
      </p:pic>
      <p:sp>
        <p:nvSpPr>
          <p:cNvPr id="17" name="TextBox 16">
            <a:extLst>
              <a:ext uri="{FF2B5EF4-FFF2-40B4-BE49-F238E27FC236}">
                <a16:creationId xmlns:a16="http://schemas.microsoft.com/office/drawing/2014/main" id="{E679DD0F-D100-A743-90E4-488A24544BF9}"/>
              </a:ext>
            </a:extLst>
          </p:cNvPr>
          <p:cNvSpPr txBox="1"/>
          <p:nvPr/>
        </p:nvSpPr>
        <p:spPr>
          <a:xfrm>
            <a:off x="0" y="5601104"/>
            <a:ext cx="3276600" cy="1292662"/>
          </a:xfrm>
          <a:prstGeom prst="rect">
            <a:avLst/>
          </a:prstGeom>
          <a:noFill/>
        </p:spPr>
        <p:txBody>
          <a:bodyPr wrap="square" rtlCol="0">
            <a:spAutoFit/>
          </a:bodyPr>
          <a:lstStyle/>
          <a:p>
            <a:r>
              <a:rPr lang="en-US" sz="2600" b="1" dirty="0">
                <a:solidFill>
                  <a:srgbClr val="F2F2F2"/>
                </a:solidFill>
                <a:effectLst>
                  <a:outerShdw blurRad="50800" dist="38100" dir="8100000" algn="tr" rotWithShape="0">
                    <a:prstClr val="black"/>
                  </a:outerShdw>
                </a:effectLst>
              </a:rPr>
              <a:t>a guide to hunting responsibly and safely</a:t>
            </a:r>
          </a:p>
        </p:txBody>
      </p:sp>
      <p:sp>
        <p:nvSpPr>
          <p:cNvPr id="19" name="TextBox 18">
            <a:extLst>
              <a:ext uri="{FF2B5EF4-FFF2-40B4-BE49-F238E27FC236}">
                <a16:creationId xmlns:a16="http://schemas.microsoft.com/office/drawing/2014/main" id="{73F3F65C-3883-0E42-A97F-E71EB9CD5550}"/>
              </a:ext>
            </a:extLst>
          </p:cNvPr>
          <p:cNvSpPr txBox="1"/>
          <p:nvPr/>
        </p:nvSpPr>
        <p:spPr>
          <a:xfrm>
            <a:off x="8418813" y="6364927"/>
            <a:ext cx="840774" cy="338554"/>
          </a:xfrm>
          <a:prstGeom prst="rect">
            <a:avLst/>
          </a:prstGeom>
          <a:noFill/>
        </p:spPr>
        <p:txBody>
          <a:bodyPr wrap="square" rtlCol="0">
            <a:spAutoFit/>
          </a:bodyPr>
          <a:lstStyle/>
          <a:p>
            <a:r>
              <a:rPr lang="en-US" sz="800" dirty="0">
                <a:solidFill>
                  <a:schemeClr val="bg1">
                    <a:lumMod val="95000"/>
                  </a:schemeClr>
                </a:solidFill>
              </a:rPr>
              <a:t>safety education</a:t>
            </a:r>
          </a:p>
        </p:txBody>
      </p:sp>
    </p:spTree>
    <p:extLst>
      <p:ext uri="{BB962C8B-B14F-4D97-AF65-F5344CB8AC3E}">
        <p14:creationId xmlns:p14="http://schemas.microsoft.com/office/powerpoint/2010/main" val="265161968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n-US" dirty="0"/>
              <a:t>Key Topics</a:t>
            </a:r>
            <a:endParaRPr lang="en-US" sz="2400" dirty="0"/>
          </a:p>
        </p:txBody>
      </p:sp>
      <p:sp>
        <p:nvSpPr>
          <p:cNvPr id="47107" name="Rectangle 3"/>
          <p:cNvSpPr>
            <a:spLocks noGrp="1" noChangeArrowheads="1"/>
          </p:cNvSpPr>
          <p:nvPr>
            <p:ph idx="1"/>
          </p:nvPr>
        </p:nvSpPr>
        <p:spPr/>
        <p:txBody>
          <a:bodyPr/>
          <a:lstStyle/>
          <a:p>
            <a:pPr eaLnBrk="1" hangingPunct="1"/>
            <a:r>
              <a:rPr lang="en-US" dirty="0">
                <a:latin typeface="Arial" charset="0"/>
                <a:cs typeface="Arial" charset="0"/>
              </a:rPr>
              <a:t>Match Firearms and Ammunition Correctly</a:t>
            </a:r>
          </a:p>
          <a:p>
            <a:pPr eaLnBrk="1" hangingPunct="1"/>
            <a:r>
              <a:rPr lang="en-US" dirty="0">
                <a:latin typeface="Arial" charset="0"/>
                <a:cs typeface="Arial" charset="0"/>
              </a:rPr>
              <a:t>Know Your Firearm’s Range</a:t>
            </a:r>
          </a:p>
          <a:p>
            <a:pPr eaLnBrk="1" hangingPunct="1"/>
            <a:r>
              <a:rPr lang="en-US" dirty="0">
                <a:latin typeface="Arial" charset="0"/>
                <a:cs typeface="Arial" charset="0"/>
              </a:rPr>
              <a:t>Cleaning Your Firearm</a:t>
            </a:r>
          </a:p>
          <a:p>
            <a:pPr eaLnBrk="1" hangingPunct="1"/>
            <a:r>
              <a:rPr lang="en-US" dirty="0">
                <a:latin typeface="Arial" charset="0"/>
                <a:cs typeface="Arial" charset="0"/>
              </a:rPr>
              <a:t>Storing Your Firearm</a:t>
            </a:r>
          </a:p>
        </p:txBody>
      </p:sp>
    </p:spTree>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pPr eaLnBrk="1" hangingPunct="1"/>
            <a:r>
              <a:rPr lang="en-US" dirty="0"/>
              <a:t>Field Care of Game</a:t>
            </a:r>
            <a:endParaRPr lang="en-US" sz="2400" dirty="0"/>
          </a:p>
        </p:txBody>
      </p:sp>
      <p:sp>
        <p:nvSpPr>
          <p:cNvPr id="227331" name="Content Placeholder 3"/>
          <p:cNvSpPr>
            <a:spLocks noGrp="1"/>
          </p:cNvSpPr>
          <p:nvPr>
            <p:ph idx="1"/>
          </p:nvPr>
        </p:nvSpPr>
        <p:spPr/>
        <p:txBody>
          <a:bodyPr/>
          <a:lstStyle/>
          <a:p>
            <a:pPr lvl="1"/>
            <a:r>
              <a:rPr lang="en-US" dirty="0">
                <a:latin typeface="Arial" charset="0"/>
                <a:cs typeface="Arial" charset="0"/>
              </a:rPr>
              <a:t>Fluorescent orange flagging</a:t>
            </a:r>
          </a:p>
          <a:p>
            <a:pPr lvl="1"/>
            <a:r>
              <a:rPr lang="en-US" dirty="0">
                <a:latin typeface="Arial" charset="0"/>
                <a:cs typeface="Arial" charset="0"/>
              </a:rPr>
              <a:t>Foil</a:t>
            </a:r>
          </a:p>
          <a:p>
            <a:pPr lvl="1"/>
            <a:r>
              <a:rPr lang="en-US" dirty="0">
                <a:latin typeface="Arial" charset="0"/>
                <a:cs typeface="Arial" charset="0"/>
              </a:rPr>
              <a:t>Gambrel and pulley system </a:t>
            </a:r>
          </a:p>
          <a:p>
            <a:pPr lvl="1"/>
            <a:r>
              <a:rPr lang="en-US" dirty="0">
                <a:latin typeface="Arial" charset="0"/>
                <a:cs typeface="Arial" charset="0"/>
              </a:rPr>
              <a:t>Hand towels </a:t>
            </a:r>
          </a:p>
          <a:p>
            <a:pPr lvl="1"/>
            <a:r>
              <a:rPr lang="en-US" dirty="0">
                <a:latin typeface="Arial" charset="0"/>
                <a:cs typeface="Arial" charset="0"/>
              </a:rPr>
              <a:t>Large bag for caped or trophy head</a:t>
            </a:r>
          </a:p>
          <a:p>
            <a:pPr lvl="1"/>
            <a:r>
              <a:rPr lang="en-US" dirty="0">
                <a:latin typeface="Arial" charset="0"/>
                <a:cs typeface="Arial" charset="0"/>
              </a:rPr>
              <a:t>Plastic bags for cleanup </a:t>
            </a:r>
          </a:p>
          <a:p>
            <a:pPr lvl="1"/>
            <a:r>
              <a:rPr lang="en-US" dirty="0">
                <a:latin typeface="Arial" charset="0"/>
                <a:cs typeface="Arial" charset="0"/>
              </a:rPr>
              <a:t>Plastic or cotton gloves</a:t>
            </a:r>
          </a:p>
          <a:p>
            <a:pPr lvl="1"/>
            <a:r>
              <a:rPr lang="en-US" dirty="0">
                <a:latin typeface="Arial" charset="0"/>
                <a:cs typeface="Arial" charset="0"/>
              </a:rPr>
              <a:t>Salt (non-iodized) for hide care</a:t>
            </a:r>
          </a:p>
        </p:txBody>
      </p:sp>
    </p:spTree>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Title 3"/>
          <p:cNvSpPr>
            <a:spLocks noGrp="1"/>
          </p:cNvSpPr>
          <p:nvPr>
            <p:ph type="title"/>
          </p:nvPr>
        </p:nvSpPr>
        <p:spPr/>
        <p:txBody>
          <a:bodyPr/>
          <a:lstStyle/>
          <a:p>
            <a:r>
              <a:rPr lang="en-US" dirty="0"/>
              <a:t>Field Care of Game</a:t>
            </a:r>
          </a:p>
        </p:txBody>
      </p:sp>
      <p:sp>
        <p:nvSpPr>
          <p:cNvPr id="228355"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Field Dressing Larger Game</a:t>
            </a:r>
          </a:p>
        </p:txBody>
      </p:sp>
      <p:sp>
        <p:nvSpPr>
          <p:cNvPr id="228356" name="Content Placeholder 5"/>
          <p:cNvSpPr>
            <a:spLocks noGrp="1"/>
          </p:cNvSpPr>
          <p:nvPr>
            <p:ph sz="half" idx="2"/>
          </p:nvPr>
        </p:nvSpPr>
        <p:spPr>
          <a:xfrm>
            <a:off x="457200" y="1916113"/>
            <a:ext cx="8229600" cy="3951287"/>
          </a:xfrm>
        </p:spPr>
        <p:txBody>
          <a:bodyPr/>
          <a:lstStyle/>
          <a:p>
            <a:r>
              <a:rPr lang="en-US" dirty="0">
                <a:latin typeface="Arial" charset="0"/>
                <a:cs typeface="Arial" charset="0"/>
              </a:rPr>
              <a:t>May need to skin and quarter animal to pack it out.</a:t>
            </a:r>
          </a:p>
          <a:p>
            <a:r>
              <a:rPr lang="en-US" dirty="0">
                <a:latin typeface="Arial" charset="0"/>
                <a:cs typeface="Arial" charset="0"/>
              </a:rPr>
              <a:t>If unable to hang animal for skinning, begin by removing one side of hide. Then turn animal onto skinned hide and skin other side.</a:t>
            </a:r>
          </a:p>
          <a:p>
            <a:r>
              <a:rPr lang="en-US" dirty="0">
                <a:latin typeface="Arial" charset="0"/>
                <a:cs typeface="Arial" charset="0"/>
              </a:rPr>
              <a:t>Use inside of removed hide as a protective mat as you quarter animal. </a:t>
            </a:r>
          </a:p>
          <a:p>
            <a:r>
              <a:rPr lang="en-US" dirty="0">
                <a:latin typeface="Arial" charset="0"/>
                <a:cs typeface="Arial" charset="0"/>
              </a:rPr>
              <a:t>Put each quarter in game sack and attach sacks to a backpack frame for hiking out.</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Title 3"/>
          <p:cNvSpPr>
            <a:spLocks noGrp="1"/>
          </p:cNvSpPr>
          <p:nvPr>
            <p:ph type="title"/>
          </p:nvPr>
        </p:nvSpPr>
        <p:spPr/>
        <p:txBody>
          <a:bodyPr/>
          <a:lstStyle/>
          <a:p>
            <a:r>
              <a:rPr lang="en-US" dirty="0"/>
              <a:t>Field Care of Game</a:t>
            </a:r>
          </a:p>
        </p:txBody>
      </p:sp>
      <p:sp>
        <p:nvSpPr>
          <p:cNvPr id="229379" name="Text Placeholder 4"/>
          <p:cNvSpPr>
            <a:spLocks noGrp="1"/>
          </p:cNvSpPr>
          <p:nvPr>
            <p:ph type="body" idx="1"/>
          </p:nvPr>
        </p:nvSpPr>
        <p:spPr/>
        <p:txBody>
          <a:bodyPr/>
          <a:lstStyle/>
          <a:p>
            <a:r>
              <a:rPr lang="en-US" dirty="0">
                <a:latin typeface="Arial" charset="0"/>
                <a:cs typeface="Arial" charset="0"/>
              </a:rPr>
              <a:t>Transporting Game</a:t>
            </a:r>
          </a:p>
        </p:txBody>
      </p:sp>
      <p:sp>
        <p:nvSpPr>
          <p:cNvPr id="229380" name="Content Placeholder 5"/>
          <p:cNvSpPr>
            <a:spLocks noGrp="1"/>
          </p:cNvSpPr>
          <p:nvPr>
            <p:ph sz="half" idx="2"/>
          </p:nvPr>
        </p:nvSpPr>
        <p:spPr>
          <a:xfrm>
            <a:off x="457200" y="1951038"/>
            <a:ext cx="3657600" cy="3916362"/>
          </a:xfrm>
        </p:spPr>
        <p:txBody>
          <a:bodyPr/>
          <a:lstStyle/>
          <a:p>
            <a:r>
              <a:rPr lang="en-US" dirty="0">
                <a:latin typeface="Arial" charset="0"/>
                <a:cs typeface="Arial" charset="0"/>
              </a:rPr>
              <a:t>Keep dressed game cool and free of insects. Pack quarters in ice chests. Be sure to keep proper “evidence of sex”   if required by your game laws. </a:t>
            </a:r>
          </a:p>
          <a:p>
            <a:endParaRPr lang="en-US" dirty="0">
              <a:latin typeface="Arial" charset="0"/>
              <a:cs typeface="Arial" charset="0"/>
            </a:endParaRPr>
          </a:p>
        </p:txBody>
      </p:sp>
      <p:sp>
        <p:nvSpPr>
          <p:cNvPr id="7" name="Content Placeholder 6"/>
          <p:cNvSpPr>
            <a:spLocks noGrp="1"/>
          </p:cNvSpPr>
          <p:nvPr>
            <p:ph sz="quarter" idx="4"/>
          </p:nvPr>
        </p:nvSpPr>
        <p:spPr>
          <a:xfrm>
            <a:off x="685800" y="5486400"/>
            <a:ext cx="8001001" cy="685800"/>
          </a:xfrm>
        </p:spPr>
        <p:txBody>
          <a:bodyPr/>
          <a:lstStyle/>
          <a:p>
            <a:r>
              <a:rPr lang="en-US" dirty="0">
                <a:latin typeface="Arial" charset="0"/>
                <a:cs typeface="Arial" charset="0"/>
              </a:rPr>
              <a:t>Keep game covered to avoid offending others.</a:t>
            </a:r>
          </a:p>
          <a:p>
            <a:endParaRPr lang="en-US" dirty="0"/>
          </a:p>
        </p:txBody>
      </p:sp>
      <p:pic>
        <p:nvPicPr>
          <p:cNvPr id="5" name="Picture 5" descr="\\Ladybird\shared_graphics\Hunting_graphics\Export_PPT\Generic_drawings\transporting_game.jpg"/>
          <p:cNvPicPr>
            <a:picLocks noChangeAspect="1" noChangeArrowheads="1"/>
          </p:cNvPicPr>
          <p:nvPr/>
        </p:nvPicPr>
        <p:blipFill>
          <a:blip r:embed="rId2"/>
          <a:stretch>
            <a:fillRect/>
          </a:stretch>
        </p:blipFill>
        <p:spPr bwMode="auto">
          <a:xfrm>
            <a:off x="4038600" y="1676680"/>
            <a:ext cx="4595812" cy="3650689"/>
          </a:xfrm>
          <a:prstGeom prst="rect">
            <a:avLst/>
          </a:prstGeom>
          <a:noFill/>
          <a:ln w="9525">
            <a:noFill/>
            <a:miter lim="800000"/>
            <a:headEnd/>
            <a:tailEnd/>
          </a:ln>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Title 1"/>
          <p:cNvSpPr>
            <a:spLocks noGrp="1"/>
          </p:cNvSpPr>
          <p:nvPr>
            <p:ph type="title"/>
          </p:nvPr>
        </p:nvSpPr>
        <p:spPr/>
        <p:txBody>
          <a:bodyPr/>
          <a:lstStyle/>
          <a:p>
            <a:r>
              <a:rPr lang="en-US" dirty="0"/>
              <a:t>Field Care of Game</a:t>
            </a:r>
          </a:p>
        </p:txBody>
      </p:sp>
      <p:sp>
        <p:nvSpPr>
          <p:cNvPr id="230403" name="Content Placeholder 2"/>
          <p:cNvSpPr>
            <a:spLocks noGrp="1"/>
          </p:cNvSpPr>
          <p:nvPr>
            <p:ph idx="1"/>
          </p:nvPr>
        </p:nvSpPr>
        <p:spPr/>
        <p:txBody>
          <a:bodyPr/>
          <a:lstStyle/>
          <a:p>
            <a:r>
              <a:rPr lang="en-US" dirty="0">
                <a:latin typeface="Arial" charset="0"/>
                <a:cs typeface="Arial" charset="0"/>
              </a:rPr>
              <a:t>Most hunters take game to commercial meat cooler, where typical white-tailed deer can be properly aged up to three or four days at 40°F.</a:t>
            </a:r>
          </a:p>
          <a:p>
            <a:endParaRPr lang="en-US" dirty="0">
              <a:latin typeface="Arial" charset="0"/>
              <a:cs typeface="Arial" charset="0"/>
            </a:endParaRP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Title 3"/>
          <p:cNvSpPr>
            <a:spLocks noGrp="1"/>
          </p:cNvSpPr>
          <p:nvPr>
            <p:ph type="title"/>
          </p:nvPr>
        </p:nvSpPr>
        <p:spPr/>
        <p:txBody>
          <a:bodyPr/>
          <a:lstStyle/>
          <a:p>
            <a:r>
              <a:rPr lang="en-US" dirty="0"/>
              <a:t>Field Care of Game</a:t>
            </a:r>
          </a:p>
        </p:txBody>
      </p:sp>
      <p:sp>
        <p:nvSpPr>
          <p:cNvPr id="228355"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Field Dressing Larger Game</a:t>
            </a:r>
          </a:p>
        </p:txBody>
      </p:sp>
      <p:sp>
        <p:nvSpPr>
          <p:cNvPr id="228356" name="Content Placeholder 5"/>
          <p:cNvSpPr>
            <a:spLocks noGrp="1"/>
          </p:cNvSpPr>
          <p:nvPr>
            <p:ph sz="half" idx="2"/>
          </p:nvPr>
        </p:nvSpPr>
        <p:spPr>
          <a:xfrm>
            <a:off x="457200" y="1916113"/>
            <a:ext cx="8229600" cy="3951287"/>
          </a:xfrm>
        </p:spPr>
        <p:txBody>
          <a:bodyPr/>
          <a:lstStyle/>
          <a:p>
            <a:r>
              <a:rPr lang="en-US" dirty="0">
                <a:latin typeface="Arial" charset="0"/>
                <a:cs typeface="Arial" charset="0"/>
              </a:rPr>
              <a:t>May need to skin and quarter animal to pack it out.</a:t>
            </a:r>
          </a:p>
          <a:p>
            <a:r>
              <a:rPr lang="en-US" dirty="0">
                <a:latin typeface="Arial" charset="0"/>
                <a:cs typeface="Arial" charset="0"/>
              </a:rPr>
              <a:t>If unable to hang animal for skinning, begin by removing one side of hide. Then, turn animal onto skinned hide and skin other side.</a:t>
            </a:r>
          </a:p>
          <a:p>
            <a:r>
              <a:rPr lang="en-US" dirty="0">
                <a:latin typeface="Arial" charset="0"/>
                <a:cs typeface="Arial" charset="0"/>
              </a:rPr>
              <a:t>Use inside of removed hide as a protective mat as you quarter animal. </a:t>
            </a:r>
          </a:p>
          <a:p>
            <a:r>
              <a:rPr lang="en-US" dirty="0">
                <a:latin typeface="Arial" charset="0"/>
                <a:cs typeface="Arial" charset="0"/>
              </a:rPr>
              <a:t>Put each quarter in game sack and attach sacks to a backpack frame for hiking out.</a:t>
            </a:r>
          </a:p>
        </p:txBody>
      </p:sp>
    </p:spTree>
    <p:extLst>
      <p:ext uri="{BB962C8B-B14F-4D97-AF65-F5344CB8AC3E}">
        <p14:creationId xmlns:p14="http://schemas.microsoft.com/office/powerpoint/2010/main" val="269993895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Title 3"/>
          <p:cNvSpPr>
            <a:spLocks noGrp="1"/>
          </p:cNvSpPr>
          <p:nvPr>
            <p:ph type="title"/>
          </p:nvPr>
        </p:nvSpPr>
        <p:spPr/>
        <p:txBody>
          <a:bodyPr/>
          <a:lstStyle/>
          <a:p>
            <a:r>
              <a:rPr lang="en-US" dirty="0"/>
              <a:t>Field Care of Game</a:t>
            </a:r>
          </a:p>
        </p:txBody>
      </p:sp>
      <p:sp>
        <p:nvSpPr>
          <p:cNvPr id="229379"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Transporting Game</a:t>
            </a:r>
          </a:p>
        </p:txBody>
      </p:sp>
      <p:sp>
        <p:nvSpPr>
          <p:cNvPr id="229380" name="Content Placeholder 5"/>
          <p:cNvSpPr>
            <a:spLocks noGrp="1"/>
          </p:cNvSpPr>
          <p:nvPr>
            <p:ph sz="half" idx="2"/>
          </p:nvPr>
        </p:nvSpPr>
        <p:spPr>
          <a:xfrm>
            <a:off x="457200" y="1916113"/>
            <a:ext cx="8229600" cy="3951287"/>
          </a:xfrm>
        </p:spPr>
        <p:txBody>
          <a:bodyPr/>
          <a:lstStyle/>
          <a:p>
            <a:r>
              <a:rPr lang="en-US" dirty="0">
                <a:latin typeface="Arial" charset="0"/>
                <a:cs typeface="Arial" charset="0"/>
              </a:rPr>
              <a:t>Keep dressed game cool and free of insects. Pack quarters in ice chests—don’t process the deer beyond quartering until you reach your final destination. Be sure to keep proper “evidence of sex” if required by your game laws. </a:t>
            </a:r>
          </a:p>
          <a:p>
            <a:r>
              <a:rPr lang="en-US" dirty="0">
                <a:latin typeface="Arial" charset="0"/>
                <a:cs typeface="Arial" charset="0"/>
              </a:rPr>
              <a:t>Many hunters take game to commercial meat cooler, where typical white-tailed deer can be properly aged up to three or four days at 40°F.</a:t>
            </a:r>
          </a:p>
        </p:txBody>
      </p:sp>
    </p:spTree>
    <p:extLst>
      <p:ext uri="{BB962C8B-B14F-4D97-AF65-F5344CB8AC3E}">
        <p14:creationId xmlns:p14="http://schemas.microsoft.com/office/powerpoint/2010/main" val="92797638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Title 1"/>
          <p:cNvSpPr>
            <a:spLocks noGrp="1"/>
          </p:cNvSpPr>
          <p:nvPr>
            <p:ph type="title"/>
          </p:nvPr>
        </p:nvSpPr>
        <p:spPr/>
        <p:txBody>
          <a:bodyPr/>
          <a:lstStyle/>
          <a:p>
            <a:r>
              <a:rPr lang="en-US" dirty="0"/>
              <a:t>Field Care of Game</a:t>
            </a:r>
          </a:p>
        </p:txBody>
      </p:sp>
      <p:sp>
        <p:nvSpPr>
          <p:cNvPr id="230403" name="Content Placeholder 2"/>
          <p:cNvSpPr>
            <a:spLocks noGrp="1"/>
          </p:cNvSpPr>
          <p:nvPr>
            <p:ph idx="1"/>
          </p:nvPr>
        </p:nvSpPr>
        <p:spPr/>
        <p:txBody>
          <a:bodyPr/>
          <a:lstStyle/>
          <a:p>
            <a:r>
              <a:rPr lang="en-US" dirty="0">
                <a:latin typeface="Arial" charset="0"/>
                <a:cs typeface="Arial" charset="0"/>
              </a:rPr>
              <a:t>When transporting game, be sure to keep it covered to avoid offending others.</a:t>
            </a:r>
          </a:p>
        </p:txBody>
      </p:sp>
      <p:pic>
        <p:nvPicPr>
          <p:cNvPr id="3" name="Picture 2">
            <a:extLst>
              <a:ext uri="{FF2B5EF4-FFF2-40B4-BE49-F238E27FC236}">
                <a16:creationId xmlns:a16="http://schemas.microsoft.com/office/drawing/2014/main" id="{011EEF1A-01E8-CC42-98AC-0BCB1F281C41}"/>
              </a:ext>
            </a:extLst>
          </p:cNvPr>
          <p:cNvPicPr>
            <a:picLocks noChangeAspect="1"/>
          </p:cNvPicPr>
          <p:nvPr/>
        </p:nvPicPr>
        <p:blipFill>
          <a:blip r:embed="rId2"/>
          <a:stretch>
            <a:fillRect/>
          </a:stretch>
        </p:blipFill>
        <p:spPr>
          <a:xfrm>
            <a:off x="2133600" y="2206703"/>
            <a:ext cx="4450663" cy="3614660"/>
          </a:xfrm>
          <a:prstGeom prst="rect">
            <a:avLst/>
          </a:prstGeom>
        </p:spPr>
      </p:pic>
    </p:spTree>
    <p:extLst>
      <p:ext uri="{BB962C8B-B14F-4D97-AF65-F5344CB8AC3E}">
        <p14:creationId xmlns:p14="http://schemas.microsoft.com/office/powerpoint/2010/main" val="127822816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Title 3"/>
          <p:cNvSpPr>
            <a:spLocks noGrp="1"/>
          </p:cNvSpPr>
          <p:nvPr>
            <p:ph type="title"/>
          </p:nvPr>
        </p:nvSpPr>
        <p:spPr/>
        <p:txBody>
          <a:bodyPr/>
          <a:lstStyle/>
          <a:p>
            <a:r>
              <a:rPr lang="en-US" dirty="0"/>
              <a:t>Chapter Four Review Questions</a:t>
            </a:r>
          </a:p>
        </p:txBody>
      </p:sp>
      <p:sp>
        <p:nvSpPr>
          <p:cNvPr id="231427"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It is critical that you know about the game you are hunting because ______________________.</a:t>
            </a:r>
          </a:p>
        </p:txBody>
      </p:sp>
      <p:sp>
        <p:nvSpPr>
          <p:cNvPr id="6" name="Content Placeholder 5"/>
          <p:cNvSpPr>
            <a:spLocks noGrp="1"/>
          </p:cNvSpPr>
          <p:nvPr>
            <p:ph sz="quarter" idx="10"/>
          </p:nvPr>
        </p:nvSpPr>
        <p:spPr/>
        <p:txBody>
          <a:bodyPr/>
          <a:lstStyle/>
          <a:p>
            <a:pPr>
              <a:defRPr/>
            </a:pPr>
            <a:r>
              <a:rPr lang="en-US" dirty="0"/>
              <a:t>Answer:</a:t>
            </a:r>
          </a:p>
          <a:p>
            <a:pPr marL="786384" indent="-347472">
              <a:spcBef>
                <a:spcPts val="1200"/>
              </a:spcBef>
              <a:buClr>
                <a:srgbClr val="000000"/>
              </a:buClr>
              <a:buFont typeface="Arial" pitchFamily="34" charset="0"/>
              <a:buChar char="•"/>
              <a:defRPr/>
            </a:pPr>
            <a:r>
              <a:rPr lang="en-US" dirty="0">
                <a:solidFill>
                  <a:srgbClr val="000000"/>
                </a:solidFill>
                <a:latin typeface="Arial" pitchFamily="34" charset="0"/>
              </a:rPr>
              <a:t>only one sex of the game you’re hunting may be legal</a:t>
            </a:r>
          </a:p>
          <a:p>
            <a:pPr marL="786384" indent="-347472">
              <a:spcBef>
                <a:spcPts val="1200"/>
              </a:spcBef>
              <a:buClr>
                <a:srgbClr val="000000"/>
              </a:buClr>
              <a:buFont typeface="Arial" pitchFamily="34" charset="0"/>
              <a:buChar char="•"/>
              <a:defRPr/>
            </a:pPr>
            <a:r>
              <a:rPr lang="en-US" dirty="0">
                <a:solidFill>
                  <a:srgbClr val="000000"/>
                </a:solidFill>
                <a:latin typeface="Arial" pitchFamily="34" charset="0"/>
              </a:rPr>
              <a:t>there may be protected species in the same area that you need to avoid shooting</a:t>
            </a:r>
          </a:p>
          <a:p>
            <a:pPr marL="786384" indent="-347472">
              <a:spcBef>
                <a:spcPts val="1200"/>
              </a:spcBef>
              <a:buClr>
                <a:srgbClr val="000000"/>
              </a:buClr>
              <a:buFont typeface="Arial" pitchFamily="34" charset="0"/>
              <a:buChar char="•"/>
              <a:defRPr/>
            </a:pPr>
            <a:r>
              <a:rPr lang="en-US" dirty="0">
                <a:solidFill>
                  <a:srgbClr val="000000"/>
                </a:solidFill>
                <a:latin typeface="Arial" pitchFamily="34" charset="0"/>
              </a:rPr>
              <a:t>it will increase your chance of success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Title 3"/>
          <p:cNvSpPr>
            <a:spLocks noGrp="1"/>
          </p:cNvSpPr>
          <p:nvPr>
            <p:ph type="title"/>
          </p:nvPr>
        </p:nvSpPr>
        <p:spPr/>
        <p:txBody>
          <a:bodyPr/>
          <a:lstStyle/>
          <a:p>
            <a:r>
              <a:rPr lang="en-US" dirty="0"/>
              <a:t>Chapter Four Review Questions</a:t>
            </a:r>
          </a:p>
        </p:txBody>
      </p:sp>
      <p:sp>
        <p:nvSpPr>
          <p:cNvPr id="232451"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List the four basic characteristics used for animal identification.</a:t>
            </a:r>
          </a:p>
        </p:txBody>
      </p:sp>
      <p:sp>
        <p:nvSpPr>
          <p:cNvPr id="6" name="Content Placeholder 5"/>
          <p:cNvSpPr>
            <a:spLocks noGrp="1"/>
          </p:cNvSpPr>
          <p:nvPr>
            <p:ph sz="quarter" idx="10"/>
          </p:nvPr>
        </p:nvSpPr>
        <p:spPr/>
        <p:txBody>
          <a:bodyPr/>
          <a:lstStyle/>
          <a:p>
            <a:pPr>
              <a:defRPr/>
            </a:pPr>
            <a:r>
              <a:rPr lang="en-US" dirty="0"/>
              <a:t>Answer:</a:t>
            </a:r>
          </a:p>
          <a:p>
            <a:pPr marL="786384" indent="-347472">
              <a:spcBef>
                <a:spcPts val="1200"/>
              </a:spcBef>
              <a:buClr>
                <a:srgbClr val="000000"/>
              </a:buClr>
              <a:buFont typeface="Arial" pitchFamily="34" charset="0"/>
              <a:buChar char="•"/>
              <a:defRPr/>
            </a:pPr>
            <a:r>
              <a:rPr lang="en-US" dirty="0">
                <a:solidFill>
                  <a:srgbClr val="000000"/>
                </a:solidFill>
                <a:latin typeface="Arial" pitchFamily="34" charset="0"/>
              </a:rPr>
              <a:t>distinctive markings</a:t>
            </a:r>
          </a:p>
          <a:p>
            <a:pPr marL="786384" indent="-347472">
              <a:spcBef>
                <a:spcPts val="1200"/>
              </a:spcBef>
              <a:buClr>
                <a:srgbClr val="000000"/>
              </a:buClr>
              <a:buFont typeface="Arial" pitchFamily="34" charset="0"/>
              <a:buChar char="•"/>
              <a:defRPr/>
            </a:pPr>
            <a:r>
              <a:rPr lang="en-US" dirty="0">
                <a:solidFill>
                  <a:srgbClr val="000000"/>
                </a:solidFill>
                <a:latin typeface="Arial" pitchFamily="34" charset="0"/>
              </a:rPr>
              <a:t>sound</a:t>
            </a:r>
          </a:p>
          <a:p>
            <a:pPr marL="786384" indent="-347472">
              <a:spcBef>
                <a:spcPts val="1200"/>
              </a:spcBef>
              <a:buClr>
                <a:srgbClr val="000000"/>
              </a:buClr>
              <a:buFont typeface="Arial" pitchFamily="34" charset="0"/>
              <a:buChar char="•"/>
              <a:defRPr/>
            </a:pPr>
            <a:r>
              <a:rPr lang="en-US" dirty="0">
                <a:solidFill>
                  <a:srgbClr val="000000"/>
                </a:solidFill>
                <a:latin typeface="Arial" pitchFamily="34" charset="0"/>
              </a:rPr>
              <a:t>movement</a:t>
            </a:r>
          </a:p>
          <a:p>
            <a:pPr marL="786384" indent="-347472">
              <a:spcBef>
                <a:spcPts val="1200"/>
              </a:spcBef>
              <a:buClr>
                <a:srgbClr val="000000"/>
              </a:buClr>
              <a:buFont typeface="Arial" pitchFamily="34" charset="0"/>
              <a:buChar char="•"/>
              <a:defRPr/>
            </a:pPr>
            <a:r>
              <a:rPr lang="en-US" dirty="0">
                <a:solidFill>
                  <a:srgbClr val="000000"/>
                </a:solidFill>
                <a:latin typeface="Arial" pitchFamily="34" charset="0"/>
              </a:rPr>
              <a:t>animal behavior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Title 3"/>
          <p:cNvSpPr>
            <a:spLocks noGrp="1"/>
          </p:cNvSpPr>
          <p:nvPr>
            <p:ph type="title"/>
          </p:nvPr>
        </p:nvSpPr>
        <p:spPr/>
        <p:txBody>
          <a:bodyPr/>
          <a:lstStyle/>
          <a:p>
            <a:r>
              <a:rPr lang="en-US" dirty="0"/>
              <a:t>Chapter Four Review Questions</a:t>
            </a:r>
          </a:p>
        </p:txBody>
      </p:sp>
      <p:sp>
        <p:nvSpPr>
          <p:cNvPr id="233475"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Unlike still hunting, stalking involves _________.</a:t>
            </a:r>
          </a:p>
        </p:txBody>
      </p:sp>
      <p:sp>
        <p:nvSpPr>
          <p:cNvPr id="228356" name="Content Placeholder 5"/>
          <p:cNvSpPr>
            <a:spLocks noGrp="1"/>
          </p:cNvSpPr>
          <p:nvPr>
            <p:ph sz="quarter" idx="10"/>
          </p:nvPr>
        </p:nvSpPr>
        <p:spPr/>
        <p:txBody>
          <a:bodyPr/>
          <a:lstStyle/>
          <a:p>
            <a:r>
              <a:rPr lang="en-US" dirty="0">
                <a:cs typeface="Arial" charset="0"/>
              </a:rPr>
              <a:t>Answer: </a:t>
            </a:r>
            <a:r>
              <a:rPr lang="en-US" dirty="0">
                <a:solidFill>
                  <a:srgbClr val="000000"/>
                </a:solidFill>
                <a:latin typeface="Arial" charset="0"/>
                <a:cs typeface="Arial" charset="0"/>
              </a:rPr>
              <a:t>following signs left by the animal, or closing the distance to game already spotted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835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3"/>
          <p:cNvSpPr>
            <a:spLocks noGrp="1"/>
          </p:cNvSpPr>
          <p:nvPr>
            <p:ph type="title"/>
          </p:nvPr>
        </p:nvSpPr>
        <p:spPr/>
        <p:txBody>
          <a:bodyPr/>
          <a:lstStyle/>
          <a:p>
            <a:r>
              <a:rPr lang="en-US" dirty="0"/>
              <a:t>Objectives</a:t>
            </a:r>
          </a:p>
        </p:txBody>
      </p:sp>
      <p:sp>
        <p:nvSpPr>
          <p:cNvPr id="48131" name="Text Placeholder 4"/>
          <p:cNvSpPr>
            <a:spLocks noGrp="1"/>
          </p:cNvSpPr>
          <p:nvPr>
            <p:ph type="body" idx="1"/>
          </p:nvPr>
        </p:nvSpPr>
        <p:spPr>
          <a:xfrm>
            <a:off x="457200" y="1143000"/>
            <a:ext cx="8229600" cy="639763"/>
          </a:xfrm>
        </p:spPr>
        <p:txBody>
          <a:bodyPr/>
          <a:lstStyle/>
          <a:p>
            <a:r>
              <a:rPr lang="en-US" dirty="0">
                <a:latin typeface="Arial" charset="0"/>
                <a:cs typeface="Arial" charset="0"/>
              </a:rPr>
              <a:t>You should be able to…</a:t>
            </a:r>
          </a:p>
        </p:txBody>
      </p:sp>
      <p:sp>
        <p:nvSpPr>
          <p:cNvPr id="48132" name="Content Placeholder 5"/>
          <p:cNvSpPr>
            <a:spLocks noGrp="1"/>
          </p:cNvSpPr>
          <p:nvPr>
            <p:ph sz="half" idx="2"/>
          </p:nvPr>
        </p:nvSpPr>
        <p:spPr>
          <a:xfrm>
            <a:off x="457200" y="1782763"/>
            <a:ext cx="8229600" cy="3951287"/>
          </a:xfrm>
        </p:spPr>
        <p:txBody>
          <a:bodyPr/>
          <a:lstStyle/>
          <a:p>
            <a:r>
              <a:rPr lang="en-US" dirty="0">
                <a:latin typeface="Arial" charset="0"/>
                <a:cs typeface="Arial" charset="0"/>
              </a:rPr>
              <a:t>Define “firearm.”</a:t>
            </a:r>
          </a:p>
          <a:p>
            <a:r>
              <a:rPr lang="en-US" dirty="0">
                <a:latin typeface="Arial" charset="0"/>
                <a:cs typeface="Arial" charset="0"/>
              </a:rPr>
              <a:t>Identify the basic parts of a rifle, shotgun, and handgun.</a:t>
            </a:r>
          </a:p>
          <a:p>
            <a:r>
              <a:rPr lang="en-US" dirty="0">
                <a:latin typeface="Arial" charset="0"/>
                <a:cs typeface="Arial" charset="0"/>
              </a:rPr>
              <a:t>Identify the basic components of rifle and shotgun ammunition.</a:t>
            </a:r>
          </a:p>
          <a:p>
            <a:r>
              <a:rPr lang="en-US" dirty="0">
                <a:latin typeface="Arial" charset="0"/>
                <a:cs typeface="Arial" charset="0"/>
              </a:rPr>
              <a:t>Explain how ammunition is fired from a firearm.</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Title 3"/>
          <p:cNvSpPr>
            <a:spLocks noGrp="1"/>
          </p:cNvSpPr>
          <p:nvPr>
            <p:ph type="title"/>
          </p:nvPr>
        </p:nvSpPr>
        <p:spPr/>
        <p:txBody>
          <a:bodyPr/>
          <a:lstStyle/>
          <a:p>
            <a:r>
              <a:rPr lang="en-US" dirty="0"/>
              <a:t>Chapter Four Review Questions</a:t>
            </a:r>
          </a:p>
        </p:txBody>
      </p:sp>
      <p:sp>
        <p:nvSpPr>
          <p:cNvPr id="234499"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_____________ is a hunting technique that involves a group of hunters spread out and moving to push the game toward other hunters waiting at the end of the cover.</a:t>
            </a:r>
          </a:p>
        </p:txBody>
      </p:sp>
      <p:sp>
        <p:nvSpPr>
          <p:cNvPr id="229380" name="Content Placeholder 5"/>
          <p:cNvSpPr>
            <a:spLocks noGrp="1"/>
          </p:cNvSpPr>
          <p:nvPr>
            <p:ph sz="quarter" idx="10"/>
          </p:nvPr>
        </p:nvSpPr>
        <p:spPr>
          <a:xfrm>
            <a:off x="457200" y="2895600"/>
            <a:ext cx="8229600" cy="3505200"/>
          </a:xfrm>
        </p:spPr>
        <p:txBody>
          <a:bodyPr/>
          <a:lstStyle/>
          <a:p>
            <a:r>
              <a:rPr lang="en-US" dirty="0">
                <a:cs typeface="Arial" charset="0"/>
              </a:rPr>
              <a:t>Answer: </a:t>
            </a:r>
            <a:r>
              <a:rPr lang="en-US" dirty="0">
                <a:solidFill>
                  <a:srgbClr val="000000"/>
                </a:solidFill>
                <a:latin typeface="Arial" charset="0"/>
                <a:cs typeface="Arial" charset="0"/>
              </a:rPr>
              <a:t>Driving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938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80" grpId="0" build="p"/>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Title 3"/>
          <p:cNvSpPr>
            <a:spLocks noGrp="1"/>
          </p:cNvSpPr>
          <p:nvPr>
            <p:ph type="title"/>
          </p:nvPr>
        </p:nvSpPr>
        <p:spPr/>
        <p:txBody>
          <a:bodyPr/>
          <a:lstStyle/>
          <a:p>
            <a:r>
              <a:rPr lang="en-US" dirty="0"/>
              <a:t>Chapter Four Review Questions</a:t>
            </a:r>
          </a:p>
        </p:txBody>
      </p:sp>
      <p:sp>
        <p:nvSpPr>
          <p:cNvPr id="235523"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A true sportsman not only strives to bring home the game he or she is seeking but also strives to ____________________ the quarry.</a:t>
            </a:r>
          </a:p>
        </p:txBody>
      </p:sp>
      <p:sp>
        <p:nvSpPr>
          <p:cNvPr id="230404" name="Content Placeholder 5"/>
          <p:cNvSpPr>
            <a:spLocks noGrp="1"/>
          </p:cNvSpPr>
          <p:nvPr>
            <p:ph sz="quarter" idx="10"/>
          </p:nvPr>
        </p:nvSpPr>
        <p:spPr/>
        <p:txBody>
          <a:bodyPr/>
          <a:lstStyle/>
          <a:p>
            <a:r>
              <a:rPr lang="en-US" dirty="0">
                <a:cs typeface="Arial" charset="0"/>
              </a:rPr>
              <a:t>Answer: </a:t>
            </a:r>
            <a:r>
              <a:rPr lang="en-US" dirty="0">
                <a:solidFill>
                  <a:srgbClr val="000000"/>
                </a:solidFill>
                <a:latin typeface="Arial" charset="0"/>
                <a:cs typeface="Arial" charset="0"/>
              </a:rPr>
              <a:t>inflict the minimal amount of suffering 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040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4" grpId="0" build="p"/>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itle 3"/>
          <p:cNvSpPr>
            <a:spLocks noGrp="1"/>
          </p:cNvSpPr>
          <p:nvPr>
            <p:ph type="title"/>
          </p:nvPr>
        </p:nvSpPr>
        <p:spPr/>
        <p:txBody>
          <a:bodyPr/>
          <a:lstStyle/>
          <a:p>
            <a:r>
              <a:rPr lang="en-US" dirty="0"/>
              <a:t>Chapter Four Review Questions</a:t>
            </a:r>
          </a:p>
        </p:txBody>
      </p:sp>
      <p:sp>
        <p:nvSpPr>
          <p:cNvPr id="236547"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The most effective place to shoot an animal is the vital organs, which are the __________ and __________.</a:t>
            </a:r>
          </a:p>
        </p:txBody>
      </p:sp>
      <p:sp>
        <p:nvSpPr>
          <p:cNvPr id="231428" name="Content Placeholder 5"/>
          <p:cNvSpPr>
            <a:spLocks noGrp="1"/>
          </p:cNvSpPr>
          <p:nvPr>
            <p:ph sz="quarter" idx="10"/>
          </p:nvPr>
        </p:nvSpPr>
        <p:spPr/>
        <p:txBody>
          <a:bodyPr/>
          <a:lstStyle/>
          <a:p>
            <a:r>
              <a:rPr lang="en-US" dirty="0">
                <a:cs typeface="Arial" charset="0"/>
              </a:rPr>
              <a:t>Answer: </a:t>
            </a:r>
            <a:r>
              <a:rPr lang="en-US" dirty="0">
                <a:solidFill>
                  <a:srgbClr val="000000"/>
                </a:solidFill>
                <a:latin typeface="Arial" charset="0"/>
                <a:cs typeface="Arial" charset="0"/>
              </a:rPr>
              <a:t>heart; lungs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142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28" grpId="0" build="p"/>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Title 3"/>
          <p:cNvSpPr>
            <a:spLocks noGrp="1"/>
          </p:cNvSpPr>
          <p:nvPr>
            <p:ph type="title"/>
          </p:nvPr>
        </p:nvSpPr>
        <p:spPr/>
        <p:txBody>
          <a:bodyPr/>
          <a:lstStyle/>
          <a:p>
            <a:r>
              <a:rPr lang="en-US" dirty="0"/>
              <a:t>Chapter Four Review Questions</a:t>
            </a:r>
          </a:p>
        </p:txBody>
      </p:sp>
      <p:sp>
        <p:nvSpPr>
          <p:cNvPr id="237571"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A _________ shot is the preferred shot for larger game animals such as deer, elk, and bear.</a:t>
            </a:r>
          </a:p>
        </p:txBody>
      </p:sp>
      <p:sp>
        <p:nvSpPr>
          <p:cNvPr id="232452" name="Content Placeholder 5"/>
          <p:cNvSpPr>
            <a:spLocks noGrp="1"/>
          </p:cNvSpPr>
          <p:nvPr>
            <p:ph sz="quarter" idx="10"/>
          </p:nvPr>
        </p:nvSpPr>
        <p:spPr/>
        <p:txBody>
          <a:bodyPr/>
          <a:lstStyle/>
          <a:p>
            <a:r>
              <a:rPr lang="en-US" dirty="0">
                <a:cs typeface="Arial" charset="0"/>
              </a:rPr>
              <a:t>Answer: </a:t>
            </a:r>
            <a:r>
              <a:rPr lang="en-US" dirty="0">
                <a:solidFill>
                  <a:srgbClr val="000000"/>
                </a:solidFill>
                <a:latin typeface="Arial" charset="0"/>
                <a:cs typeface="Arial" charset="0"/>
              </a:rPr>
              <a:t>broadside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245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2" grpId="0" build="p"/>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itle 3"/>
          <p:cNvSpPr>
            <a:spLocks noGrp="1"/>
          </p:cNvSpPr>
          <p:nvPr>
            <p:ph type="title"/>
          </p:nvPr>
        </p:nvSpPr>
        <p:spPr/>
        <p:txBody>
          <a:bodyPr/>
          <a:lstStyle/>
          <a:p>
            <a:r>
              <a:rPr lang="en-US" dirty="0"/>
              <a:t>Chapter Four Review Questions</a:t>
            </a:r>
          </a:p>
        </p:txBody>
      </p:sp>
      <p:sp>
        <p:nvSpPr>
          <p:cNvPr id="238595"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When approaching a downed deer or other large animal, you should ________________________.</a:t>
            </a:r>
          </a:p>
        </p:txBody>
      </p:sp>
      <p:sp>
        <p:nvSpPr>
          <p:cNvPr id="233476" name="Content Placeholder 5"/>
          <p:cNvSpPr>
            <a:spLocks noGrp="1"/>
          </p:cNvSpPr>
          <p:nvPr>
            <p:ph sz="quarter" idx="10"/>
          </p:nvPr>
        </p:nvSpPr>
        <p:spPr/>
        <p:txBody>
          <a:bodyPr/>
          <a:lstStyle/>
          <a:p>
            <a:pPr marL="346075" indent="-346075"/>
            <a:r>
              <a:rPr lang="en-US" dirty="0">
                <a:cs typeface="Arial" charset="0"/>
              </a:rPr>
              <a:t>Answer: </a:t>
            </a:r>
            <a:r>
              <a:rPr lang="en-US" dirty="0">
                <a:solidFill>
                  <a:srgbClr val="000000"/>
                </a:solidFill>
                <a:latin typeface="Arial" charset="0"/>
                <a:cs typeface="Arial" charset="0"/>
              </a:rPr>
              <a:t>pause above and behind the animal’s head and watch the chest cavity for any movement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347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6" grpId="0" build="p"/>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Title 3"/>
          <p:cNvSpPr>
            <a:spLocks noGrp="1"/>
          </p:cNvSpPr>
          <p:nvPr>
            <p:ph type="title"/>
          </p:nvPr>
        </p:nvSpPr>
        <p:spPr/>
        <p:txBody>
          <a:bodyPr/>
          <a:lstStyle/>
          <a:p>
            <a:r>
              <a:rPr lang="en-US" dirty="0"/>
              <a:t>Chapter Four Review Questions</a:t>
            </a:r>
          </a:p>
        </p:txBody>
      </p:sp>
      <p:sp>
        <p:nvSpPr>
          <p:cNvPr id="239619"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Once you are sure your quarry is dead, you should immediately _______ it and then begin field dressing.</a:t>
            </a:r>
          </a:p>
        </p:txBody>
      </p:sp>
      <p:sp>
        <p:nvSpPr>
          <p:cNvPr id="234500" name="Content Placeholder 5"/>
          <p:cNvSpPr>
            <a:spLocks noGrp="1"/>
          </p:cNvSpPr>
          <p:nvPr>
            <p:ph sz="quarter" idx="10"/>
          </p:nvPr>
        </p:nvSpPr>
        <p:spPr/>
        <p:txBody>
          <a:bodyPr/>
          <a:lstStyle/>
          <a:p>
            <a:pPr marL="346075" indent="-346075"/>
            <a:r>
              <a:rPr lang="en-US" dirty="0">
                <a:cs typeface="Arial" charset="0"/>
              </a:rPr>
              <a:t>Answer: </a:t>
            </a:r>
            <a:r>
              <a:rPr lang="en-US" dirty="0">
                <a:solidFill>
                  <a:srgbClr val="000000"/>
                </a:solidFill>
                <a:latin typeface="Arial" charset="0"/>
                <a:cs typeface="Arial" charset="0"/>
              </a:rPr>
              <a:t>tag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450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500" grpId="0" build="p"/>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Title 3"/>
          <p:cNvSpPr>
            <a:spLocks noGrp="1"/>
          </p:cNvSpPr>
          <p:nvPr>
            <p:ph type="title"/>
          </p:nvPr>
        </p:nvSpPr>
        <p:spPr/>
        <p:txBody>
          <a:bodyPr/>
          <a:lstStyle/>
          <a:p>
            <a:r>
              <a:rPr lang="en-US" dirty="0"/>
              <a:t>Chapter Four Review Questions</a:t>
            </a:r>
          </a:p>
        </p:txBody>
      </p:sp>
      <p:sp>
        <p:nvSpPr>
          <p:cNvPr id="240643"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________ would not contribute to meat spoiling.</a:t>
            </a:r>
          </a:p>
        </p:txBody>
      </p:sp>
      <p:sp>
        <p:nvSpPr>
          <p:cNvPr id="235524" name="Content Placeholder 5"/>
          <p:cNvSpPr>
            <a:spLocks noGrp="1"/>
          </p:cNvSpPr>
          <p:nvPr>
            <p:ph sz="quarter" idx="10"/>
          </p:nvPr>
        </p:nvSpPr>
        <p:spPr/>
        <p:txBody>
          <a:bodyPr/>
          <a:lstStyle/>
          <a:p>
            <a:pPr marL="346075" indent="-346075"/>
            <a:r>
              <a:rPr lang="en-US" dirty="0">
                <a:cs typeface="Arial" charset="0"/>
              </a:rPr>
              <a:t>Answer: </a:t>
            </a:r>
            <a:r>
              <a:rPr lang="en-US" dirty="0">
                <a:solidFill>
                  <a:srgbClr val="000000"/>
                </a:solidFill>
                <a:latin typeface="Arial" charset="0"/>
                <a:cs typeface="Arial" charset="0"/>
              </a:rPr>
              <a:t>Cold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2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4" grpId="0" build="p"/>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ubtitle 2"/>
          <p:cNvSpPr>
            <a:spLocks noGrp="1"/>
          </p:cNvSpPr>
          <p:nvPr>
            <p:ph type="subTitle" idx="1"/>
          </p:nvPr>
        </p:nvSpPr>
        <p:spPr/>
        <p:txBody>
          <a:bodyPr/>
          <a:lstStyle/>
          <a:p>
            <a:r>
              <a:rPr lang="en-US" dirty="0">
                <a:cs typeface="Arial" charset="0"/>
              </a:rPr>
              <a:t>Primitive Hunting Equipment</a:t>
            </a:r>
            <a:br>
              <a:rPr lang="en-US" dirty="0">
                <a:cs typeface="Arial" charset="0"/>
              </a:rPr>
            </a:br>
            <a:r>
              <a:rPr lang="en-US" dirty="0">
                <a:cs typeface="Arial" charset="0"/>
              </a:rPr>
              <a:t>and Techniques</a:t>
            </a:r>
          </a:p>
        </p:txBody>
      </p:sp>
      <p:sp>
        <p:nvSpPr>
          <p:cNvPr id="241667" name="Rectangle 2"/>
          <p:cNvSpPr>
            <a:spLocks noGrp="1" noChangeArrowheads="1"/>
          </p:cNvSpPr>
          <p:nvPr>
            <p:ph type="ctrTitle"/>
          </p:nvPr>
        </p:nvSpPr>
        <p:spPr/>
        <p:txBody>
          <a:bodyPr/>
          <a:lstStyle/>
          <a:p>
            <a:pPr eaLnBrk="1" hangingPunct="1">
              <a:lnSpc>
                <a:spcPct val="150000"/>
              </a:lnSpc>
            </a:pPr>
            <a:r>
              <a:rPr lang="en-US" dirty="0"/>
              <a:t>Chapter Five</a:t>
            </a:r>
            <a:endParaRPr lang="en-US" dirty="0">
              <a:solidFill>
                <a:schemeClr val="tx2"/>
              </a:solidFill>
            </a:endParaRPr>
          </a:p>
        </p:txBody>
      </p:sp>
    </p:spTree>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p:txBody>
          <a:bodyPr/>
          <a:lstStyle/>
          <a:p>
            <a:pPr eaLnBrk="1" hangingPunct="1"/>
            <a:r>
              <a:rPr lang="en-US" dirty="0"/>
              <a:t>Key Topics</a:t>
            </a:r>
          </a:p>
        </p:txBody>
      </p:sp>
      <p:sp>
        <p:nvSpPr>
          <p:cNvPr id="242691" name="Rectangle 3"/>
          <p:cNvSpPr>
            <a:spLocks noGrp="1" noChangeArrowheads="1"/>
          </p:cNvSpPr>
          <p:nvPr>
            <p:ph idx="1"/>
          </p:nvPr>
        </p:nvSpPr>
        <p:spPr/>
        <p:txBody>
          <a:bodyPr/>
          <a:lstStyle/>
          <a:p>
            <a:pPr eaLnBrk="1" hangingPunct="1"/>
            <a:r>
              <a:rPr lang="en-US" dirty="0">
                <a:latin typeface="Arial" charset="0"/>
                <a:cs typeface="Arial" charset="0"/>
              </a:rPr>
              <a:t>Know Your Muzzleloader</a:t>
            </a:r>
          </a:p>
          <a:p>
            <a:pPr eaLnBrk="1" hangingPunct="1"/>
            <a:r>
              <a:rPr lang="en-US" dirty="0">
                <a:latin typeface="Arial" charset="0"/>
                <a:cs typeface="Arial" charset="0"/>
              </a:rPr>
              <a:t>Basic Muzzleloader Safety and Skills</a:t>
            </a:r>
          </a:p>
          <a:p>
            <a:pPr eaLnBrk="1" hangingPunct="1"/>
            <a:r>
              <a:rPr lang="en-US" dirty="0">
                <a:latin typeface="Arial" charset="0"/>
                <a:cs typeface="Arial" charset="0"/>
              </a:rPr>
              <a:t>Know Your Bow and Arrow</a:t>
            </a:r>
          </a:p>
          <a:p>
            <a:pPr eaLnBrk="1" hangingPunct="1"/>
            <a:r>
              <a:rPr lang="en-US" dirty="0">
                <a:latin typeface="Arial" charset="0"/>
                <a:cs typeface="Arial" charset="0"/>
              </a:rPr>
              <a:t>Know Your Crossbow</a:t>
            </a:r>
          </a:p>
          <a:p>
            <a:pPr eaLnBrk="1" hangingPunct="1"/>
            <a:r>
              <a:rPr lang="en-US" dirty="0">
                <a:latin typeface="Arial" charset="0"/>
                <a:cs typeface="Arial" charset="0"/>
              </a:rPr>
              <a:t>Bowhunting Safety and Skills</a:t>
            </a:r>
          </a:p>
        </p:txBody>
      </p:sp>
    </p:spTree>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Title 3"/>
          <p:cNvSpPr>
            <a:spLocks noGrp="1"/>
          </p:cNvSpPr>
          <p:nvPr>
            <p:ph type="title"/>
          </p:nvPr>
        </p:nvSpPr>
        <p:spPr/>
        <p:txBody>
          <a:bodyPr/>
          <a:lstStyle/>
          <a:p>
            <a:r>
              <a:rPr lang="en-US" dirty="0"/>
              <a:t>Objectives</a:t>
            </a:r>
          </a:p>
        </p:txBody>
      </p:sp>
      <p:sp>
        <p:nvSpPr>
          <p:cNvPr id="243715"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You should be able to…</a:t>
            </a:r>
          </a:p>
        </p:txBody>
      </p:sp>
      <p:sp>
        <p:nvSpPr>
          <p:cNvPr id="243716" name="Content Placeholder 5"/>
          <p:cNvSpPr>
            <a:spLocks noGrp="1"/>
          </p:cNvSpPr>
          <p:nvPr>
            <p:ph sz="half" idx="2"/>
          </p:nvPr>
        </p:nvSpPr>
        <p:spPr>
          <a:xfrm>
            <a:off x="457200" y="1916113"/>
            <a:ext cx="8229600" cy="3951287"/>
          </a:xfrm>
        </p:spPr>
        <p:txBody>
          <a:bodyPr/>
          <a:lstStyle/>
          <a:p>
            <a:r>
              <a:rPr lang="en-US" dirty="0">
                <a:latin typeface="Arial" charset="0"/>
                <a:cs typeface="Arial" charset="0"/>
              </a:rPr>
              <a:t>Identify the basic parts of a muzzleloader.</a:t>
            </a:r>
          </a:p>
          <a:p>
            <a:r>
              <a:rPr lang="en-US" dirty="0">
                <a:latin typeface="Arial" charset="0"/>
                <a:cs typeface="Arial" charset="0"/>
              </a:rPr>
              <a:t>Explain why you should use only black powder or synthetic substitute in muzzleloaders.</a:t>
            </a:r>
          </a:p>
          <a:p>
            <a:r>
              <a:rPr lang="en-US" dirty="0">
                <a:latin typeface="Arial" charset="0"/>
                <a:cs typeface="Arial" charset="0"/>
              </a:rPr>
              <a:t>State three safety practices when using muzzleloaders.</a:t>
            </a:r>
          </a:p>
          <a:p>
            <a:r>
              <a:rPr lang="en-US" dirty="0">
                <a:latin typeface="Arial" charset="0"/>
                <a:cs typeface="Arial" charset="0"/>
              </a:rPr>
              <a:t>Demonstrate safe loading and unloading of a muzzleloader.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dirty="0"/>
              <a:t>Objectives</a:t>
            </a:r>
            <a:endParaRPr lang="en-US" sz="2400" dirty="0"/>
          </a:p>
        </p:txBody>
      </p:sp>
      <p:sp>
        <p:nvSpPr>
          <p:cNvPr id="49155" name="Rectangle 3"/>
          <p:cNvSpPr>
            <a:spLocks noGrp="1" noChangeArrowheads="1"/>
          </p:cNvSpPr>
          <p:nvPr>
            <p:ph idx="1"/>
          </p:nvPr>
        </p:nvSpPr>
        <p:spPr/>
        <p:txBody>
          <a:bodyPr/>
          <a:lstStyle/>
          <a:p>
            <a:pPr eaLnBrk="1" hangingPunct="1"/>
            <a:r>
              <a:rPr lang="en-US" dirty="0">
                <a:latin typeface="Arial" charset="0"/>
                <a:cs typeface="Arial" charset="0"/>
              </a:rPr>
              <a:t>Identify six types of firearm actions.</a:t>
            </a:r>
          </a:p>
          <a:p>
            <a:pPr eaLnBrk="1" hangingPunct="1"/>
            <a:r>
              <a:rPr lang="en-US" dirty="0">
                <a:latin typeface="Arial" charset="0"/>
                <a:cs typeface="Arial" charset="0"/>
              </a:rPr>
              <a:t>Demonstrate proper loading and unloading of firearms with two different types of actions.</a:t>
            </a:r>
          </a:p>
          <a:p>
            <a:pPr eaLnBrk="1" hangingPunct="1"/>
            <a:r>
              <a:rPr lang="en-US" dirty="0">
                <a:latin typeface="Arial" charset="0"/>
                <a:cs typeface="Arial" charset="0"/>
              </a:rPr>
              <a:t>Identify the location(s) of safeties on firearms and explain how they are used.</a:t>
            </a:r>
          </a:p>
          <a:p>
            <a:pPr eaLnBrk="1" hangingPunct="1"/>
            <a:r>
              <a:rPr lang="en-US" dirty="0">
                <a:latin typeface="Arial" charset="0"/>
                <a:cs typeface="Arial" charset="0"/>
              </a:rPr>
              <a:t>Name five types of sights found on firearms.</a:t>
            </a:r>
          </a:p>
        </p:txBody>
      </p:sp>
    </p:spTree>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p:txBody>
          <a:bodyPr/>
          <a:lstStyle/>
          <a:p>
            <a:pPr eaLnBrk="1" hangingPunct="1"/>
            <a:r>
              <a:rPr lang="en-US" dirty="0"/>
              <a:t>Objectives</a:t>
            </a:r>
            <a:endParaRPr lang="en-US" sz="2400" dirty="0"/>
          </a:p>
        </p:txBody>
      </p:sp>
      <p:sp>
        <p:nvSpPr>
          <p:cNvPr id="244739" name="Rectangle 3"/>
          <p:cNvSpPr>
            <a:spLocks noGrp="1" noChangeArrowheads="1"/>
          </p:cNvSpPr>
          <p:nvPr>
            <p:ph idx="1"/>
          </p:nvPr>
        </p:nvSpPr>
        <p:spPr/>
        <p:txBody>
          <a:bodyPr/>
          <a:lstStyle/>
          <a:p>
            <a:pPr eaLnBrk="1" hangingPunct="1"/>
            <a:r>
              <a:rPr lang="en-US" dirty="0">
                <a:latin typeface="Arial" charset="0"/>
                <a:cs typeface="Arial" charset="0"/>
              </a:rPr>
              <a:t>Demonstrate safe firing of a muzzleloader.</a:t>
            </a:r>
          </a:p>
          <a:p>
            <a:pPr eaLnBrk="1" hangingPunct="1"/>
            <a:r>
              <a:rPr lang="en-US" dirty="0">
                <a:latin typeface="Arial" charset="0"/>
                <a:cs typeface="Arial" charset="0"/>
              </a:rPr>
              <a:t>Identify the common bow types and their basic parts.</a:t>
            </a:r>
          </a:p>
          <a:p>
            <a:pPr eaLnBrk="1" hangingPunct="1"/>
            <a:r>
              <a:rPr lang="en-US" dirty="0">
                <a:latin typeface="Arial" charset="0"/>
                <a:cs typeface="Arial" charset="0"/>
              </a:rPr>
              <a:t>Identify the basic parts of an arrow.</a:t>
            </a:r>
          </a:p>
          <a:p>
            <a:pPr eaLnBrk="1" hangingPunct="1"/>
            <a:r>
              <a:rPr lang="en-US" dirty="0">
                <a:latin typeface="Arial" charset="0"/>
                <a:cs typeface="Arial" charset="0"/>
              </a:rPr>
              <a:t>List the different types of arrowheads and the primary use of each.</a:t>
            </a:r>
          </a:p>
          <a:p>
            <a:pPr eaLnBrk="1" hangingPunct="1"/>
            <a:r>
              <a:rPr lang="en-US" dirty="0">
                <a:latin typeface="Arial" charset="0"/>
                <a:cs typeface="Arial" charset="0"/>
              </a:rPr>
              <a:t>State three safety practices for archers.</a:t>
            </a:r>
          </a:p>
        </p:txBody>
      </p:sp>
    </p:spTree>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p:txBody>
          <a:bodyPr/>
          <a:lstStyle/>
          <a:p>
            <a:pPr eaLnBrk="1" hangingPunct="1"/>
            <a:r>
              <a:rPr lang="en-US" dirty="0"/>
              <a:t>Objectives</a:t>
            </a:r>
            <a:endParaRPr lang="en-US" sz="2400" dirty="0"/>
          </a:p>
        </p:txBody>
      </p:sp>
      <p:sp>
        <p:nvSpPr>
          <p:cNvPr id="245763" name="Rectangle 3"/>
          <p:cNvSpPr>
            <a:spLocks noGrp="1" noChangeArrowheads="1"/>
          </p:cNvSpPr>
          <p:nvPr>
            <p:ph idx="1"/>
          </p:nvPr>
        </p:nvSpPr>
        <p:spPr/>
        <p:txBody>
          <a:bodyPr/>
          <a:lstStyle/>
          <a:p>
            <a:pPr eaLnBrk="1" hangingPunct="1"/>
            <a:r>
              <a:rPr lang="en-US" dirty="0">
                <a:latin typeface="Arial" charset="0"/>
                <a:cs typeface="Arial" charset="0"/>
              </a:rPr>
              <a:t>Explain additional precautions that must be practiced when using broadheads.</a:t>
            </a:r>
          </a:p>
          <a:p>
            <a:pPr eaLnBrk="1" hangingPunct="1"/>
            <a:r>
              <a:rPr lang="en-US" dirty="0">
                <a:latin typeface="Arial" charset="0"/>
                <a:cs typeface="Arial" charset="0"/>
              </a:rPr>
              <a:t>Explain the safety rules that should be followed when using a crossbow.</a:t>
            </a:r>
          </a:p>
          <a:p>
            <a:pPr eaLnBrk="1" hangingPunct="1"/>
            <a:r>
              <a:rPr lang="en-US" dirty="0">
                <a:latin typeface="Arial" charset="0"/>
                <a:cs typeface="Arial" charset="0"/>
              </a:rPr>
              <a:t>Demonstrate how to nock an arrow and how to draw and anchor the bow.</a:t>
            </a:r>
          </a:p>
          <a:p>
            <a:pPr eaLnBrk="1" hangingPunct="1"/>
            <a:r>
              <a:rPr lang="en-US" dirty="0">
                <a:latin typeface="Arial" charset="0"/>
                <a:cs typeface="Arial" charset="0"/>
              </a:rPr>
              <a:t>Demonstrate how to use a bow sight and how to aim a bow instinctively.</a:t>
            </a:r>
          </a:p>
        </p:txBody>
      </p:sp>
    </p:spTree>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p:txBody>
          <a:bodyPr/>
          <a:lstStyle/>
          <a:p>
            <a:pPr eaLnBrk="1" hangingPunct="1"/>
            <a:r>
              <a:rPr lang="en-US" dirty="0"/>
              <a:t>Know Your Muzzleloader</a:t>
            </a:r>
            <a:endParaRPr lang="en-US" sz="2400" dirty="0"/>
          </a:p>
        </p:txBody>
      </p:sp>
      <p:sp>
        <p:nvSpPr>
          <p:cNvPr id="249859" name="Content Placeholder 3"/>
          <p:cNvSpPr>
            <a:spLocks noGrp="1"/>
          </p:cNvSpPr>
          <p:nvPr>
            <p:ph idx="1"/>
          </p:nvPr>
        </p:nvSpPr>
        <p:spPr>
          <a:xfrm>
            <a:off x="228600" y="1295400"/>
            <a:ext cx="8839200" cy="4525963"/>
          </a:xfrm>
        </p:spPr>
        <p:txBody>
          <a:bodyPr/>
          <a:lstStyle/>
          <a:p>
            <a:pPr>
              <a:spcBef>
                <a:spcPts val="1800"/>
              </a:spcBef>
            </a:pPr>
            <a:r>
              <a:rPr lang="en-US" dirty="0">
                <a:latin typeface="Arial" charset="0"/>
                <a:cs typeface="Arial" charset="0"/>
              </a:rPr>
              <a:t>Muzzleloader is term given to early firearms because they are loaded from the muzzle or open end.</a:t>
            </a:r>
          </a:p>
          <a:p>
            <a:pPr lvl="1">
              <a:spcBef>
                <a:spcPts val="1800"/>
              </a:spcBef>
            </a:pPr>
            <a:r>
              <a:rPr lang="en-US" dirty="0">
                <a:latin typeface="Arial" charset="0"/>
                <a:cs typeface="Arial" charset="0"/>
              </a:rPr>
              <a:t>Locks played the role of modern-day actions on early firearms. Matchlock and wheel lock muzzleloaders rare and valuable, but may be unsafe to use. </a:t>
            </a:r>
          </a:p>
          <a:p>
            <a:pPr lvl="1">
              <a:spcBef>
                <a:spcPts val="1800"/>
              </a:spcBef>
            </a:pPr>
            <a:r>
              <a:rPr lang="en-US" dirty="0">
                <a:latin typeface="Arial" charset="0"/>
                <a:cs typeface="Arial" charset="0"/>
              </a:rPr>
              <a:t>Flintlocks and percussion caps typically used for competitions and hunting. Generally less expensive, lighter, more reliable, and easier to load and maintain than matchlocks and wheel locks.</a:t>
            </a:r>
          </a:p>
        </p:txBody>
      </p:sp>
    </p:spTree>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p:txBody>
          <a:bodyPr/>
          <a:lstStyle/>
          <a:p>
            <a:pPr eaLnBrk="1" hangingPunct="1"/>
            <a:r>
              <a:rPr lang="en-US" dirty="0"/>
              <a:t>Know Your Muzzleloader</a:t>
            </a:r>
            <a:endParaRPr lang="en-US" sz="2400" dirty="0"/>
          </a:p>
        </p:txBody>
      </p:sp>
      <p:sp>
        <p:nvSpPr>
          <p:cNvPr id="250883" name="Content Placeholder 3"/>
          <p:cNvSpPr>
            <a:spLocks noGrp="1"/>
          </p:cNvSpPr>
          <p:nvPr>
            <p:ph idx="1"/>
          </p:nvPr>
        </p:nvSpPr>
        <p:spPr/>
        <p:txBody>
          <a:bodyPr/>
          <a:lstStyle/>
          <a:p>
            <a:r>
              <a:rPr lang="en-US" dirty="0">
                <a:latin typeface="Arial" charset="0"/>
                <a:cs typeface="Arial" charset="0"/>
              </a:rPr>
              <a:t>Muzzleloaders are usually rifles, but there are also smooth-bored muzzleloaders—shotguns. Shotgun muzzleloaders can have either single barrel or double barrels joined side-by-side. </a:t>
            </a:r>
          </a:p>
          <a:p>
            <a:r>
              <a:rPr lang="en-US" dirty="0">
                <a:latin typeface="Arial" charset="0"/>
                <a:cs typeface="Arial" charset="0"/>
              </a:rPr>
              <a:t>Critical to avoid putting two loads down same barrel when loading double-barrel. Double-barreled guns usually have two locks, one for each barrel—allowing shooter to fire each separately before gun is reloaded. Most double-barrels designed with two triggers.</a:t>
            </a:r>
          </a:p>
        </p:txBody>
      </p:sp>
    </p:spTree>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p:txBody>
          <a:bodyPr/>
          <a:lstStyle/>
          <a:p>
            <a:pPr eaLnBrk="1" hangingPunct="1"/>
            <a:r>
              <a:rPr lang="en-US" dirty="0"/>
              <a:t>Know Your Muzzleloader</a:t>
            </a:r>
            <a:endParaRPr lang="en-US" sz="2400" dirty="0"/>
          </a:p>
        </p:txBody>
      </p:sp>
      <p:sp>
        <p:nvSpPr>
          <p:cNvPr id="251907" name="Content Placeholder 3"/>
          <p:cNvSpPr>
            <a:spLocks noGrp="1"/>
          </p:cNvSpPr>
          <p:nvPr>
            <p:ph idx="1"/>
          </p:nvPr>
        </p:nvSpPr>
        <p:spPr/>
        <p:txBody>
          <a:bodyPr/>
          <a:lstStyle/>
          <a:p>
            <a:r>
              <a:rPr lang="en-US" dirty="0">
                <a:latin typeface="Arial" charset="0"/>
                <a:cs typeface="Arial" charset="0"/>
              </a:rPr>
              <a:t>Muzzleloading handguns come as both pistols or revolvers. Pistols mainly single-shot. Revolvers contain multiple-shot chambers. </a:t>
            </a:r>
          </a:p>
          <a:p>
            <a:r>
              <a:rPr lang="en-US" dirty="0">
                <a:latin typeface="Arial" charset="0"/>
                <a:cs typeface="Arial" charset="0"/>
              </a:rPr>
              <a:t>Chain-firing muzzleloading revolvers can be dangerous. </a:t>
            </a:r>
          </a:p>
        </p:txBody>
      </p:sp>
    </p:spTree>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8"/>
          <p:cNvPicPr>
            <a:picLocks noChangeAspect="1" noChangeArrowheads="1"/>
          </p:cNvPicPr>
          <p:nvPr/>
        </p:nvPicPr>
        <p:blipFill>
          <a:blip r:embed="rId2"/>
          <a:stretch>
            <a:fillRect/>
          </a:stretch>
        </p:blipFill>
        <p:spPr bwMode="auto">
          <a:xfrm>
            <a:off x="419100" y="2772112"/>
            <a:ext cx="8153400" cy="1682076"/>
          </a:xfrm>
          <a:prstGeom prst="rect">
            <a:avLst/>
          </a:prstGeom>
          <a:noFill/>
          <a:ln w="9525">
            <a:noFill/>
            <a:miter lim="800000"/>
            <a:headEnd/>
            <a:tailEnd/>
          </a:ln>
        </p:spPr>
      </p:pic>
      <p:sp>
        <p:nvSpPr>
          <p:cNvPr id="246787" name="Title 1"/>
          <p:cNvSpPr>
            <a:spLocks noGrp="1"/>
          </p:cNvSpPr>
          <p:nvPr>
            <p:ph type="title"/>
          </p:nvPr>
        </p:nvSpPr>
        <p:spPr/>
        <p:txBody>
          <a:bodyPr/>
          <a:lstStyle/>
          <a:p>
            <a:r>
              <a:rPr lang="en-US" dirty="0"/>
              <a:t>Know Your Muzzleloader</a:t>
            </a:r>
          </a:p>
        </p:txBody>
      </p:sp>
      <p:sp>
        <p:nvSpPr>
          <p:cNvPr id="246788" name="Text Placeholder 24"/>
          <p:cNvSpPr>
            <a:spLocks noGrp="1"/>
          </p:cNvSpPr>
          <p:nvPr>
            <p:ph type="body" idx="1"/>
          </p:nvPr>
        </p:nvSpPr>
        <p:spPr>
          <a:xfrm>
            <a:off x="457200" y="1276350"/>
            <a:ext cx="8229600" cy="639763"/>
          </a:xfrm>
        </p:spPr>
        <p:txBody>
          <a:bodyPr/>
          <a:lstStyle/>
          <a:p>
            <a:r>
              <a:rPr lang="en-US" dirty="0">
                <a:latin typeface="Arial" charset="0"/>
                <a:cs typeface="Arial" charset="0"/>
              </a:rPr>
              <a:t>Parts of a Muzzleloading Flintlock Rifle</a:t>
            </a:r>
          </a:p>
        </p:txBody>
      </p:sp>
      <p:sp>
        <p:nvSpPr>
          <p:cNvPr id="246789" name="TextBox 7"/>
          <p:cNvSpPr txBox="1">
            <a:spLocks noChangeArrowheads="1"/>
          </p:cNvSpPr>
          <p:nvPr/>
        </p:nvSpPr>
        <p:spPr bwMode="auto">
          <a:xfrm>
            <a:off x="152400" y="2724150"/>
            <a:ext cx="1274763" cy="369888"/>
          </a:xfrm>
          <a:prstGeom prst="rect">
            <a:avLst/>
          </a:prstGeom>
          <a:noFill/>
          <a:ln w="9525">
            <a:noFill/>
            <a:miter lim="800000"/>
            <a:headEnd/>
            <a:tailEnd/>
          </a:ln>
        </p:spPr>
        <p:txBody>
          <a:bodyPr wrap="none">
            <a:spAutoFit/>
          </a:bodyPr>
          <a:lstStyle/>
          <a:p>
            <a:r>
              <a:rPr lang="en-US" b="1" dirty="0"/>
              <a:t>patch box</a:t>
            </a:r>
          </a:p>
        </p:txBody>
      </p:sp>
      <p:sp>
        <p:nvSpPr>
          <p:cNvPr id="246790" name="TextBox 8"/>
          <p:cNvSpPr txBox="1">
            <a:spLocks noChangeArrowheads="1"/>
          </p:cNvSpPr>
          <p:nvPr/>
        </p:nvSpPr>
        <p:spPr bwMode="auto">
          <a:xfrm>
            <a:off x="1744663" y="2525713"/>
            <a:ext cx="711200" cy="369887"/>
          </a:xfrm>
          <a:prstGeom prst="rect">
            <a:avLst/>
          </a:prstGeom>
          <a:noFill/>
          <a:ln w="9525">
            <a:noFill/>
            <a:miter lim="800000"/>
            <a:headEnd/>
            <a:tailEnd/>
          </a:ln>
        </p:spPr>
        <p:txBody>
          <a:bodyPr wrap="none">
            <a:spAutoFit/>
          </a:bodyPr>
          <a:lstStyle/>
          <a:p>
            <a:r>
              <a:rPr lang="en-US" b="1" dirty="0"/>
              <a:t>cock</a:t>
            </a:r>
          </a:p>
        </p:txBody>
      </p:sp>
      <p:sp>
        <p:nvSpPr>
          <p:cNvPr id="246791" name="TextBox 9"/>
          <p:cNvSpPr txBox="1">
            <a:spLocks noChangeArrowheads="1"/>
          </p:cNvSpPr>
          <p:nvPr/>
        </p:nvSpPr>
        <p:spPr bwMode="auto">
          <a:xfrm>
            <a:off x="2776538" y="2190750"/>
            <a:ext cx="608012" cy="369888"/>
          </a:xfrm>
          <a:prstGeom prst="rect">
            <a:avLst/>
          </a:prstGeom>
          <a:noFill/>
          <a:ln w="9525">
            <a:noFill/>
            <a:miter lim="800000"/>
            <a:headEnd/>
            <a:tailEnd/>
          </a:ln>
        </p:spPr>
        <p:txBody>
          <a:bodyPr wrap="none">
            <a:spAutoFit/>
          </a:bodyPr>
          <a:lstStyle/>
          <a:p>
            <a:r>
              <a:rPr lang="en-US" b="1" dirty="0"/>
              <a:t>flint</a:t>
            </a:r>
          </a:p>
        </p:txBody>
      </p:sp>
      <p:sp>
        <p:nvSpPr>
          <p:cNvPr id="246792" name="TextBox 10"/>
          <p:cNvSpPr txBox="1">
            <a:spLocks noChangeArrowheads="1"/>
          </p:cNvSpPr>
          <p:nvPr/>
        </p:nvSpPr>
        <p:spPr bwMode="auto">
          <a:xfrm>
            <a:off x="3729038" y="2266950"/>
            <a:ext cx="915987" cy="369888"/>
          </a:xfrm>
          <a:prstGeom prst="rect">
            <a:avLst/>
          </a:prstGeom>
          <a:noFill/>
          <a:ln w="9525">
            <a:noFill/>
            <a:miter lim="800000"/>
            <a:headEnd/>
            <a:tailEnd/>
          </a:ln>
        </p:spPr>
        <p:txBody>
          <a:bodyPr wrap="none">
            <a:spAutoFit/>
          </a:bodyPr>
          <a:lstStyle/>
          <a:p>
            <a:r>
              <a:rPr lang="en-US" b="1" dirty="0"/>
              <a:t>frizzen</a:t>
            </a:r>
          </a:p>
        </p:txBody>
      </p:sp>
      <p:sp>
        <p:nvSpPr>
          <p:cNvPr id="246793" name="TextBox 11"/>
          <p:cNvSpPr txBox="1">
            <a:spLocks noChangeArrowheads="1"/>
          </p:cNvSpPr>
          <p:nvPr/>
        </p:nvSpPr>
        <p:spPr bwMode="auto">
          <a:xfrm>
            <a:off x="4821238" y="2343150"/>
            <a:ext cx="1236662" cy="369888"/>
          </a:xfrm>
          <a:prstGeom prst="rect">
            <a:avLst/>
          </a:prstGeom>
          <a:noFill/>
          <a:ln w="9525">
            <a:noFill/>
            <a:miter lim="800000"/>
            <a:headEnd/>
            <a:tailEnd/>
          </a:ln>
        </p:spPr>
        <p:txBody>
          <a:bodyPr wrap="none">
            <a:spAutoFit/>
          </a:bodyPr>
          <a:lstStyle/>
          <a:p>
            <a:r>
              <a:rPr lang="en-US" b="1" dirty="0"/>
              <a:t>rear sight</a:t>
            </a:r>
          </a:p>
        </p:txBody>
      </p:sp>
      <p:sp>
        <p:nvSpPr>
          <p:cNvPr id="246794" name="TextBox 12"/>
          <p:cNvSpPr txBox="1">
            <a:spLocks noChangeArrowheads="1"/>
          </p:cNvSpPr>
          <p:nvPr/>
        </p:nvSpPr>
        <p:spPr bwMode="auto">
          <a:xfrm>
            <a:off x="6096000" y="2465388"/>
            <a:ext cx="1325563" cy="369887"/>
          </a:xfrm>
          <a:prstGeom prst="rect">
            <a:avLst/>
          </a:prstGeom>
          <a:noFill/>
          <a:ln w="9525">
            <a:noFill/>
            <a:miter lim="800000"/>
            <a:headEnd/>
            <a:tailEnd/>
          </a:ln>
        </p:spPr>
        <p:txBody>
          <a:bodyPr wrap="none">
            <a:spAutoFit/>
          </a:bodyPr>
          <a:lstStyle/>
          <a:p>
            <a:r>
              <a:rPr lang="en-US" b="1" dirty="0"/>
              <a:t>front sight</a:t>
            </a:r>
          </a:p>
        </p:txBody>
      </p:sp>
      <p:sp>
        <p:nvSpPr>
          <p:cNvPr id="246795" name="TextBox 13"/>
          <p:cNvSpPr txBox="1">
            <a:spLocks noChangeArrowheads="1"/>
          </p:cNvSpPr>
          <p:nvPr/>
        </p:nvSpPr>
        <p:spPr bwMode="auto">
          <a:xfrm>
            <a:off x="7696200" y="2097088"/>
            <a:ext cx="954088" cy="369887"/>
          </a:xfrm>
          <a:prstGeom prst="rect">
            <a:avLst/>
          </a:prstGeom>
          <a:noFill/>
          <a:ln w="9525">
            <a:noFill/>
            <a:miter lim="800000"/>
            <a:headEnd/>
            <a:tailEnd/>
          </a:ln>
        </p:spPr>
        <p:txBody>
          <a:bodyPr wrap="none">
            <a:spAutoFit/>
          </a:bodyPr>
          <a:lstStyle/>
          <a:p>
            <a:r>
              <a:rPr lang="en-US" b="1" dirty="0"/>
              <a:t>muzzle</a:t>
            </a:r>
          </a:p>
        </p:txBody>
      </p:sp>
      <p:sp>
        <p:nvSpPr>
          <p:cNvPr id="246796" name="TextBox 14"/>
          <p:cNvSpPr txBox="1">
            <a:spLocks noChangeArrowheads="1"/>
          </p:cNvSpPr>
          <p:nvPr/>
        </p:nvSpPr>
        <p:spPr bwMode="auto">
          <a:xfrm>
            <a:off x="531018" y="4961972"/>
            <a:ext cx="1223963" cy="369888"/>
          </a:xfrm>
          <a:prstGeom prst="rect">
            <a:avLst/>
          </a:prstGeom>
          <a:noFill/>
          <a:ln w="9525">
            <a:noFill/>
            <a:miter lim="800000"/>
            <a:headEnd/>
            <a:tailEnd/>
          </a:ln>
        </p:spPr>
        <p:txBody>
          <a:bodyPr wrap="none">
            <a:spAutoFit/>
          </a:bodyPr>
          <a:lstStyle/>
          <a:p>
            <a:r>
              <a:rPr lang="en-US" b="1" dirty="0"/>
              <a:t>butt plate</a:t>
            </a:r>
          </a:p>
        </p:txBody>
      </p:sp>
      <p:sp>
        <p:nvSpPr>
          <p:cNvPr id="246797" name="TextBox 15"/>
          <p:cNvSpPr txBox="1">
            <a:spLocks noChangeArrowheads="1"/>
          </p:cNvSpPr>
          <p:nvPr/>
        </p:nvSpPr>
        <p:spPr bwMode="auto">
          <a:xfrm>
            <a:off x="990600" y="4324350"/>
            <a:ext cx="787400" cy="369888"/>
          </a:xfrm>
          <a:prstGeom prst="rect">
            <a:avLst/>
          </a:prstGeom>
          <a:noFill/>
          <a:ln w="9525">
            <a:noFill/>
            <a:miter lim="800000"/>
            <a:headEnd/>
            <a:tailEnd/>
          </a:ln>
        </p:spPr>
        <p:txBody>
          <a:bodyPr wrap="none">
            <a:spAutoFit/>
          </a:bodyPr>
          <a:lstStyle/>
          <a:p>
            <a:r>
              <a:rPr lang="en-US" b="1" dirty="0"/>
              <a:t>stock</a:t>
            </a:r>
          </a:p>
        </p:txBody>
      </p:sp>
      <p:sp>
        <p:nvSpPr>
          <p:cNvPr id="246798" name="TextBox 16"/>
          <p:cNvSpPr txBox="1">
            <a:spLocks noChangeArrowheads="1"/>
          </p:cNvSpPr>
          <p:nvPr/>
        </p:nvSpPr>
        <p:spPr bwMode="auto">
          <a:xfrm>
            <a:off x="1828800" y="4164013"/>
            <a:ext cx="1625600" cy="841375"/>
          </a:xfrm>
          <a:prstGeom prst="rect">
            <a:avLst/>
          </a:prstGeom>
          <a:noFill/>
          <a:ln w="9525">
            <a:noFill/>
            <a:miter lim="800000"/>
            <a:headEnd/>
            <a:tailEnd/>
          </a:ln>
        </p:spPr>
        <p:txBody>
          <a:bodyPr>
            <a:spAutoFit/>
          </a:bodyPr>
          <a:lstStyle/>
          <a:p>
            <a:pPr algn="ctr">
              <a:lnSpc>
                <a:spcPts val="2000"/>
              </a:lnSpc>
            </a:pPr>
            <a:r>
              <a:rPr lang="en-US" b="1" dirty="0"/>
              <a:t>set</a:t>
            </a:r>
            <a:br>
              <a:rPr lang="en-US" b="1" dirty="0"/>
            </a:br>
            <a:r>
              <a:rPr lang="en-US" b="1" dirty="0"/>
              <a:t>trigger</a:t>
            </a:r>
          </a:p>
          <a:p>
            <a:pPr algn="ctr">
              <a:lnSpc>
                <a:spcPts val="2000"/>
              </a:lnSpc>
            </a:pPr>
            <a:r>
              <a:rPr lang="en-US" sz="1500" b="1" dirty="0"/>
              <a:t>(on some rifles)</a:t>
            </a:r>
          </a:p>
        </p:txBody>
      </p:sp>
      <p:sp>
        <p:nvSpPr>
          <p:cNvPr id="246799" name="TextBox 17"/>
          <p:cNvSpPr txBox="1">
            <a:spLocks noChangeArrowheads="1"/>
          </p:cNvSpPr>
          <p:nvPr/>
        </p:nvSpPr>
        <p:spPr bwMode="auto">
          <a:xfrm>
            <a:off x="3048000" y="4124325"/>
            <a:ext cx="915988" cy="369888"/>
          </a:xfrm>
          <a:prstGeom prst="rect">
            <a:avLst/>
          </a:prstGeom>
          <a:noFill/>
          <a:ln w="9525">
            <a:noFill/>
            <a:miter lim="800000"/>
            <a:headEnd/>
            <a:tailEnd/>
          </a:ln>
        </p:spPr>
        <p:txBody>
          <a:bodyPr wrap="none">
            <a:spAutoFit/>
          </a:bodyPr>
          <a:lstStyle/>
          <a:p>
            <a:r>
              <a:rPr lang="en-US" b="1" dirty="0"/>
              <a:t>trigger</a:t>
            </a:r>
          </a:p>
        </p:txBody>
      </p:sp>
      <p:sp>
        <p:nvSpPr>
          <p:cNvPr id="246800" name="TextBox 18"/>
          <p:cNvSpPr txBox="1">
            <a:spLocks noChangeArrowheads="1"/>
          </p:cNvSpPr>
          <p:nvPr/>
        </p:nvSpPr>
        <p:spPr bwMode="auto">
          <a:xfrm>
            <a:off x="3657600" y="3873500"/>
            <a:ext cx="1676400" cy="355600"/>
          </a:xfrm>
          <a:prstGeom prst="rect">
            <a:avLst/>
          </a:prstGeom>
          <a:noFill/>
          <a:ln w="9525">
            <a:noFill/>
            <a:miter lim="800000"/>
            <a:headEnd/>
            <a:tailEnd/>
          </a:ln>
        </p:spPr>
        <p:txBody>
          <a:bodyPr>
            <a:spAutoFit/>
          </a:bodyPr>
          <a:lstStyle/>
          <a:p>
            <a:pPr algn="ctr">
              <a:lnSpc>
                <a:spcPct val="95000"/>
              </a:lnSpc>
            </a:pPr>
            <a:r>
              <a:rPr lang="en-US" b="1" dirty="0"/>
              <a:t>lock plate</a:t>
            </a:r>
          </a:p>
        </p:txBody>
      </p:sp>
      <p:sp>
        <p:nvSpPr>
          <p:cNvPr id="246801" name="TextBox 19"/>
          <p:cNvSpPr txBox="1">
            <a:spLocks noChangeArrowheads="1"/>
          </p:cNvSpPr>
          <p:nvPr/>
        </p:nvSpPr>
        <p:spPr bwMode="auto">
          <a:xfrm>
            <a:off x="3854450" y="3429000"/>
            <a:ext cx="595313" cy="369888"/>
          </a:xfrm>
          <a:prstGeom prst="rect">
            <a:avLst/>
          </a:prstGeom>
          <a:noFill/>
          <a:ln w="9525">
            <a:noFill/>
            <a:miter lim="800000"/>
            <a:headEnd/>
            <a:tailEnd/>
          </a:ln>
        </p:spPr>
        <p:txBody>
          <a:bodyPr wrap="none">
            <a:spAutoFit/>
          </a:bodyPr>
          <a:lstStyle/>
          <a:p>
            <a:r>
              <a:rPr lang="en-US" b="1" dirty="0"/>
              <a:t>pan</a:t>
            </a:r>
          </a:p>
        </p:txBody>
      </p:sp>
      <p:sp>
        <p:nvSpPr>
          <p:cNvPr id="246802" name="TextBox 20"/>
          <p:cNvSpPr txBox="1">
            <a:spLocks noChangeArrowheads="1"/>
          </p:cNvSpPr>
          <p:nvPr/>
        </p:nvSpPr>
        <p:spPr bwMode="auto">
          <a:xfrm>
            <a:off x="4694238" y="3630613"/>
            <a:ext cx="569912" cy="369887"/>
          </a:xfrm>
          <a:prstGeom prst="rect">
            <a:avLst/>
          </a:prstGeom>
          <a:noFill/>
          <a:ln w="9525">
            <a:noFill/>
            <a:miter lim="800000"/>
            <a:headEnd/>
            <a:tailEnd/>
          </a:ln>
        </p:spPr>
        <p:txBody>
          <a:bodyPr wrap="none">
            <a:spAutoFit/>
          </a:bodyPr>
          <a:lstStyle/>
          <a:p>
            <a:r>
              <a:rPr lang="en-US" b="1" dirty="0"/>
              <a:t>key</a:t>
            </a:r>
          </a:p>
        </p:txBody>
      </p:sp>
      <p:sp>
        <p:nvSpPr>
          <p:cNvPr id="246804" name="TextBox 22"/>
          <p:cNvSpPr txBox="1">
            <a:spLocks noChangeArrowheads="1"/>
          </p:cNvSpPr>
          <p:nvPr/>
        </p:nvSpPr>
        <p:spPr bwMode="auto">
          <a:xfrm>
            <a:off x="6248400" y="3551238"/>
            <a:ext cx="979488" cy="369887"/>
          </a:xfrm>
          <a:prstGeom prst="rect">
            <a:avLst/>
          </a:prstGeom>
          <a:noFill/>
          <a:ln w="9525">
            <a:noFill/>
            <a:miter lim="800000"/>
            <a:headEnd/>
            <a:tailEnd/>
          </a:ln>
        </p:spPr>
        <p:txBody>
          <a:bodyPr wrap="none">
            <a:spAutoFit/>
          </a:bodyPr>
          <a:lstStyle/>
          <a:p>
            <a:r>
              <a:rPr lang="en-US" b="1" dirty="0"/>
              <a:t>ramrod</a:t>
            </a:r>
          </a:p>
        </p:txBody>
      </p:sp>
      <p:pic>
        <p:nvPicPr>
          <p:cNvPr id="246805" name="Picture 22"/>
          <p:cNvPicPr>
            <a:picLocks noChangeAspect="1" noChangeArrowheads="1"/>
          </p:cNvPicPr>
          <p:nvPr/>
        </p:nvPicPr>
        <p:blipFill>
          <a:blip r:embed="rId3"/>
          <a:stretch>
            <a:fillRect/>
          </a:stretch>
        </p:blipFill>
        <p:spPr bwMode="auto">
          <a:xfrm>
            <a:off x="6314281" y="4764236"/>
            <a:ext cx="2214563" cy="1091902"/>
          </a:xfrm>
          <a:prstGeom prst="rect">
            <a:avLst/>
          </a:prstGeom>
          <a:noFill/>
          <a:ln w="9525">
            <a:noFill/>
            <a:miter lim="800000"/>
            <a:headEnd/>
            <a:tailEnd/>
          </a:ln>
        </p:spPr>
      </p:pic>
      <p:sp>
        <p:nvSpPr>
          <p:cNvPr id="246806" name="TextBox 8"/>
          <p:cNvSpPr txBox="1">
            <a:spLocks noChangeArrowheads="1"/>
          </p:cNvSpPr>
          <p:nvPr/>
        </p:nvSpPr>
        <p:spPr bwMode="auto">
          <a:xfrm>
            <a:off x="6272213" y="4188470"/>
            <a:ext cx="711200" cy="369887"/>
          </a:xfrm>
          <a:prstGeom prst="rect">
            <a:avLst/>
          </a:prstGeom>
          <a:noFill/>
          <a:ln w="9525">
            <a:noFill/>
            <a:miter lim="800000"/>
            <a:headEnd/>
            <a:tailEnd/>
          </a:ln>
        </p:spPr>
        <p:txBody>
          <a:bodyPr wrap="none">
            <a:spAutoFit/>
          </a:bodyPr>
          <a:lstStyle/>
          <a:p>
            <a:r>
              <a:rPr lang="en-US" b="1" dirty="0"/>
              <a:t>cock</a:t>
            </a:r>
          </a:p>
        </p:txBody>
      </p:sp>
      <p:sp>
        <p:nvSpPr>
          <p:cNvPr id="246807" name="TextBox 8"/>
          <p:cNvSpPr txBox="1">
            <a:spLocks noChangeArrowheads="1"/>
          </p:cNvSpPr>
          <p:nvPr/>
        </p:nvSpPr>
        <p:spPr bwMode="auto">
          <a:xfrm>
            <a:off x="7172325" y="4506913"/>
            <a:ext cx="582613" cy="369887"/>
          </a:xfrm>
          <a:prstGeom prst="rect">
            <a:avLst/>
          </a:prstGeom>
          <a:noFill/>
          <a:ln w="9525">
            <a:noFill/>
            <a:miter lim="800000"/>
            <a:headEnd/>
            <a:tailEnd/>
          </a:ln>
        </p:spPr>
        <p:txBody>
          <a:bodyPr wrap="none">
            <a:spAutoFit/>
          </a:bodyPr>
          <a:lstStyle/>
          <a:p>
            <a:r>
              <a:rPr lang="en-US" b="1" dirty="0"/>
              <a:t>cap</a:t>
            </a:r>
          </a:p>
        </p:txBody>
      </p:sp>
      <p:sp>
        <p:nvSpPr>
          <p:cNvPr id="246808" name="TextBox 8"/>
          <p:cNvSpPr txBox="1">
            <a:spLocks noChangeArrowheads="1"/>
          </p:cNvSpPr>
          <p:nvPr/>
        </p:nvSpPr>
        <p:spPr bwMode="auto">
          <a:xfrm>
            <a:off x="7924800" y="4319588"/>
            <a:ext cx="863600" cy="369887"/>
          </a:xfrm>
          <a:prstGeom prst="rect">
            <a:avLst/>
          </a:prstGeom>
          <a:noFill/>
          <a:ln w="9525">
            <a:noFill/>
            <a:miter lim="800000"/>
            <a:headEnd/>
            <a:tailEnd/>
          </a:ln>
        </p:spPr>
        <p:txBody>
          <a:bodyPr wrap="none">
            <a:spAutoFit/>
          </a:bodyPr>
          <a:lstStyle/>
          <a:p>
            <a:r>
              <a:rPr lang="en-US" b="1" dirty="0"/>
              <a:t>nipple</a:t>
            </a:r>
          </a:p>
        </p:txBody>
      </p:sp>
      <p:cxnSp>
        <p:nvCxnSpPr>
          <p:cNvPr id="3" name="Straight Connector 2">
            <a:extLst>
              <a:ext uri="{FF2B5EF4-FFF2-40B4-BE49-F238E27FC236}">
                <a16:creationId xmlns:a16="http://schemas.microsoft.com/office/drawing/2014/main" id="{D6A40C1E-79DF-FF45-8EBB-D89796030BA5}"/>
              </a:ext>
            </a:extLst>
          </p:cNvPr>
          <p:cNvCxnSpPr>
            <a:cxnSpLocks/>
            <a:stCxn id="246789" idx="2"/>
          </p:cNvCxnSpPr>
          <p:nvPr/>
        </p:nvCxnSpPr>
        <p:spPr>
          <a:xfrm>
            <a:off x="789782" y="3094038"/>
            <a:ext cx="353218" cy="70485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28" name="Straight Connector 27">
            <a:extLst>
              <a:ext uri="{FF2B5EF4-FFF2-40B4-BE49-F238E27FC236}">
                <a16:creationId xmlns:a16="http://schemas.microsoft.com/office/drawing/2014/main" id="{2A723C9A-607F-2045-A6DF-50520422FAE0}"/>
              </a:ext>
            </a:extLst>
          </p:cNvPr>
          <p:cNvCxnSpPr>
            <a:cxnSpLocks/>
          </p:cNvCxnSpPr>
          <p:nvPr/>
        </p:nvCxnSpPr>
        <p:spPr>
          <a:xfrm>
            <a:off x="563564" y="4238633"/>
            <a:ext cx="353218" cy="70485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29" name="Straight Connector 28">
            <a:extLst>
              <a:ext uri="{FF2B5EF4-FFF2-40B4-BE49-F238E27FC236}">
                <a16:creationId xmlns:a16="http://schemas.microsoft.com/office/drawing/2014/main" id="{AB388694-492C-C24C-96D2-22C93751915A}"/>
              </a:ext>
            </a:extLst>
          </p:cNvPr>
          <p:cNvCxnSpPr>
            <a:cxnSpLocks/>
          </p:cNvCxnSpPr>
          <p:nvPr/>
        </p:nvCxnSpPr>
        <p:spPr>
          <a:xfrm>
            <a:off x="7227888" y="2772112"/>
            <a:ext cx="1195387" cy="271342"/>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32" name="Straight Connector 31">
            <a:extLst>
              <a:ext uri="{FF2B5EF4-FFF2-40B4-BE49-F238E27FC236}">
                <a16:creationId xmlns:a16="http://schemas.microsoft.com/office/drawing/2014/main" id="{ED7D1D13-9BCC-5848-B0F7-21D4C1917743}"/>
              </a:ext>
            </a:extLst>
          </p:cNvPr>
          <p:cNvCxnSpPr>
            <a:cxnSpLocks/>
          </p:cNvCxnSpPr>
          <p:nvPr/>
        </p:nvCxnSpPr>
        <p:spPr>
          <a:xfrm>
            <a:off x="2329527" y="2827403"/>
            <a:ext cx="523211" cy="116159"/>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35" name="Straight Connector 34">
            <a:extLst>
              <a:ext uri="{FF2B5EF4-FFF2-40B4-BE49-F238E27FC236}">
                <a16:creationId xmlns:a16="http://schemas.microsoft.com/office/drawing/2014/main" id="{0755EB90-EC32-A449-8F23-A4A5FF47EF5E}"/>
              </a:ext>
            </a:extLst>
          </p:cNvPr>
          <p:cNvCxnSpPr>
            <a:cxnSpLocks/>
          </p:cNvCxnSpPr>
          <p:nvPr/>
        </p:nvCxnSpPr>
        <p:spPr>
          <a:xfrm flipH="1">
            <a:off x="1384300" y="3866982"/>
            <a:ext cx="142082" cy="587206"/>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37" name="Straight Connector 36">
            <a:extLst>
              <a:ext uri="{FF2B5EF4-FFF2-40B4-BE49-F238E27FC236}">
                <a16:creationId xmlns:a16="http://schemas.microsoft.com/office/drawing/2014/main" id="{275A410A-FFBA-A341-A6FF-0C4B3F528605}"/>
              </a:ext>
            </a:extLst>
          </p:cNvPr>
          <p:cNvCxnSpPr>
            <a:cxnSpLocks/>
          </p:cNvCxnSpPr>
          <p:nvPr/>
        </p:nvCxnSpPr>
        <p:spPr>
          <a:xfrm flipH="1">
            <a:off x="3345260" y="2563476"/>
            <a:ext cx="536023" cy="406905"/>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39" name="Straight Connector 38">
            <a:extLst>
              <a:ext uri="{FF2B5EF4-FFF2-40B4-BE49-F238E27FC236}">
                <a16:creationId xmlns:a16="http://schemas.microsoft.com/office/drawing/2014/main" id="{F9EB609E-0D46-D549-A32A-7053B2290A7B}"/>
              </a:ext>
            </a:extLst>
          </p:cNvPr>
          <p:cNvCxnSpPr>
            <a:cxnSpLocks/>
          </p:cNvCxnSpPr>
          <p:nvPr/>
        </p:nvCxnSpPr>
        <p:spPr>
          <a:xfrm flipH="1">
            <a:off x="2635009" y="3613150"/>
            <a:ext cx="168516" cy="614988"/>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42" name="Straight Connector 41">
            <a:extLst>
              <a:ext uri="{FF2B5EF4-FFF2-40B4-BE49-F238E27FC236}">
                <a16:creationId xmlns:a16="http://schemas.microsoft.com/office/drawing/2014/main" id="{42DF1287-0A94-1848-B1A6-F2A1C7A09FFD}"/>
              </a:ext>
            </a:extLst>
          </p:cNvPr>
          <p:cNvCxnSpPr>
            <a:cxnSpLocks/>
          </p:cNvCxnSpPr>
          <p:nvPr/>
        </p:nvCxnSpPr>
        <p:spPr>
          <a:xfrm>
            <a:off x="2988866" y="3568219"/>
            <a:ext cx="336153" cy="622613"/>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44" name="Straight Connector 43">
            <a:extLst>
              <a:ext uri="{FF2B5EF4-FFF2-40B4-BE49-F238E27FC236}">
                <a16:creationId xmlns:a16="http://schemas.microsoft.com/office/drawing/2014/main" id="{9542168B-6D41-964B-B778-BD226206848E}"/>
              </a:ext>
            </a:extLst>
          </p:cNvPr>
          <p:cNvCxnSpPr>
            <a:cxnSpLocks/>
          </p:cNvCxnSpPr>
          <p:nvPr/>
        </p:nvCxnSpPr>
        <p:spPr>
          <a:xfrm>
            <a:off x="3311801" y="3245169"/>
            <a:ext cx="677587" cy="306069"/>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46" name="Straight Connector 45">
            <a:extLst>
              <a:ext uri="{FF2B5EF4-FFF2-40B4-BE49-F238E27FC236}">
                <a16:creationId xmlns:a16="http://schemas.microsoft.com/office/drawing/2014/main" id="{BC0C12D9-6539-2B49-BDDE-9A68E69D47B7}"/>
              </a:ext>
            </a:extLst>
          </p:cNvPr>
          <p:cNvCxnSpPr>
            <a:cxnSpLocks/>
          </p:cNvCxnSpPr>
          <p:nvPr/>
        </p:nvCxnSpPr>
        <p:spPr>
          <a:xfrm flipH="1">
            <a:off x="4570810" y="2627938"/>
            <a:ext cx="692150" cy="382588"/>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48" name="Straight Connector 47">
            <a:extLst>
              <a:ext uri="{FF2B5EF4-FFF2-40B4-BE49-F238E27FC236}">
                <a16:creationId xmlns:a16="http://schemas.microsoft.com/office/drawing/2014/main" id="{751D66A7-9A6A-AB44-8B95-948AFD327CB8}"/>
              </a:ext>
            </a:extLst>
          </p:cNvPr>
          <p:cNvCxnSpPr>
            <a:cxnSpLocks/>
          </p:cNvCxnSpPr>
          <p:nvPr/>
        </p:nvCxnSpPr>
        <p:spPr>
          <a:xfrm>
            <a:off x="8307389" y="2401410"/>
            <a:ext cx="246062" cy="692628"/>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50" name="Straight Connector 49">
            <a:extLst>
              <a:ext uri="{FF2B5EF4-FFF2-40B4-BE49-F238E27FC236}">
                <a16:creationId xmlns:a16="http://schemas.microsoft.com/office/drawing/2014/main" id="{00F9367E-916C-8B4D-97D3-0001A671C750}"/>
              </a:ext>
            </a:extLst>
          </p:cNvPr>
          <p:cNvCxnSpPr>
            <a:cxnSpLocks/>
          </p:cNvCxnSpPr>
          <p:nvPr/>
        </p:nvCxnSpPr>
        <p:spPr>
          <a:xfrm>
            <a:off x="4443275" y="3346450"/>
            <a:ext cx="460513" cy="375901"/>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52" name="Straight Connector 51">
            <a:extLst>
              <a:ext uri="{FF2B5EF4-FFF2-40B4-BE49-F238E27FC236}">
                <a16:creationId xmlns:a16="http://schemas.microsoft.com/office/drawing/2014/main" id="{F917F20D-4153-3540-9078-ABA0BD82C9B2}"/>
              </a:ext>
            </a:extLst>
          </p:cNvPr>
          <p:cNvCxnSpPr>
            <a:cxnSpLocks/>
          </p:cNvCxnSpPr>
          <p:nvPr/>
        </p:nvCxnSpPr>
        <p:spPr>
          <a:xfrm flipH="1">
            <a:off x="6675835" y="3369926"/>
            <a:ext cx="264715" cy="321348"/>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54" name="Straight Connector 53">
            <a:extLst>
              <a:ext uri="{FF2B5EF4-FFF2-40B4-BE49-F238E27FC236}">
                <a16:creationId xmlns:a16="http://schemas.microsoft.com/office/drawing/2014/main" id="{687DC2F1-CBF6-7444-96C2-6CB6FF5F22BF}"/>
              </a:ext>
            </a:extLst>
          </p:cNvPr>
          <p:cNvCxnSpPr>
            <a:cxnSpLocks/>
          </p:cNvCxnSpPr>
          <p:nvPr/>
        </p:nvCxnSpPr>
        <p:spPr>
          <a:xfrm>
            <a:off x="3332956" y="3372272"/>
            <a:ext cx="602061" cy="624428"/>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56" name="Straight Connector 55">
            <a:extLst>
              <a:ext uri="{FF2B5EF4-FFF2-40B4-BE49-F238E27FC236}">
                <a16:creationId xmlns:a16="http://schemas.microsoft.com/office/drawing/2014/main" id="{ADB9A80C-A662-F84A-897E-935AE964A39B}"/>
              </a:ext>
            </a:extLst>
          </p:cNvPr>
          <p:cNvCxnSpPr>
            <a:cxnSpLocks/>
          </p:cNvCxnSpPr>
          <p:nvPr/>
        </p:nvCxnSpPr>
        <p:spPr>
          <a:xfrm>
            <a:off x="2976598" y="2502346"/>
            <a:ext cx="206340" cy="435395"/>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60" name="Straight Connector 59">
            <a:extLst>
              <a:ext uri="{FF2B5EF4-FFF2-40B4-BE49-F238E27FC236}">
                <a16:creationId xmlns:a16="http://schemas.microsoft.com/office/drawing/2014/main" id="{1C118E48-5976-6745-B2BA-E5FE6262EEC9}"/>
              </a:ext>
            </a:extLst>
          </p:cNvPr>
          <p:cNvCxnSpPr>
            <a:cxnSpLocks/>
          </p:cNvCxnSpPr>
          <p:nvPr/>
        </p:nvCxnSpPr>
        <p:spPr>
          <a:xfrm>
            <a:off x="6640427" y="4523560"/>
            <a:ext cx="118354" cy="419923"/>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62" name="Straight Connector 61">
            <a:extLst>
              <a:ext uri="{FF2B5EF4-FFF2-40B4-BE49-F238E27FC236}">
                <a16:creationId xmlns:a16="http://schemas.microsoft.com/office/drawing/2014/main" id="{F6E50321-2728-1D4D-9EF3-3A9487553532}"/>
              </a:ext>
            </a:extLst>
          </p:cNvPr>
          <p:cNvCxnSpPr>
            <a:cxnSpLocks/>
          </p:cNvCxnSpPr>
          <p:nvPr/>
        </p:nvCxnSpPr>
        <p:spPr>
          <a:xfrm>
            <a:off x="7345277" y="4795426"/>
            <a:ext cx="118354" cy="287253"/>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64" name="Straight Connector 63">
            <a:extLst>
              <a:ext uri="{FF2B5EF4-FFF2-40B4-BE49-F238E27FC236}">
                <a16:creationId xmlns:a16="http://schemas.microsoft.com/office/drawing/2014/main" id="{B1D98994-F270-BB4F-85E5-431B10871865}"/>
              </a:ext>
            </a:extLst>
          </p:cNvPr>
          <p:cNvCxnSpPr>
            <a:cxnSpLocks/>
          </p:cNvCxnSpPr>
          <p:nvPr/>
        </p:nvCxnSpPr>
        <p:spPr>
          <a:xfrm flipH="1">
            <a:off x="7780692" y="4611010"/>
            <a:ext cx="329321" cy="64679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26" name="TextBox 25">
            <a:extLst>
              <a:ext uri="{FF2B5EF4-FFF2-40B4-BE49-F238E27FC236}">
                <a16:creationId xmlns:a16="http://schemas.microsoft.com/office/drawing/2014/main" id="{205B8B55-3FC8-5A41-A9BC-F2AD09D3E9B1}"/>
              </a:ext>
            </a:extLst>
          </p:cNvPr>
          <p:cNvSpPr txBox="1"/>
          <p:nvPr/>
        </p:nvSpPr>
        <p:spPr>
          <a:xfrm>
            <a:off x="4979194" y="5121172"/>
            <a:ext cx="1905000" cy="923330"/>
          </a:xfrm>
          <a:prstGeom prst="rect">
            <a:avLst/>
          </a:prstGeom>
          <a:noFill/>
        </p:spPr>
        <p:txBody>
          <a:bodyPr wrap="square" rtlCol="0">
            <a:spAutoFit/>
          </a:bodyPr>
          <a:lstStyle/>
          <a:p>
            <a:r>
              <a:rPr lang="en-US" b="1" dirty="0">
                <a:solidFill>
                  <a:srgbClr val="E46C0A"/>
                </a:solidFill>
              </a:rPr>
              <a:t>Parts of the Percussion Lock</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Title 14"/>
          <p:cNvSpPr>
            <a:spLocks noGrp="1"/>
          </p:cNvSpPr>
          <p:nvPr>
            <p:ph type="title"/>
          </p:nvPr>
        </p:nvSpPr>
        <p:spPr/>
        <p:txBody>
          <a:bodyPr/>
          <a:lstStyle/>
          <a:p>
            <a:r>
              <a:rPr lang="en-US" dirty="0"/>
              <a:t>Know Your Muzzleloader</a:t>
            </a:r>
          </a:p>
        </p:txBody>
      </p:sp>
      <p:sp>
        <p:nvSpPr>
          <p:cNvPr id="247811" name="Text Placeholder 15"/>
          <p:cNvSpPr>
            <a:spLocks noGrp="1"/>
          </p:cNvSpPr>
          <p:nvPr>
            <p:ph type="body" idx="1"/>
          </p:nvPr>
        </p:nvSpPr>
        <p:spPr/>
        <p:txBody>
          <a:bodyPr/>
          <a:lstStyle/>
          <a:p>
            <a:r>
              <a:rPr lang="en-US" dirty="0">
                <a:latin typeface="Arial" charset="0"/>
                <a:cs typeface="Arial" charset="0"/>
              </a:rPr>
              <a:t> Matchlock</a:t>
            </a:r>
          </a:p>
        </p:txBody>
      </p:sp>
      <p:pic>
        <p:nvPicPr>
          <p:cNvPr id="247812" name="Picture 8"/>
          <p:cNvPicPr>
            <a:picLocks noGrp="1" noChangeAspect="1" noChangeArrowheads="1"/>
          </p:cNvPicPr>
          <p:nvPr>
            <p:ph sz="half" idx="2"/>
          </p:nvPr>
        </p:nvPicPr>
        <p:blipFill>
          <a:blip r:embed="rId2"/>
          <a:stretch>
            <a:fillRect/>
          </a:stretch>
        </p:blipFill>
        <p:spPr>
          <a:xfrm>
            <a:off x="457200" y="2577925"/>
            <a:ext cx="4040188" cy="2662588"/>
          </a:xfrm>
          <a:noFill/>
        </p:spPr>
      </p:pic>
      <p:sp>
        <p:nvSpPr>
          <p:cNvPr id="247813" name="Text Placeholder 17"/>
          <p:cNvSpPr>
            <a:spLocks noGrp="1"/>
          </p:cNvSpPr>
          <p:nvPr>
            <p:ph type="body" sz="quarter" idx="3"/>
          </p:nvPr>
        </p:nvSpPr>
        <p:spPr/>
        <p:txBody>
          <a:bodyPr/>
          <a:lstStyle/>
          <a:p>
            <a:r>
              <a:rPr lang="en-US" dirty="0">
                <a:latin typeface="Arial" charset="0"/>
                <a:cs typeface="Arial" charset="0"/>
              </a:rPr>
              <a:t>Wheel Lock</a:t>
            </a:r>
          </a:p>
        </p:txBody>
      </p:sp>
      <p:pic>
        <p:nvPicPr>
          <p:cNvPr id="247814" name="Picture 9"/>
          <p:cNvPicPr>
            <a:picLocks noGrp="1" noChangeAspect="1" noChangeArrowheads="1"/>
          </p:cNvPicPr>
          <p:nvPr>
            <p:ph sz="quarter" idx="4"/>
          </p:nvPr>
        </p:nvPicPr>
        <p:blipFill>
          <a:blip r:embed="rId3"/>
          <a:stretch>
            <a:fillRect/>
          </a:stretch>
        </p:blipFill>
        <p:spPr>
          <a:xfrm>
            <a:off x="4774407" y="2800538"/>
            <a:ext cx="4041775" cy="2217362"/>
          </a:xfrm>
          <a:noFill/>
        </p:spPr>
      </p:pic>
      <p:sp>
        <p:nvSpPr>
          <p:cNvPr id="247815" name="TextBox 7"/>
          <p:cNvSpPr txBox="1">
            <a:spLocks noChangeArrowheads="1"/>
          </p:cNvSpPr>
          <p:nvPr/>
        </p:nvSpPr>
        <p:spPr bwMode="auto">
          <a:xfrm>
            <a:off x="762000" y="3032125"/>
            <a:ext cx="1274763" cy="369888"/>
          </a:xfrm>
          <a:prstGeom prst="rect">
            <a:avLst/>
          </a:prstGeom>
          <a:noFill/>
          <a:ln w="9525">
            <a:noFill/>
            <a:miter lim="800000"/>
            <a:headEnd/>
            <a:tailEnd/>
          </a:ln>
        </p:spPr>
        <p:txBody>
          <a:bodyPr wrap="none">
            <a:spAutoFit/>
          </a:bodyPr>
          <a:lstStyle/>
          <a:p>
            <a:r>
              <a:rPr lang="en-US" b="1" dirty="0"/>
              <a:t>pan cover</a:t>
            </a:r>
          </a:p>
        </p:txBody>
      </p:sp>
      <p:sp>
        <p:nvSpPr>
          <p:cNvPr id="247816" name="TextBox 7"/>
          <p:cNvSpPr txBox="1">
            <a:spLocks noChangeArrowheads="1"/>
          </p:cNvSpPr>
          <p:nvPr/>
        </p:nvSpPr>
        <p:spPr bwMode="auto">
          <a:xfrm>
            <a:off x="762000" y="3706813"/>
            <a:ext cx="595313" cy="369887"/>
          </a:xfrm>
          <a:prstGeom prst="rect">
            <a:avLst/>
          </a:prstGeom>
          <a:noFill/>
          <a:ln w="9525">
            <a:noFill/>
            <a:miter lim="800000"/>
            <a:headEnd/>
            <a:tailEnd/>
          </a:ln>
        </p:spPr>
        <p:txBody>
          <a:bodyPr wrap="none">
            <a:spAutoFit/>
          </a:bodyPr>
          <a:lstStyle/>
          <a:p>
            <a:r>
              <a:rPr lang="en-US" b="1" dirty="0"/>
              <a:t>pan</a:t>
            </a:r>
          </a:p>
        </p:txBody>
      </p:sp>
      <p:sp>
        <p:nvSpPr>
          <p:cNvPr id="247817" name="TextBox 7"/>
          <p:cNvSpPr txBox="1">
            <a:spLocks noChangeArrowheads="1"/>
          </p:cNvSpPr>
          <p:nvPr/>
        </p:nvSpPr>
        <p:spPr bwMode="auto">
          <a:xfrm>
            <a:off x="3048000" y="2193925"/>
            <a:ext cx="1466850" cy="369888"/>
          </a:xfrm>
          <a:prstGeom prst="rect">
            <a:avLst/>
          </a:prstGeom>
          <a:noFill/>
          <a:ln w="9525">
            <a:noFill/>
            <a:miter lim="800000"/>
            <a:headEnd/>
            <a:tailEnd/>
          </a:ln>
        </p:spPr>
        <p:txBody>
          <a:bodyPr wrap="none">
            <a:spAutoFit/>
          </a:bodyPr>
          <a:lstStyle/>
          <a:p>
            <a:r>
              <a:rPr lang="en-US" b="1" dirty="0"/>
              <a:t>slow match</a:t>
            </a:r>
          </a:p>
        </p:txBody>
      </p:sp>
      <p:sp>
        <p:nvSpPr>
          <p:cNvPr id="247818" name="TextBox 7"/>
          <p:cNvSpPr txBox="1">
            <a:spLocks noChangeArrowheads="1"/>
          </p:cNvSpPr>
          <p:nvPr/>
        </p:nvSpPr>
        <p:spPr bwMode="auto">
          <a:xfrm>
            <a:off x="3707019" y="5610298"/>
            <a:ext cx="1350963" cy="369887"/>
          </a:xfrm>
          <a:prstGeom prst="rect">
            <a:avLst/>
          </a:prstGeom>
          <a:noFill/>
          <a:ln w="9525">
            <a:noFill/>
            <a:miter lim="800000"/>
            <a:headEnd/>
            <a:tailEnd/>
          </a:ln>
        </p:spPr>
        <p:txBody>
          <a:bodyPr wrap="none">
            <a:spAutoFit/>
          </a:bodyPr>
          <a:lstStyle/>
          <a:p>
            <a:r>
              <a:rPr lang="en-US" b="1" dirty="0"/>
              <a:t>serpentine</a:t>
            </a:r>
          </a:p>
        </p:txBody>
      </p:sp>
      <p:sp>
        <p:nvSpPr>
          <p:cNvPr id="247819" name="TextBox 7"/>
          <p:cNvSpPr txBox="1">
            <a:spLocks noChangeArrowheads="1"/>
          </p:cNvSpPr>
          <p:nvPr/>
        </p:nvSpPr>
        <p:spPr bwMode="auto">
          <a:xfrm>
            <a:off x="4981575" y="3648148"/>
            <a:ext cx="595312" cy="369888"/>
          </a:xfrm>
          <a:prstGeom prst="rect">
            <a:avLst/>
          </a:prstGeom>
          <a:noFill/>
          <a:ln w="9525">
            <a:noFill/>
            <a:miter lim="800000"/>
            <a:headEnd/>
            <a:tailEnd/>
          </a:ln>
        </p:spPr>
        <p:txBody>
          <a:bodyPr wrap="none">
            <a:spAutoFit/>
          </a:bodyPr>
          <a:lstStyle/>
          <a:p>
            <a:r>
              <a:rPr lang="en-US" b="1" dirty="0"/>
              <a:t>pan</a:t>
            </a:r>
          </a:p>
        </p:txBody>
      </p:sp>
      <p:sp>
        <p:nvSpPr>
          <p:cNvPr id="247820" name="TextBox 7"/>
          <p:cNvSpPr txBox="1">
            <a:spLocks noChangeArrowheads="1"/>
          </p:cNvSpPr>
          <p:nvPr/>
        </p:nvSpPr>
        <p:spPr bwMode="auto">
          <a:xfrm>
            <a:off x="4495800" y="3173413"/>
            <a:ext cx="1287463" cy="369887"/>
          </a:xfrm>
          <a:prstGeom prst="rect">
            <a:avLst/>
          </a:prstGeom>
          <a:noFill/>
          <a:ln w="9525">
            <a:noFill/>
            <a:miter lim="800000"/>
            <a:headEnd/>
            <a:tailEnd/>
          </a:ln>
        </p:spPr>
        <p:txBody>
          <a:bodyPr wrap="none">
            <a:spAutoFit/>
          </a:bodyPr>
          <a:lstStyle/>
          <a:p>
            <a:r>
              <a:rPr lang="en-US" b="1" dirty="0"/>
              <a:t>pan cover</a:t>
            </a:r>
          </a:p>
        </p:txBody>
      </p:sp>
      <p:sp>
        <p:nvSpPr>
          <p:cNvPr id="247821" name="TextBox 7"/>
          <p:cNvSpPr txBox="1">
            <a:spLocks noChangeArrowheads="1"/>
          </p:cNvSpPr>
          <p:nvPr/>
        </p:nvSpPr>
        <p:spPr bwMode="auto">
          <a:xfrm>
            <a:off x="5638800" y="2335213"/>
            <a:ext cx="812800" cy="369887"/>
          </a:xfrm>
          <a:prstGeom prst="rect">
            <a:avLst/>
          </a:prstGeom>
          <a:noFill/>
          <a:ln w="9525">
            <a:noFill/>
            <a:miter lim="800000"/>
            <a:headEnd/>
            <a:tailEnd/>
          </a:ln>
        </p:spPr>
        <p:txBody>
          <a:bodyPr wrap="none">
            <a:spAutoFit/>
          </a:bodyPr>
          <a:lstStyle/>
          <a:p>
            <a:r>
              <a:rPr lang="en-US" b="1" dirty="0"/>
              <a:t>pyrite</a:t>
            </a:r>
          </a:p>
        </p:txBody>
      </p:sp>
      <p:sp>
        <p:nvSpPr>
          <p:cNvPr id="247822" name="TextBox 7"/>
          <p:cNvSpPr txBox="1">
            <a:spLocks noChangeArrowheads="1"/>
          </p:cNvSpPr>
          <p:nvPr/>
        </p:nvSpPr>
        <p:spPr bwMode="auto">
          <a:xfrm>
            <a:off x="7086600" y="2563813"/>
            <a:ext cx="2032000" cy="369887"/>
          </a:xfrm>
          <a:prstGeom prst="rect">
            <a:avLst/>
          </a:prstGeom>
          <a:noFill/>
          <a:ln w="9525">
            <a:noFill/>
            <a:miter lim="800000"/>
            <a:headEnd/>
            <a:tailEnd/>
          </a:ln>
        </p:spPr>
        <p:txBody>
          <a:bodyPr wrap="none">
            <a:spAutoFit/>
          </a:bodyPr>
          <a:lstStyle/>
          <a:p>
            <a:r>
              <a:rPr lang="en-US" b="1" dirty="0"/>
              <a:t>cock or doghead</a:t>
            </a:r>
          </a:p>
        </p:txBody>
      </p:sp>
      <p:sp>
        <p:nvSpPr>
          <p:cNvPr id="247823" name="TextBox 7"/>
          <p:cNvSpPr txBox="1">
            <a:spLocks noChangeArrowheads="1"/>
          </p:cNvSpPr>
          <p:nvPr/>
        </p:nvSpPr>
        <p:spPr bwMode="auto">
          <a:xfrm>
            <a:off x="7031435" y="5240513"/>
            <a:ext cx="1916112" cy="646113"/>
          </a:xfrm>
          <a:prstGeom prst="rect">
            <a:avLst/>
          </a:prstGeom>
          <a:noFill/>
          <a:ln w="9525">
            <a:noFill/>
            <a:miter lim="800000"/>
            <a:headEnd/>
            <a:tailEnd/>
          </a:ln>
        </p:spPr>
        <p:txBody>
          <a:bodyPr wrap="none">
            <a:spAutoFit/>
          </a:bodyPr>
          <a:lstStyle/>
          <a:p>
            <a:pPr algn="ctr"/>
            <a:r>
              <a:rPr lang="en-US" b="1" dirty="0"/>
              <a:t>spring-powered</a:t>
            </a:r>
            <a:br>
              <a:rPr lang="en-US" b="1" dirty="0"/>
            </a:br>
            <a:r>
              <a:rPr lang="en-US" b="1" dirty="0"/>
              <a:t>wheel</a:t>
            </a:r>
          </a:p>
        </p:txBody>
      </p:sp>
      <p:cxnSp>
        <p:nvCxnSpPr>
          <p:cNvPr id="3" name="Straight Connector 2">
            <a:extLst>
              <a:ext uri="{FF2B5EF4-FFF2-40B4-BE49-F238E27FC236}">
                <a16:creationId xmlns:a16="http://schemas.microsoft.com/office/drawing/2014/main" id="{13EDD9B1-AA15-CC4A-A03D-9461E6B83F5D}"/>
              </a:ext>
            </a:extLst>
          </p:cNvPr>
          <p:cNvCxnSpPr/>
          <p:nvPr/>
        </p:nvCxnSpPr>
        <p:spPr>
          <a:xfrm>
            <a:off x="1295400" y="3352800"/>
            <a:ext cx="741363" cy="72390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18" name="Straight Connector 17">
            <a:extLst>
              <a:ext uri="{FF2B5EF4-FFF2-40B4-BE49-F238E27FC236}">
                <a16:creationId xmlns:a16="http://schemas.microsoft.com/office/drawing/2014/main" id="{492C73E5-4029-0E41-9911-ED45B2674577}"/>
              </a:ext>
            </a:extLst>
          </p:cNvPr>
          <p:cNvCxnSpPr>
            <a:cxnSpLocks/>
          </p:cNvCxnSpPr>
          <p:nvPr/>
        </p:nvCxnSpPr>
        <p:spPr>
          <a:xfrm>
            <a:off x="1039019" y="4019550"/>
            <a:ext cx="997744" cy="277106"/>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168D3555-7D7D-4C47-A91F-0B06EDB9971C}"/>
              </a:ext>
            </a:extLst>
          </p:cNvPr>
          <p:cNvCxnSpPr>
            <a:cxnSpLocks/>
          </p:cNvCxnSpPr>
          <p:nvPr/>
        </p:nvCxnSpPr>
        <p:spPr>
          <a:xfrm flipH="1">
            <a:off x="3517106" y="2506663"/>
            <a:ext cx="149225" cy="1058862"/>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22" name="Straight Connector 21">
            <a:extLst>
              <a:ext uri="{FF2B5EF4-FFF2-40B4-BE49-F238E27FC236}">
                <a16:creationId xmlns:a16="http://schemas.microsoft.com/office/drawing/2014/main" id="{46B65977-3727-DE41-B118-50504A11FE66}"/>
              </a:ext>
            </a:extLst>
          </p:cNvPr>
          <p:cNvCxnSpPr/>
          <p:nvPr/>
        </p:nvCxnSpPr>
        <p:spPr>
          <a:xfrm>
            <a:off x="3295649" y="4926013"/>
            <a:ext cx="741363" cy="72390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23" name="Straight Connector 22">
            <a:extLst>
              <a:ext uri="{FF2B5EF4-FFF2-40B4-BE49-F238E27FC236}">
                <a16:creationId xmlns:a16="http://schemas.microsoft.com/office/drawing/2014/main" id="{D0338D59-14FA-2E42-B2FF-632D59E9D9C0}"/>
              </a:ext>
            </a:extLst>
          </p:cNvPr>
          <p:cNvCxnSpPr>
            <a:cxnSpLocks/>
          </p:cNvCxnSpPr>
          <p:nvPr/>
        </p:nvCxnSpPr>
        <p:spPr>
          <a:xfrm flipH="1">
            <a:off x="7467600" y="2905628"/>
            <a:ext cx="702469" cy="496385"/>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25" name="Straight Connector 24">
            <a:extLst>
              <a:ext uri="{FF2B5EF4-FFF2-40B4-BE49-F238E27FC236}">
                <a16:creationId xmlns:a16="http://schemas.microsoft.com/office/drawing/2014/main" id="{1291C350-55B3-A042-BABB-A11064CC2AAC}"/>
              </a:ext>
            </a:extLst>
          </p:cNvPr>
          <p:cNvCxnSpPr>
            <a:cxnSpLocks/>
          </p:cNvCxnSpPr>
          <p:nvPr/>
        </p:nvCxnSpPr>
        <p:spPr>
          <a:xfrm>
            <a:off x="6786167" y="4706002"/>
            <a:ext cx="376633" cy="627998"/>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27" name="Straight Connector 26">
            <a:extLst>
              <a:ext uri="{FF2B5EF4-FFF2-40B4-BE49-F238E27FC236}">
                <a16:creationId xmlns:a16="http://schemas.microsoft.com/office/drawing/2014/main" id="{5ED4591D-F4DD-D44A-BA82-B39F2B72A000}"/>
              </a:ext>
            </a:extLst>
          </p:cNvPr>
          <p:cNvCxnSpPr>
            <a:cxnSpLocks/>
          </p:cNvCxnSpPr>
          <p:nvPr/>
        </p:nvCxnSpPr>
        <p:spPr>
          <a:xfrm>
            <a:off x="5855892" y="2625425"/>
            <a:ext cx="928290" cy="844662"/>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29" name="Straight Connector 28">
            <a:extLst>
              <a:ext uri="{FF2B5EF4-FFF2-40B4-BE49-F238E27FC236}">
                <a16:creationId xmlns:a16="http://schemas.microsoft.com/office/drawing/2014/main" id="{6D83DB9A-1BF2-BB44-BBEB-2206DBEBCB50}"/>
              </a:ext>
            </a:extLst>
          </p:cNvPr>
          <p:cNvCxnSpPr>
            <a:cxnSpLocks/>
          </p:cNvCxnSpPr>
          <p:nvPr/>
        </p:nvCxnSpPr>
        <p:spPr>
          <a:xfrm>
            <a:off x="5638800" y="3455893"/>
            <a:ext cx="835818" cy="25092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32" name="Straight Connector 31">
            <a:extLst>
              <a:ext uri="{FF2B5EF4-FFF2-40B4-BE49-F238E27FC236}">
                <a16:creationId xmlns:a16="http://schemas.microsoft.com/office/drawing/2014/main" id="{464AC009-6A5C-2642-B691-C63B641F52AF}"/>
              </a:ext>
            </a:extLst>
          </p:cNvPr>
          <p:cNvCxnSpPr>
            <a:cxnSpLocks/>
          </p:cNvCxnSpPr>
          <p:nvPr/>
        </p:nvCxnSpPr>
        <p:spPr>
          <a:xfrm>
            <a:off x="5493545" y="3855366"/>
            <a:ext cx="1059655" cy="2656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18"/>
          <p:cNvPicPr>
            <a:picLocks noChangeAspect="1" noChangeArrowheads="1"/>
          </p:cNvPicPr>
          <p:nvPr/>
        </p:nvPicPr>
        <p:blipFill>
          <a:blip r:embed="rId2"/>
          <a:stretch>
            <a:fillRect/>
          </a:stretch>
        </p:blipFill>
        <p:spPr bwMode="auto">
          <a:xfrm>
            <a:off x="823328" y="3183732"/>
            <a:ext cx="7497344" cy="2147888"/>
          </a:xfrm>
          <a:prstGeom prst="rect">
            <a:avLst/>
          </a:prstGeom>
          <a:noFill/>
          <a:ln w="9525">
            <a:noFill/>
            <a:miter lim="800000"/>
            <a:headEnd/>
            <a:tailEnd/>
          </a:ln>
        </p:spPr>
      </p:pic>
      <p:cxnSp>
        <p:nvCxnSpPr>
          <p:cNvPr id="248835" name="Straight Connector 13"/>
          <p:cNvCxnSpPr>
            <a:cxnSpLocks noChangeShapeType="1"/>
          </p:cNvCxnSpPr>
          <p:nvPr/>
        </p:nvCxnSpPr>
        <p:spPr bwMode="auto">
          <a:xfrm flipV="1">
            <a:off x="3874501" y="2740423"/>
            <a:ext cx="578052" cy="936228"/>
          </a:xfrm>
          <a:prstGeom prst="line">
            <a:avLst/>
          </a:prstGeom>
          <a:noFill/>
          <a:ln w="28575" algn="ctr">
            <a:solidFill>
              <a:srgbClr val="C00000"/>
            </a:solidFill>
            <a:round/>
            <a:headEnd/>
            <a:tailEnd/>
          </a:ln>
        </p:spPr>
      </p:cxnSp>
      <p:sp>
        <p:nvSpPr>
          <p:cNvPr id="248836" name="Title 3"/>
          <p:cNvSpPr>
            <a:spLocks noGrp="1"/>
          </p:cNvSpPr>
          <p:nvPr>
            <p:ph type="title"/>
          </p:nvPr>
        </p:nvSpPr>
        <p:spPr/>
        <p:txBody>
          <a:bodyPr/>
          <a:lstStyle/>
          <a:p>
            <a:r>
              <a:rPr lang="en-US" dirty="0"/>
              <a:t>Know Your Muzzleloader</a:t>
            </a:r>
          </a:p>
        </p:txBody>
      </p:sp>
      <p:sp>
        <p:nvSpPr>
          <p:cNvPr id="248837"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In-Line Muzzleloader</a:t>
            </a:r>
          </a:p>
        </p:txBody>
      </p:sp>
      <p:sp>
        <p:nvSpPr>
          <p:cNvPr id="248838" name="TextBox 4"/>
          <p:cNvSpPr txBox="1">
            <a:spLocks noChangeArrowheads="1"/>
          </p:cNvSpPr>
          <p:nvPr/>
        </p:nvSpPr>
        <p:spPr bwMode="auto">
          <a:xfrm>
            <a:off x="7561472" y="4077698"/>
            <a:ext cx="1557595" cy="1323439"/>
          </a:xfrm>
          <a:prstGeom prst="rect">
            <a:avLst/>
          </a:prstGeom>
          <a:noFill/>
          <a:ln w="9525">
            <a:noFill/>
            <a:miter lim="800000"/>
            <a:headEnd/>
            <a:tailEnd/>
          </a:ln>
        </p:spPr>
        <p:txBody>
          <a:bodyPr wrap="square">
            <a:spAutoFit/>
          </a:bodyPr>
          <a:lstStyle/>
          <a:p>
            <a:pPr algn="ctr"/>
            <a:r>
              <a:rPr lang="en-US" sz="2000" b="1" dirty="0"/>
              <a:t>bullet </a:t>
            </a:r>
            <a:r>
              <a:rPr lang="en-US" sz="2000" dirty="0"/>
              <a:t>(Canonical, Saboted, or Belted)</a:t>
            </a:r>
          </a:p>
        </p:txBody>
      </p:sp>
      <p:sp>
        <p:nvSpPr>
          <p:cNvPr id="248839" name="TextBox 5"/>
          <p:cNvSpPr txBox="1">
            <a:spLocks noChangeArrowheads="1"/>
          </p:cNvSpPr>
          <p:nvPr/>
        </p:nvSpPr>
        <p:spPr bwMode="auto">
          <a:xfrm>
            <a:off x="970000" y="5314502"/>
            <a:ext cx="1395413" cy="400050"/>
          </a:xfrm>
          <a:prstGeom prst="rect">
            <a:avLst/>
          </a:prstGeom>
          <a:noFill/>
          <a:ln w="9525">
            <a:noFill/>
            <a:miter lim="800000"/>
            <a:headEnd/>
            <a:tailEnd/>
          </a:ln>
        </p:spPr>
        <p:txBody>
          <a:bodyPr wrap="none">
            <a:spAutoFit/>
          </a:bodyPr>
          <a:lstStyle/>
          <a:p>
            <a:pPr algn="ctr"/>
            <a:r>
              <a:rPr lang="en-US" sz="2000" b="1" dirty="0"/>
              <a:t>recoil pad</a:t>
            </a:r>
          </a:p>
        </p:txBody>
      </p:sp>
      <p:sp>
        <p:nvSpPr>
          <p:cNvPr id="248840" name="TextBox 6"/>
          <p:cNvSpPr txBox="1">
            <a:spLocks noChangeArrowheads="1"/>
          </p:cNvSpPr>
          <p:nvPr/>
        </p:nvSpPr>
        <p:spPr bwMode="auto">
          <a:xfrm>
            <a:off x="1506193" y="3464322"/>
            <a:ext cx="966787" cy="400050"/>
          </a:xfrm>
          <a:prstGeom prst="rect">
            <a:avLst/>
          </a:prstGeom>
          <a:noFill/>
          <a:ln w="9525">
            <a:noFill/>
            <a:miter lim="800000"/>
            <a:headEnd/>
            <a:tailEnd/>
          </a:ln>
        </p:spPr>
        <p:txBody>
          <a:bodyPr wrap="none">
            <a:spAutoFit/>
          </a:bodyPr>
          <a:lstStyle/>
          <a:p>
            <a:pPr algn="ctr"/>
            <a:r>
              <a:rPr lang="en-US" sz="2000" b="1" dirty="0"/>
              <a:t>striker</a:t>
            </a:r>
          </a:p>
        </p:txBody>
      </p:sp>
      <p:sp>
        <p:nvSpPr>
          <p:cNvPr id="248842" name="TextBox 8"/>
          <p:cNvSpPr txBox="1">
            <a:spLocks noChangeArrowheads="1"/>
          </p:cNvSpPr>
          <p:nvPr/>
        </p:nvSpPr>
        <p:spPr bwMode="auto">
          <a:xfrm>
            <a:off x="1176839" y="2356248"/>
            <a:ext cx="1781175" cy="384175"/>
          </a:xfrm>
          <a:prstGeom prst="rect">
            <a:avLst/>
          </a:prstGeom>
          <a:noFill/>
          <a:ln w="9525">
            <a:noFill/>
            <a:miter lim="800000"/>
            <a:headEnd/>
            <a:tailEnd/>
          </a:ln>
        </p:spPr>
        <p:txBody>
          <a:bodyPr wrap="none">
            <a:spAutoFit/>
          </a:bodyPr>
          <a:lstStyle/>
          <a:p>
            <a:pPr algn="ctr">
              <a:lnSpc>
                <a:spcPct val="95000"/>
              </a:lnSpc>
            </a:pPr>
            <a:r>
              <a:rPr lang="en-US" sz="2000" b="1" dirty="0"/>
              <a:t>breech cover</a:t>
            </a:r>
          </a:p>
        </p:txBody>
      </p:sp>
      <p:sp>
        <p:nvSpPr>
          <p:cNvPr id="248843" name="TextBox 9"/>
          <p:cNvSpPr txBox="1">
            <a:spLocks noChangeArrowheads="1"/>
          </p:cNvSpPr>
          <p:nvPr/>
        </p:nvSpPr>
        <p:spPr bwMode="auto">
          <a:xfrm>
            <a:off x="2509133" y="5283546"/>
            <a:ext cx="1026243" cy="861774"/>
          </a:xfrm>
          <a:prstGeom prst="rect">
            <a:avLst/>
          </a:prstGeom>
          <a:noFill/>
          <a:ln w="9525">
            <a:noFill/>
            <a:miter lim="800000"/>
            <a:headEnd/>
            <a:tailEnd/>
          </a:ln>
        </p:spPr>
        <p:txBody>
          <a:bodyPr wrap="none">
            <a:spAutoFit/>
          </a:bodyPr>
          <a:lstStyle/>
          <a:p>
            <a:pPr algn="ctr">
              <a:lnSpc>
                <a:spcPts val="2000"/>
              </a:lnSpc>
            </a:pPr>
            <a:r>
              <a:rPr lang="en-US" sz="2000" b="1" dirty="0"/>
              <a:t>cap or</a:t>
            </a:r>
          </a:p>
          <a:p>
            <a:pPr algn="ctr">
              <a:lnSpc>
                <a:spcPts val="2000"/>
              </a:lnSpc>
            </a:pPr>
            <a:r>
              <a:rPr lang="en-US" sz="2000" b="1" dirty="0"/>
              <a:t>primer</a:t>
            </a:r>
          </a:p>
          <a:p>
            <a:pPr algn="ctr">
              <a:lnSpc>
                <a:spcPts val="2000"/>
              </a:lnSpc>
            </a:pPr>
            <a:r>
              <a:rPr lang="en-US" sz="2000" dirty="0"/>
              <a:t>(inside)</a:t>
            </a:r>
          </a:p>
        </p:txBody>
      </p:sp>
      <p:sp>
        <p:nvSpPr>
          <p:cNvPr id="248844" name="TextBox 10"/>
          <p:cNvSpPr txBox="1">
            <a:spLocks noChangeArrowheads="1"/>
          </p:cNvSpPr>
          <p:nvPr/>
        </p:nvSpPr>
        <p:spPr bwMode="auto">
          <a:xfrm>
            <a:off x="5649204" y="2963726"/>
            <a:ext cx="1452563" cy="604837"/>
          </a:xfrm>
          <a:prstGeom prst="rect">
            <a:avLst/>
          </a:prstGeom>
          <a:noFill/>
          <a:ln w="9525">
            <a:noFill/>
            <a:miter lim="800000"/>
            <a:headEnd/>
            <a:tailEnd/>
          </a:ln>
        </p:spPr>
        <p:txBody>
          <a:bodyPr wrap="none">
            <a:spAutoFit/>
          </a:bodyPr>
          <a:lstStyle/>
          <a:p>
            <a:pPr algn="ctr">
              <a:lnSpc>
                <a:spcPts val="2000"/>
              </a:lnSpc>
            </a:pPr>
            <a:r>
              <a:rPr lang="en-US" sz="2000" b="1" dirty="0"/>
              <a:t>adjustable</a:t>
            </a:r>
          </a:p>
          <a:p>
            <a:pPr algn="ctr">
              <a:lnSpc>
                <a:spcPts val="2000"/>
              </a:lnSpc>
            </a:pPr>
            <a:r>
              <a:rPr lang="en-US" sz="2000" b="1" dirty="0"/>
              <a:t>sight</a:t>
            </a:r>
          </a:p>
        </p:txBody>
      </p:sp>
      <p:sp>
        <p:nvSpPr>
          <p:cNvPr id="248845" name="TextBox 11"/>
          <p:cNvSpPr txBox="1">
            <a:spLocks noChangeArrowheads="1"/>
          </p:cNvSpPr>
          <p:nvPr/>
        </p:nvSpPr>
        <p:spPr bwMode="auto">
          <a:xfrm>
            <a:off x="4099218" y="2229646"/>
            <a:ext cx="1423987" cy="606425"/>
          </a:xfrm>
          <a:prstGeom prst="rect">
            <a:avLst/>
          </a:prstGeom>
          <a:noFill/>
          <a:ln w="9525">
            <a:noFill/>
            <a:miter lim="800000"/>
            <a:headEnd/>
            <a:tailEnd/>
          </a:ln>
        </p:spPr>
        <p:txBody>
          <a:bodyPr wrap="none">
            <a:spAutoFit/>
          </a:bodyPr>
          <a:lstStyle/>
          <a:p>
            <a:pPr algn="ctr">
              <a:lnSpc>
                <a:spcPts val="2000"/>
              </a:lnSpc>
            </a:pPr>
            <a:r>
              <a:rPr lang="en-US" sz="2000" b="1" dirty="0"/>
              <a:t>mounting </a:t>
            </a:r>
            <a:br>
              <a:rPr lang="en-US" sz="2000" b="1" dirty="0"/>
            </a:br>
            <a:r>
              <a:rPr lang="en-US" sz="2000" b="1" dirty="0"/>
              <a:t>for scope</a:t>
            </a:r>
          </a:p>
        </p:txBody>
      </p:sp>
      <p:cxnSp>
        <p:nvCxnSpPr>
          <p:cNvPr id="248846" name="Straight Connector 13"/>
          <p:cNvCxnSpPr>
            <a:cxnSpLocks noChangeShapeType="1"/>
          </p:cNvCxnSpPr>
          <p:nvPr/>
        </p:nvCxnSpPr>
        <p:spPr bwMode="auto">
          <a:xfrm flipH="1" flipV="1">
            <a:off x="2265418" y="2652713"/>
            <a:ext cx="1315274" cy="1135459"/>
          </a:xfrm>
          <a:prstGeom prst="line">
            <a:avLst/>
          </a:prstGeom>
          <a:noFill/>
          <a:ln w="28575" algn="ctr">
            <a:solidFill>
              <a:srgbClr val="C00000"/>
            </a:solidFill>
            <a:round/>
            <a:headEnd/>
            <a:tailEnd/>
          </a:ln>
        </p:spPr>
      </p:cxnSp>
      <p:sp>
        <p:nvSpPr>
          <p:cNvPr id="248847" name="TextBox 14"/>
          <p:cNvSpPr txBox="1">
            <a:spLocks noChangeArrowheads="1"/>
          </p:cNvSpPr>
          <p:nvPr/>
        </p:nvSpPr>
        <p:spPr bwMode="auto">
          <a:xfrm>
            <a:off x="5406095" y="4183854"/>
            <a:ext cx="1068388" cy="400050"/>
          </a:xfrm>
          <a:prstGeom prst="rect">
            <a:avLst/>
          </a:prstGeom>
          <a:noFill/>
          <a:ln w="9525">
            <a:noFill/>
            <a:miter lim="800000"/>
            <a:headEnd/>
            <a:tailEnd/>
          </a:ln>
        </p:spPr>
        <p:txBody>
          <a:bodyPr wrap="none">
            <a:spAutoFit/>
          </a:bodyPr>
          <a:lstStyle/>
          <a:p>
            <a:pPr algn="ctr"/>
            <a:r>
              <a:rPr lang="en-US" sz="2000" b="1" dirty="0"/>
              <a:t>ramrod</a:t>
            </a:r>
          </a:p>
        </p:txBody>
      </p:sp>
      <p:sp>
        <p:nvSpPr>
          <p:cNvPr id="248848" name="TextBox 15"/>
          <p:cNvSpPr txBox="1">
            <a:spLocks noChangeArrowheads="1"/>
          </p:cNvSpPr>
          <p:nvPr/>
        </p:nvSpPr>
        <p:spPr bwMode="auto">
          <a:xfrm>
            <a:off x="3569161" y="4554537"/>
            <a:ext cx="2005677" cy="605294"/>
          </a:xfrm>
          <a:prstGeom prst="rect">
            <a:avLst/>
          </a:prstGeom>
          <a:noFill/>
          <a:ln w="9525">
            <a:noFill/>
            <a:miter lim="800000"/>
            <a:headEnd/>
            <a:tailEnd/>
          </a:ln>
        </p:spPr>
        <p:txBody>
          <a:bodyPr wrap="none">
            <a:spAutoFit/>
          </a:bodyPr>
          <a:lstStyle/>
          <a:p>
            <a:pPr algn="ctr">
              <a:lnSpc>
                <a:spcPts val="2000"/>
              </a:lnSpc>
            </a:pPr>
            <a:r>
              <a:rPr lang="en-US" sz="2000" b="1" dirty="0"/>
              <a:t>stock</a:t>
            </a:r>
          </a:p>
          <a:p>
            <a:pPr algn="ctr">
              <a:lnSpc>
                <a:spcPts val="2000"/>
              </a:lnSpc>
            </a:pPr>
            <a:r>
              <a:rPr lang="en-US" sz="2000" dirty="0"/>
              <a:t>(often synthetic)</a:t>
            </a:r>
          </a:p>
        </p:txBody>
      </p:sp>
      <p:sp>
        <p:nvSpPr>
          <p:cNvPr id="248849" name="TextBox 16"/>
          <p:cNvSpPr txBox="1">
            <a:spLocks noChangeArrowheads="1"/>
          </p:cNvSpPr>
          <p:nvPr/>
        </p:nvSpPr>
        <p:spPr bwMode="auto">
          <a:xfrm>
            <a:off x="7620000" y="2952750"/>
            <a:ext cx="1039813" cy="400050"/>
          </a:xfrm>
          <a:prstGeom prst="rect">
            <a:avLst/>
          </a:prstGeom>
          <a:noFill/>
          <a:ln w="9525">
            <a:noFill/>
            <a:miter lim="800000"/>
            <a:headEnd/>
            <a:tailEnd/>
          </a:ln>
        </p:spPr>
        <p:txBody>
          <a:bodyPr wrap="none">
            <a:spAutoFit/>
          </a:bodyPr>
          <a:lstStyle/>
          <a:p>
            <a:pPr algn="ctr"/>
            <a:r>
              <a:rPr lang="en-US" sz="2000" b="1" dirty="0"/>
              <a:t>muzzle</a:t>
            </a:r>
          </a:p>
        </p:txBody>
      </p:sp>
      <p:sp>
        <p:nvSpPr>
          <p:cNvPr id="248850" name="TextBox 16"/>
          <p:cNvSpPr txBox="1">
            <a:spLocks noChangeArrowheads="1"/>
          </p:cNvSpPr>
          <p:nvPr/>
        </p:nvSpPr>
        <p:spPr bwMode="auto">
          <a:xfrm>
            <a:off x="5495756" y="5199195"/>
            <a:ext cx="2268537" cy="606425"/>
          </a:xfrm>
          <a:prstGeom prst="rect">
            <a:avLst/>
          </a:prstGeom>
          <a:noFill/>
          <a:ln w="9525">
            <a:noFill/>
            <a:miter lim="800000"/>
            <a:headEnd/>
            <a:tailEnd/>
          </a:ln>
        </p:spPr>
        <p:txBody>
          <a:bodyPr wrap="none">
            <a:spAutoFit/>
          </a:bodyPr>
          <a:lstStyle/>
          <a:p>
            <a:pPr algn="ctr">
              <a:lnSpc>
                <a:spcPts val="2000"/>
              </a:lnSpc>
            </a:pPr>
            <a:r>
              <a:rPr lang="en-US" sz="2000" b="1" dirty="0"/>
              <a:t>Pyrodex</a:t>
            </a:r>
            <a:r>
              <a:rPr lang="en-US" sz="2000" b="1" dirty="0">
                <a:cs typeface="Arial" charset="0"/>
              </a:rPr>
              <a:t>®</a:t>
            </a:r>
            <a:r>
              <a:rPr lang="en-US" sz="2000" b="1" dirty="0"/>
              <a:t> pellets</a:t>
            </a:r>
          </a:p>
          <a:p>
            <a:pPr algn="ctr">
              <a:lnSpc>
                <a:spcPts val="2000"/>
              </a:lnSpc>
            </a:pPr>
            <a:r>
              <a:rPr lang="en-US" sz="2000" dirty="0"/>
              <a:t>(optional)</a:t>
            </a:r>
          </a:p>
        </p:txBody>
      </p:sp>
      <p:cxnSp>
        <p:nvCxnSpPr>
          <p:cNvPr id="20" name="Straight Connector 13">
            <a:extLst>
              <a:ext uri="{FF2B5EF4-FFF2-40B4-BE49-F238E27FC236}">
                <a16:creationId xmlns:a16="http://schemas.microsoft.com/office/drawing/2014/main" id="{651D1AE1-92C7-1A42-9B29-9F6474A81AE0}"/>
              </a:ext>
            </a:extLst>
          </p:cNvPr>
          <p:cNvCxnSpPr>
            <a:cxnSpLocks noChangeShapeType="1"/>
          </p:cNvCxnSpPr>
          <p:nvPr/>
        </p:nvCxnSpPr>
        <p:spPr bwMode="auto">
          <a:xfrm flipH="1" flipV="1">
            <a:off x="2362790" y="3745744"/>
            <a:ext cx="984777" cy="42428"/>
          </a:xfrm>
          <a:prstGeom prst="line">
            <a:avLst/>
          </a:prstGeom>
          <a:noFill/>
          <a:ln w="28575" algn="ctr">
            <a:solidFill>
              <a:srgbClr val="C00000"/>
            </a:solidFill>
            <a:round/>
            <a:headEnd/>
            <a:tailEnd/>
          </a:ln>
        </p:spPr>
      </p:cxnSp>
      <p:cxnSp>
        <p:nvCxnSpPr>
          <p:cNvPr id="22" name="Straight Connector 13">
            <a:extLst>
              <a:ext uri="{FF2B5EF4-FFF2-40B4-BE49-F238E27FC236}">
                <a16:creationId xmlns:a16="http://schemas.microsoft.com/office/drawing/2014/main" id="{4A38F2ED-2A59-154A-BB6A-4BD6E1424B93}"/>
              </a:ext>
            </a:extLst>
          </p:cNvPr>
          <p:cNvCxnSpPr>
            <a:cxnSpLocks noChangeShapeType="1"/>
          </p:cNvCxnSpPr>
          <p:nvPr/>
        </p:nvCxnSpPr>
        <p:spPr bwMode="auto">
          <a:xfrm flipV="1">
            <a:off x="5213556" y="3349877"/>
            <a:ext cx="726733" cy="250574"/>
          </a:xfrm>
          <a:prstGeom prst="line">
            <a:avLst/>
          </a:prstGeom>
          <a:noFill/>
          <a:ln w="28575" algn="ctr">
            <a:solidFill>
              <a:srgbClr val="C00000"/>
            </a:solidFill>
            <a:round/>
            <a:headEnd/>
            <a:tailEnd/>
          </a:ln>
        </p:spPr>
      </p:cxnSp>
      <p:cxnSp>
        <p:nvCxnSpPr>
          <p:cNvPr id="25" name="Straight Connector 13">
            <a:extLst>
              <a:ext uri="{FF2B5EF4-FFF2-40B4-BE49-F238E27FC236}">
                <a16:creationId xmlns:a16="http://schemas.microsoft.com/office/drawing/2014/main" id="{B9510C08-343F-EA44-9416-28BA50F1520A}"/>
              </a:ext>
            </a:extLst>
          </p:cNvPr>
          <p:cNvCxnSpPr>
            <a:cxnSpLocks noChangeShapeType="1"/>
          </p:cNvCxnSpPr>
          <p:nvPr/>
        </p:nvCxnSpPr>
        <p:spPr bwMode="auto">
          <a:xfrm flipH="1" flipV="1">
            <a:off x="7862772" y="3272935"/>
            <a:ext cx="277134" cy="523174"/>
          </a:xfrm>
          <a:prstGeom prst="line">
            <a:avLst/>
          </a:prstGeom>
          <a:noFill/>
          <a:ln w="28575" algn="ctr">
            <a:solidFill>
              <a:srgbClr val="C00000"/>
            </a:solidFill>
            <a:round/>
            <a:headEnd/>
            <a:tailEnd/>
          </a:ln>
        </p:spPr>
      </p:cxnSp>
      <p:cxnSp>
        <p:nvCxnSpPr>
          <p:cNvPr id="27" name="Straight Connector 13">
            <a:extLst>
              <a:ext uri="{FF2B5EF4-FFF2-40B4-BE49-F238E27FC236}">
                <a16:creationId xmlns:a16="http://schemas.microsoft.com/office/drawing/2014/main" id="{A274C3F0-9035-034E-8619-F1A27B6E473F}"/>
              </a:ext>
            </a:extLst>
          </p:cNvPr>
          <p:cNvCxnSpPr>
            <a:cxnSpLocks noChangeShapeType="1"/>
            <a:stCxn id="248848" idx="0"/>
          </p:cNvCxnSpPr>
          <p:nvPr/>
        </p:nvCxnSpPr>
        <p:spPr bwMode="auto">
          <a:xfrm flipH="1" flipV="1">
            <a:off x="4280492" y="4038601"/>
            <a:ext cx="291508" cy="515936"/>
          </a:xfrm>
          <a:prstGeom prst="line">
            <a:avLst/>
          </a:prstGeom>
          <a:noFill/>
          <a:ln w="28575" algn="ctr">
            <a:solidFill>
              <a:srgbClr val="C00000"/>
            </a:solidFill>
            <a:round/>
            <a:headEnd/>
            <a:tailEnd/>
          </a:ln>
        </p:spPr>
      </p:cxnSp>
      <p:cxnSp>
        <p:nvCxnSpPr>
          <p:cNvPr id="29" name="Straight Connector 13">
            <a:extLst>
              <a:ext uri="{FF2B5EF4-FFF2-40B4-BE49-F238E27FC236}">
                <a16:creationId xmlns:a16="http://schemas.microsoft.com/office/drawing/2014/main" id="{E35C8646-A2F3-D649-A19D-7596F30E8542}"/>
              </a:ext>
            </a:extLst>
          </p:cNvPr>
          <p:cNvCxnSpPr>
            <a:cxnSpLocks noChangeShapeType="1"/>
          </p:cNvCxnSpPr>
          <p:nvPr/>
        </p:nvCxnSpPr>
        <p:spPr bwMode="auto">
          <a:xfrm flipV="1">
            <a:off x="6052882" y="3891956"/>
            <a:ext cx="343592" cy="404613"/>
          </a:xfrm>
          <a:prstGeom prst="line">
            <a:avLst/>
          </a:prstGeom>
          <a:noFill/>
          <a:ln w="28575" algn="ctr">
            <a:solidFill>
              <a:srgbClr val="C00000"/>
            </a:solidFill>
            <a:round/>
            <a:headEnd/>
            <a:tailEnd/>
          </a:ln>
        </p:spPr>
      </p:cxnSp>
      <p:cxnSp>
        <p:nvCxnSpPr>
          <p:cNvPr id="31" name="Straight Connector 13">
            <a:extLst>
              <a:ext uri="{FF2B5EF4-FFF2-40B4-BE49-F238E27FC236}">
                <a16:creationId xmlns:a16="http://schemas.microsoft.com/office/drawing/2014/main" id="{EDD52A2D-FCC1-A54C-817B-B5FD487659AB}"/>
              </a:ext>
            </a:extLst>
          </p:cNvPr>
          <p:cNvCxnSpPr>
            <a:cxnSpLocks noChangeShapeType="1"/>
            <a:stCxn id="248850" idx="0"/>
          </p:cNvCxnSpPr>
          <p:nvPr/>
        </p:nvCxnSpPr>
        <p:spPr bwMode="auto">
          <a:xfrm flipV="1">
            <a:off x="6630025" y="4341419"/>
            <a:ext cx="232666" cy="857776"/>
          </a:xfrm>
          <a:prstGeom prst="line">
            <a:avLst/>
          </a:prstGeom>
          <a:noFill/>
          <a:ln w="28575" algn="ctr">
            <a:solidFill>
              <a:srgbClr val="C00000"/>
            </a:solidFill>
            <a:round/>
            <a:headEnd/>
            <a:tailEnd/>
          </a:ln>
        </p:spPr>
      </p:cxnSp>
      <p:cxnSp>
        <p:nvCxnSpPr>
          <p:cNvPr id="33" name="Straight Connector 13">
            <a:extLst>
              <a:ext uri="{FF2B5EF4-FFF2-40B4-BE49-F238E27FC236}">
                <a16:creationId xmlns:a16="http://schemas.microsoft.com/office/drawing/2014/main" id="{65EFA9A4-61F4-7A4B-A9D7-C8964834F125}"/>
              </a:ext>
            </a:extLst>
          </p:cNvPr>
          <p:cNvCxnSpPr>
            <a:cxnSpLocks noChangeShapeType="1"/>
            <a:stCxn id="248843" idx="0"/>
          </p:cNvCxnSpPr>
          <p:nvPr/>
        </p:nvCxnSpPr>
        <p:spPr bwMode="auto">
          <a:xfrm flipV="1">
            <a:off x="3022255" y="3796110"/>
            <a:ext cx="705881" cy="1487436"/>
          </a:xfrm>
          <a:prstGeom prst="line">
            <a:avLst/>
          </a:prstGeom>
          <a:noFill/>
          <a:ln w="28575" algn="ctr">
            <a:solidFill>
              <a:srgbClr val="C00000"/>
            </a:solidFill>
            <a:round/>
            <a:headEnd/>
            <a:tailEnd/>
          </a:ln>
        </p:spPr>
      </p:cxnSp>
      <p:cxnSp>
        <p:nvCxnSpPr>
          <p:cNvPr id="35" name="Straight Connector 13">
            <a:extLst>
              <a:ext uri="{FF2B5EF4-FFF2-40B4-BE49-F238E27FC236}">
                <a16:creationId xmlns:a16="http://schemas.microsoft.com/office/drawing/2014/main" id="{4FCB2F34-24A8-2E4C-8BB3-9CC6ADA294D9}"/>
              </a:ext>
            </a:extLst>
          </p:cNvPr>
          <p:cNvCxnSpPr>
            <a:cxnSpLocks noChangeShapeType="1"/>
          </p:cNvCxnSpPr>
          <p:nvPr/>
        </p:nvCxnSpPr>
        <p:spPr bwMode="auto">
          <a:xfrm flipH="1" flipV="1">
            <a:off x="1012945" y="4857750"/>
            <a:ext cx="749408" cy="552450"/>
          </a:xfrm>
          <a:prstGeom prst="line">
            <a:avLst/>
          </a:prstGeom>
          <a:noFill/>
          <a:ln w="28575" algn="ctr">
            <a:solidFill>
              <a:srgbClr val="C00000"/>
            </a:solidFill>
            <a:round/>
            <a:headEnd/>
            <a:tailEnd/>
          </a:ln>
        </p:spPr>
      </p:cxnSp>
      <p:cxnSp>
        <p:nvCxnSpPr>
          <p:cNvPr id="37" name="Straight Connector 13">
            <a:extLst>
              <a:ext uri="{FF2B5EF4-FFF2-40B4-BE49-F238E27FC236}">
                <a16:creationId xmlns:a16="http://schemas.microsoft.com/office/drawing/2014/main" id="{EF644E54-9BB9-6F47-AA8F-965877777028}"/>
              </a:ext>
            </a:extLst>
          </p:cNvPr>
          <p:cNvCxnSpPr>
            <a:cxnSpLocks noChangeShapeType="1"/>
          </p:cNvCxnSpPr>
          <p:nvPr/>
        </p:nvCxnSpPr>
        <p:spPr bwMode="auto">
          <a:xfrm flipH="1">
            <a:off x="7173264" y="4257679"/>
            <a:ext cx="751536" cy="0"/>
          </a:xfrm>
          <a:prstGeom prst="line">
            <a:avLst/>
          </a:prstGeom>
          <a:noFill/>
          <a:ln w="28575" algn="ctr">
            <a:solidFill>
              <a:srgbClr val="C00000"/>
            </a:solidFill>
            <a:round/>
            <a:headEnd/>
            <a:tailEnd/>
          </a:ln>
        </p:spPr>
      </p:cxn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Title 3"/>
          <p:cNvSpPr>
            <a:spLocks noGrp="1"/>
          </p:cNvSpPr>
          <p:nvPr>
            <p:ph type="title"/>
          </p:nvPr>
        </p:nvSpPr>
        <p:spPr/>
        <p:txBody>
          <a:bodyPr/>
          <a:lstStyle/>
          <a:p>
            <a:r>
              <a:rPr lang="en-US" dirty="0"/>
              <a:t>Know Your Muzzleloader</a:t>
            </a:r>
          </a:p>
        </p:txBody>
      </p:sp>
      <p:sp>
        <p:nvSpPr>
          <p:cNvPr id="260099"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Ammunition for Muzzleloaders</a:t>
            </a:r>
          </a:p>
        </p:txBody>
      </p:sp>
      <p:sp>
        <p:nvSpPr>
          <p:cNvPr id="260100" name="Content Placeholder 5"/>
          <p:cNvSpPr>
            <a:spLocks noGrp="1"/>
          </p:cNvSpPr>
          <p:nvPr>
            <p:ph sz="half" idx="2"/>
          </p:nvPr>
        </p:nvSpPr>
        <p:spPr>
          <a:xfrm>
            <a:off x="457200" y="1916113"/>
            <a:ext cx="8229600" cy="3951287"/>
          </a:xfrm>
        </p:spPr>
        <p:txBody>
          <a:bodyPr/>
          <a:lstStyle/>
          <a:p>
            <a:pPr>
              <a:buFont typeface="Wingdings" pitchFamily="2" charset="2"/>
              <a:buNone/>
            </a:pPr>
            <a:r>
              <a:rPr lang="en-US" dirty="0">
                <a:latin typeface="Arial" charset="0"/>
                <a:cs typeface="Arial" charset="0"/>
              </a:rPr>
              <a:t>Three types of projectiles: </a:t>
            </a:r>
          </a:p>
          <a:p>
            <a:r>
              <a:rPr lang="en-US" dirty="0">
                <a:latin typeface="Arial Black" pitchFamily="34" charset="0"/>
                <a:cs typeface="Arial" charset="0"/>
              </a:rPr>
              <a:t>Round balls </a:t>
            </a:r>
            <a:r>
              <a:rPr lang="en-US" dirty="0">
                <a:latin typeface="Arial" charset="0"/>
                <a:cs typeface="Arial" charset="0"/>
              </a:rPr>
              <a:t>used mainly for target practice. </a:t>
            </a:r>
          </a:p>
          <a:p>
            <a:r>
              <a:rPr lang="en-US" dirty="0">
                <a:latin typeface="Arial Black" pitchFamily="34" charset="0"/>
                <a:cs typeface="Arial" charset="0"/>
              </a:rPr>
              <a:t>Bullets</a:t>
            </a:r>
            <a:r>
              <a:rPr lang="en-US" dirty="0">
                <a:latin typeface="Arial" charset="0"/>
                <a:cs typeface="Arial" charset="0"/>
              </a:rPr>
              <a:t> preferred for hunting because they are generally more accurate at certain ranges. </a:t>
            </a:r>
          </a:p>
          <a:p>
            <a:r>
              <a:rPr lang="en-US" dirty="0">
                <a:latin typeface="Arial Black" pitchFamily="34" charset="0"/>
                <a:cs typeface="Arial" charset="0"/>
              </a:rPr>
              <a:t>Shot pellets </a:t>
            </a:r>
            <a:r>
              <a:rPr lang="en-US" dirty="0">
                <a:latin typeface="Arial" charset="0"/>
                <a:cs typeface="Arial" charset="0"/>
              </a:rPr>
              <a:t>designed to spread.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Title 1"/>
          <p:cNvSpPr>
            <a:spLocks noGrp="1"/>
          </p:cNvSpPr>
          <p:nvPr>
            <p:ph type="title"/>
          </p:nvPr>
        </p:nvSpPr>
        <p:spPr/>
        <p:txBody>
          <a:bodyPr/>
          <a:lstStyle/>
          <a:p>
            <a:r>
              <a:rPr lang="en-US" dirty="0"/>
              <a:t>Know Your Muzzleloader</a:t>
            </a:r>
          </a:p>
        </p:txBody>
      </p:sp>
      <p:sp>
        <p:nvSpPr>
          <p:cNvPr id="261123" name="Content Placeholder 2"/>
          <p:cNvSpPr>
            <a:spLocks noGrp="1"/>
          </p:cNvSpPr>
          <p:nvPr>
            <p:ph idx="1"/>
          </p:nvPr>
        </p:nvSpPr>
        <p:spPr/>
        <p:txBody>
          <a:bodyPr/>
          <a:lstStyle/>
          <a:p>
            <a:r>
              <a:rPr lang="en-US" dirty="0">
                <a:latin typeface="Arial" charset="0"/>
                <a:cs typeface="Arial" charset="0"/>
              </a:rPr>
              <a:t>Black powder is made of potassium nitrate, sulfur, and charcoal. When ignited, causes dense cloud of white smoke. </a:t>
            </a:r>
          </a:p>
          <a:p>
            <a:r>
              <a:rPr lang="en-US" dirty="0">
                <a:latin typeface="Arial" charset="0"/>
                <a:cs typeface="Arial" charset="0"/>
              </a:rPr>
              <a:t>Comes in four sizes or granulations.</a:t>
            </a:r>
          </a:p>
          <a:p>
            <a:r>
              <a:rPr lang="en-US" dirty="0">
                <a:latin typeface="Arial" charset="0"/>
                <a:cs typeface="Arial" charset="0"/>
              </a:rPr>
              <a:t>Pyrodex® and Clear Shot are black powder substitutes that can be used in amounts equal to black powder but loading may vary.</a:t>
            </a:r>
          </a:p>
          <a:p>
            <a:endParaRPr lang="en-US" dirty="0">
              <a:latin typeface="Arial" charset="0"/>
              <a:cs typeface="Arial"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dirty="0"/>
              <a:t>Objectives</a:t>
            </a:r>
            <a:endParaRPr lang="en-US" sz="2400" dirty="0"/>
          </a:p>
        </p:txBody>
      </p:sp>
      <p:sp>
        <p:nvSpPr>
          <p:cNvPr id="50179" name="Rectangle 3"/>
          <p:cNvSpPr>
            <a:spLocks noGrp="1" noChangeArrowheads="1"/>
          </p:cNvSpPr>
          <p:nvPr>
            <p:ph idx="1"/>
          </p:nvPr>
        </p:nvSpPr>
        <p:spPr/>
        <p:txBody>
          <a:bodyPr/>
          <a:lstStyle/>
          <a:p>
            <a:pPr eaLnBrk="1" hangingPunct="1">
              <a:spcBef>
                <a:spcPts val="1800"/>
              </a:spcBef>
            </a:pPr>
            <a:r>
              <a:rPr lang="en-US" dirty="0">
                <a:latin typeface="Arial" charset="0"/>
                <a:cs typeface="Arial" charset="0"/>
              </a:rPr>
              <a:t>Describe how a rifle is different from other firearms.</a:t>
            </a:r>
          </a:p>
          <a:p>
            <a:pPr eaLnBrk="1" hangingPunct="1">
              <a:spcBef>
                <a:spcPts val="1800"/>
              </a:spcBef>
            </a:pPr>
            <a:r>
              <a:rPr lang="en-US" dirty="0">
                <a:latin typeface="Arial" charset="0"/>
                <a:cs typeface="Arial" charset="0"/>
              </a:rPr>
              <a:t>Identify and explain a rifle’s caliber and a shotgun’s gauge.</a:t>
            </a:r>
          </a:p>
          <a:p>
            <a:pPr eaLnBrk="1" hangingPunct="1">
              <a:spcBef>
                <a:spcPts val="1800"/>
              </a:spcBef>
            </a:pPr>
            <a:r>
              <a:rPr lang="en-US" dirty="0">
                <a:latin typeface="Arial" charset="0"/>
                <a:cs typeface="Arial" charset="0"/>
              </a:rPr>
              <a:t>Name the four common shotgun chokes, and explain how they differ.</a:t>
            </a:r>
          </a:p>
          <a:p>
            <a:pPr eaLnBrk="1" hangingPunct="1">
              <a:spcBef>
                <a:spcPts val="1800"/>
              </a:spcBef>
            </a:pPr>
            <a:r>
              <a:rPr lang="en-US" dirty="0">
                <a:latin typeface="Arial" charset="0"/>
                <a:cs typeface="Arial" charset="0"/>
              </a:rPr>
              <a:t>Explain the difference between lead shot and steel shot.</a:t>
            </a:r>
          </a:p>
          <a:p>
            <a:pPr eaLnBrk="1" hangingPunct="1">
              <a:spcBef>
                <a:spcPts val="1800"/>
              </a:spcBef>
            </a:pPr>
            <a:r>
              <a:rPr lang="en-US" dirty="0">
                <a:latin typeface="Arial" charset="0"/>
                <a:cs typeface="Arial" charset="0"/>
              </a:rPr>
              <a:t>Match ammunition with firearms correctly.</a:t>
            </a:r>
          </a:p>
        </p:txBody>
      </p:sp>
    </p:spTree>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 Your Muzzleloader</a:t>
            </a:r>
          </a:p>
        </p:txBody>
      </p:sp>
      <p:sp>
        <p:nvSpPr>
          <p:cNvPr id="3" name="Content Placeholder 2"/>
          <p:cNvSpPr>
            <a:spLocks noGrp="1"/>
          </p:cNvSpPr>
          <p:nvPr>
            <p:ph idx="1"/>
          </p:nvPr>
        </p:nvSpPr>
        <p:spPr/>
        <p:txBody>
          <a:bodyPr/>
          <a:lstStyle/>
          <a:p>
            <a:r>
              <a:rPr lang="en-US" dirty="0">
                <a:latin typeface="Arial" charset="0"/>
                <a:cs typeface="Arial" charset="0"/>
              </a:rPr>
              <a:t>Black powder is only type of powder that should be used in muzzleloaders. Don’t use modern-day smokeless powders in black powder firearms—could cause serious injury.</a:t>
            </a:r>
          </a:p>
          <a:p>
            <a:endParaRPr lang="en-US" dirty="0"/>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Title 3"/>
          <p:cNvSpPr>
            <a:spLocks noGrp="1"/>
          </p:cNvSpPr>
          <p:nvPr>
            <p:ph type="title"/>
          </p:nvPr>
        </p:nvSpPr>
        <p:spPr/>
        <p:txBody>
          <a:bodyPr/>
          <a:lstStyle/>
          <a:p>
            <a:r>
              <a:rPr lang="en-US" dirty="0"/>
              <a:t>Muzzleloader Safety and Skills</a:t>
            </a:r>
          </a:p>
        </p:txBody>
      </p:sp>
      <p:sp>
        <p:nvSpPr>
          <p:cNvPr id="252931"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Cleaning a Muzzleloader</a:t>
            </a:r>
          </a:p>
        </p:txBody>
      </p:sp>
      <p:sp>
        <p:nvSpPr>
          <p:cNvPr id="252932" name="Content Placeholder 5"/>
          <p:cNvSpPr>
            <a:spLocks noGrp="1"/>
          </p:cNvSpPr>
          <p:nvPr>
            <p:ph sz="half" idx="2"/>
          </p:nvPr>
        </p:nvSpPr>
        <p:spPr>
          <a:xfrm>
            <a:off x="457200" y="1916113"/>
            <a:ext cx="8229600" cy="3951287"/>
          </a:xfrm>
        </p:spPr>
        <p:txBody>
          <a:bodyPr/>
          <a:lstStyle/>
          <a:p>
            <a:pPr>
              <a:spcBef>
                <a:spcPts val="1800"/>
              </a:spcBef>
            </a:pPr>
            <a:r>
              <a:rPr lang="en-US" dirty="0">
                <a:latin typeface="Arial" charset="0"/>
                <a:cs typeface="Arial" charset="0"/>
              </a:rPr>
              <a:t>Firing a muzzleloader leaves corrosive residue inside barrel that causes pitting and reduces accuracy. Buildup of residue, called fouling, also will make loading difficult.</a:t>
            </a:r>
          </a:p>
          <a:p>
            <a:pPr>
              <a:spcBef>
                <a:spcPts val="1800"/>
              </a:spcBef>
            </a:pPr>
            <a:r>
              <a:rPr lang="en-US" dirty="0">
                <a:latin typeface="Arial" charset="0"/>
                <a:cs typeface="Arial" charset="0"/>
              </a:rPr>
              <a:t>To avoid fouling, swab barrel with moist patch after each shot. </a:t>
            </a:r>
          </a:p>
          <a:p>
            <a:pPr>
              <a:spcBef>
                <a:spcPts val="1800"/>
              </a:spcBef>
            </a:pPr>
            <a:r>
              <a:rPr lang="en-US" dirty="0">
                <a:latin typeface="Arial" charset="0"/>
                <a:cs typeface="Arial" charset="0"/>
              </a:rPr>
              <a:t>Thoroughly clean a muzzleloader after each shooting session. </a:t>
            </a:r>
          </a:p>
          <a:p>
            <a:pPr>
              <a:spcBef>
                <a:spcPts val="1800"/>
              </a:spcBef>
            </a:pPr>
            <a:r>
              <a:rPr lang="en-US" dirty="0">
                <a:latin typeface="Arial" charset="0"/>
                <a:cs typeface="Arial" charset="0"/>
              </a:rPr>
              <a:t>Clean the gun’s lock periodically.</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2"/>
          <p:cNvPicPr>
            <a:picLocks noGrp="1" noChangeAspect="1" noChangeArrowheads="1"/>
          </p:cNvPicPr>
          <p:nvPr>
            <p:ph sz="quarter" idx="4"/>
          </p:nvPr>
        </p:nvPicPr>
        <p:blipFill>
          <a:blip r:embed="rId2"/>
          <a:stretch>
            <a:fillRect/>
          </a:stretch>
        </p:blipFill>
        <p:spPr>
          <a:xfrm>
            <a:off x="4023519" y="2133600"/>
            <a:ext cx="4754562" cy="3039974"/>
          </a:xfrm>
        </p:spPr>
      </p:pic>
      <p:sp>
        <p:nvSpPr>
          <p:cNvPr id="253955" name="Title 8"/>
          <p:cNvSpPr>
            <a:spLocks noGrp="1"/>
          </p:cNvSpPr>
          <p:nvPr>
            <p:ph type="title"/>
          </p:nvPr>
        </p:nvSpPr>
        <p:spPr/>
        <p:txBody>
          <a:bodyPr/>
          <a:lstStyle/>
          <a:p>
            <a:r>
              <a:rPr lang="en-US" dirty="0"/>
              <a:t>Muzzleloader Safety and Skills</a:t>
            </a:r>
          </a:p>
        </p:txBody>
      </p:sp>
      <p:sp>
        <p:nvSpPr>
          <p:cNvPr id="253956" name="Text Placeholder 5"/>
          <p:cNvSpPr>
            <a:spLocks noGrp="1"/>
          </p:cNvSpPr>
          <p:nvPr>
            <p:ph type="body" idx="1"/>
          </p:nvPr>
        </p:nvSpPr>
        <p:spPr>
          <a:xfrm>
            <a:off x="457200" y="1276350"/>
            <a:ext cx="5943600" cy="674688"/>
          </a:xfrm>
        </p:spPr>
        <p:txBody>
          <a:bodyPr/>
          <a:lstStyle/>
          <a:p>
            <a:r>
              <a:rPr lang="en-US" dirty="0">
                <a:latin typeface="Arial" charset="0"/>
                <a:cs typeface="Arial" charset="0"/>
              </a:rPr>
              <a:t>Steps for Loading a Muzzleloader</a:t>
            </a:r>
          </a:p>
        </p:txBody>
      </p:sp>
      <p:sp>
        <p:nvSpPr>
          <p:cNvPr id="253957" name="Content Placeholder 6"/>
          <p:cNvSpPr>
            <a:spLocks noGrp="1"/>
          </p:cNvSpPr>
          <p:nvPr>
            <p:ph sz="half" idx="2"/>
          </p:nvPr>
        </p:nvSpPr>
        <p:spPr/>
        <p:txBody>
          <a:bodyPr/>
          <a:lstStyle/>
          <a:p>
            <a:pPr marL="457200" indent="-457200">
              <a:spcBef>
                <a:spcPts val="1800"/>
              </a:spcBef>
              <a:buFont typeface="Calibri" pitchFamily="34" charset="0"/>
              <a:buAutoNum type="arabicPeriod"/>
            </a:pPr>
            <a:r>
              <a:rPr lang="en-US" dirty="0">
                <a:latin typeface="Arial" charset="0"/>
                <a:cs typeface="Arial" charset="0"/>
              </a:rPr>
              <a:t>Measure powder charge</a:t>
            </a:r>
          </a:p>
          <a:p>
            <a:pPr marL="457200" indent="-457200">
              <a:spcBef>
                <a:spcPts val="1800"/>
              </a:spcBef>
              <a:buFont typeface="Calibri" pitchFamily="34" charset="0"/>
              <a:buAutoNum type="arabicPeriod"/>
            </a:pPr>
            <a:r>
              <a:rPr lang="en-US" dirty="0">
                <a:latin typeface="Arial" charset="0"/>
                <a:cs typeface="Arial" charset="0"/>
              </a:rPr>
              <a:t>Pour measured powder charge down barrel</a:t>
            </a:r>
          </a:p>
          <a:p>
            <a:pPr marL="457200" indent="-457200">
              <a:spcBef>
                <a:spcPts val="1800"/>
              </a:spcBef>
              <a:buFont typeface="Calibri" pitchFamily="34" charset="0"/>
              <a:buAutoNum type="arabicPeriod"/>
            </a:pPr>
            <a:r>
              <a:rPr lang="en-US" dirty="0">
                <a:latin typeface="Arial" charset="0"/>
                <a:cs typeface="Arial" charset="0"/>
              </a:rPr>
              <a:t>Place patch and ball on muzzle</a:t>
            </a:r>
          </a:p>
          <a:p>
            <a:pPr marL="457200" indent="-457200">
              <a:spcBef>
                <a:spcPts val="1800"/>
              </a:spcBef>
              <a:buFont typeface="Calibri" pitchFamily="34" charset="0"/>
              <a:buAutoNum type="arabicPeriod"/>
            </a:pPr>
            <a:r>
              <a:rPr lang="en-US" dirty="0">
                <a:latin typeface="Arial" charset="0"/>
                <a:cs typeface="Arial" charset="0"/>
              </a:rPr>
              <a:t>Tap ball into barrel with starter</a:t>
            </a:r>
          </a:p>
        </p:txBody>
      </p:sp>
      <p:sp>
        <p:nvSpPr>
          <p:cNvPr id="2" name="TextBox 1">
            <a:extLst>
              <a:ext uri="{FF2B5EF4-FFF2-40B4-BE49-F238E27FC236}">
                <a16:creationId xmlns:a16="http://schemas.microsoft.com/office/drawing/2014/main" id="{E2A5A96F-1A28-5243-ACD2-5177EFC27977}"/>
              </a:ext>
            </a:extLst>
          </p:cNvPr>
          <p:cNvSpPr txBox="1"/>
          <p:nvPr/>
        </p:nvSpPr>
        <p:spPr>
          <a:xfrm>
            <a:off x="4343400" y="2952750"/>
            <a:ext cx="228600" cy="369332"/>
          </a:xfrm>
          <a:prstGeom prst="rect">
            <a:avLst/>
          </a:prstGeom>
          <a:noFill/>
        </p:spPr>
        <p:txBody>
          <a:bodyPr wrap="square" rtlCol="0">
            <a:spAutoFit/>
          </a:bodyPr>
          <a:lstStyle/>
          <a:p>
            <a:r>
              <a:rPr lang="en-US" b="1" dirty="0"/>
              <a:t>1</a:t>
            </a:r>
          </a:p>
        </p:txBody>
      </p:sp>
      <p:sp>
        <p:nvSpPr>
          <p:cNvPr id="3" name="Rectangle 2">
            <a:extLst>
              <a:ext uri="{FF2B5EF4-FFF2-40B4-BE49-F238E27FC236}">
                <a16:creationId xmlns:a16="http://schemas.microsoft.com/office/drawing/2014/main" id="{3B1CFFD9-AB61-FF47-812A-5F3581C8506D}"/>
              </a:ext>
            </a:extLst>
          </p:cNvPr>
          <p:cNvSpPr/>
          <p:nvPr/>
        </p:nvSpPr>
        <p:spPr>
          <a:xfrm>
            <a:off x="4891881" y="2703443"/>
            <a:ext cx="312906" cy="369332"/>
          </a:xfrm>
          <a:prstGeom prst="rect">
            <a:avLst/>
          </a:prstGeom>
        </p:spPr>
        <p:txBody>
          <a:bodyPr wrap="none">
            <a:spAutoFit/>
          </a:bodyPr>
          <a:lstStyle/>
          <a:p>
            <a:r>
              <a:rPr lang="en-US" b="1" dirty="0"/>
              <a:t>2</a:t>
            </a:r>
          </a:p>
        </p:txBody>
      </p:sp>
      <p:sp>
        <p:nvSpPr>
          <p:cNvPr id="4" name="Rectangle 3">
            <a:extLst>
              <a:ext uri="{FF2B5EF4-FFF2-40B4-BE49-F238E27FC236}">
                <a16:creationId xmlns:a16="http://schemas.microsoft.com/office/drawing/2014/main" id="{06116105-B3CB-EA43-851D-9A2FA1C6B381}"/>
              </a:ext>
            </a:extLst>
          </p:cNvPr>
          <p:cNvSpPr/>
          <p:nvPr/>
        </p:nvSpPr>
        <p:spPr>
          <a:xfrm>
            <a:off x="5638800" y="2079835"/>
            <a:ext cx="312906" cy="369332"/>
          </a:xfrm>
          <a:prstGeom prst="rect">
            <a:avLst/>
          </a:prstGeom>
        </p:spPr>
        <p:txBody>
          <a:bodyPr wrap="none">
            <a:spAutoFit/>
          </a:bodyPr>
          <a:lstStyle/>
          <a:p>
            <a:r>
              <a:rPr lang="en-US" b="1" dirty="0"/>
              <a:t>4</a:t>
            </a:r>
          </a:p>
        </p:txBody>
      </p:sp>
      <p:sp>
        <p:nvSpPr>
          <p:cNvPr id="5" name="Rectangle 4">
            <a:extLst>
              <a:ext uri="{FF2B5EF4-FFF2-40B4-BE49-F238E27FC236}">
                <a16:creationId xmlns:a16="http://schemas.microsoft.com/office/drawing/2014/main" id="{4F6B8FA6-FAFC-A740-8660-E9700B41F14F}"/>
              </a:ext>
            </a:extLst>
          </p:cNvPr>
          <p:cNvSpPr/>
          <p:nvPr/>
        </p:nvSpPr>
        <p:spPr>
          <a:xfrm>
            <a:off x="5442827" y="2536207"/>
            <a:ext cx="312906" cy="369332"/>
          </a:xfrm>
          <a:prstGeom prst="rect">
            <a:avLst/>
          </a:prstGeom>
        </p:spPr>
        <p:txBody>
          <a:bodyPr wrap="none">
            <a:spAutoFit/>
          </a:bodyPr>
          <a:lstStyle/>
          <a:p>
            <a:r>
              <a:rPr lang="en-US" b="1" dirty="0"/>
              <a:t>3</a:t>
            </a:r>
          </a:p>
        </p:txBody>
      </p:sp>
      <p:sp>
        <p:nvSpPr>
          <p:cNvPr id="6" name="Rectangle 5">
            <a:extLst>
              <a:ext uri="{FF2B5EF4-FFF2-40B4-BE49-F238E27FC236}">
                <a16:creationId xmlns:a16="http://schemas.microsoft.com/office/drawing/2014/main" id="{B8F6C4E4-5B7C-0A49-B9F8-A607FB6C8969}"/>
              </a:ext>
            </a:extLst>
          </p:cNvPr>
          <p:cNvSpPr/>
          <p:nvPr/>
        </p:nvSpPr>
        <p:spPr>
          <a:xfrm>
            <a:off x="6045741" y="3006487"/>
            <a:ext cx="312906" cy="369332"/>
          </a:xfrm>
          <a:prstGeom prst="rect">
            <a:avLst/>
          </a:prstGeom>
        </p:spPr>
        <p:txBody>
          <a:bodyPr wrap="none">
            <a:spAutoFit/>
          </a:bodyPr>
          <a:lstStyle/>
          <a:p>
            <a:r>
              <a:rPr lang="en-US" b="1" dirty="0"/>
              <a:t>5</a:t>
            </a:r>
          </a:p>
        </p:txBody>
      </p:sp>
      <p:sp>
        <p:nvSpPr>
          <p:cNvPr id="7" name="Rectangle 6">
            <a:extLst>
              <a:ext uri="{FF2B5EF4-FFF2-40B4-BE49-F238E27FC236}">
                <a16:creationId xmlns:a16="http://schemas.microsoft.com/office/drawing/2014/main" id="{25078AF0-79D4-F347-9194-01BA30A15463}"/>
              </a:ext>
            </a:extLst>
          </p:cNvPr>
          <p:cNvSpPr/>
          <p:nvPr/>
        </p:nvSpPr>
        <p:spPr>
          <a:xfrm>
            <a:off x="6466372" y="2196692"/>
            <a:ext cx="312906" cy="369332"/>
          </a:xfrm>
          <a:prstGeom prst="rect">
            <a:avLst/>
          </a:prstGeom>
        </p:spPr>
        <p:txBody>
          <a:bodyPr wrap="none">
            <a:spAutoFit/>
          </a:bodyPr>
          <a:lstStyle/>
          <a:p>
            <a:r>
              <a:rPr lang="en-US" b="1" dirty="0"/>
              <a:t>6</a:t>
            </a:r>
          </a:p>
        </p:txBody>
      </p:sp>
      <p:sp>
        <p:nvSpPr>
          <p:cNvPr id="8" name="Rectangle 7">
            <a:extLst>
              <a:ext uri="{FF2B5EF4-FFF2-40B4-BE49-F238E27FC236}">
                <a16:creationId xmlns:a16="http://schemas.microsoft.com/office/drawing/2014/main" id="{C8100BE2-CC4C-5643-BF31-9C69600B6482}"/>
              </a:ext>
            </a:extLst>
          </p:cNvPr>
          <p:cNvSpPr/>
          <p:nvPr/>
        </p:nvSpPr>
        <p:spPr>
          <a:xfrm>
            <a:off x="7004184" y="2334111"/>
            <a:ext cx="312906" cy="369332"/>
          </a:xfrm>
          <a:prstGeom prst="rect">
            <a:avLst/>
          </a:prstGeom>
        </p:spPr>
        <p:txBody>
          <a:bodyPr wrap="none">
            <a:spAutoFit/>
          </a:bodyPr>
          <a:lstStyle/>
          <a:p>
            <a:r>
              <a:rPr lang="en-US" b="1" dirty="0"/>
              <a:t>7</a:t>
            </a:r>
          </a:p>
        </p:txBody>
      </p:sp>
      <p:sp>
        <p:nvSpPr>
          <p:cNvPr id="9" name="Rectangle 8">
            <a:extLst>
              <a:ext uri="{FF2B5EF4-FFF2-40B4-BE49-F238E27FC236}">
                <a16:creationId xmlns:a16="http://schemas.microsoft.com/office/drawing/2014/main" id="{51A72D1C-B100-7044-8FF1-34F521EA7DBD}"/>
              </a:ext>
            </a:extLst>
          </p:cNvPr>
          <p:cNvSpPr/>
          <p:nvPr/>
        </p:nvSpPr>
        <p:spPr>
          <a:xfrm>
            <a:off x="7255458" y="2720873"/>
            <a:ext cx="312906" cy="369332"/>
          </a:xfrm>
          <a:prstGeom prst="rect">
            <a:avLst/>
          </a:prstGeom>
        </p:spPr>
        <p:txBody>
          <a:bodyPr wrap="none">
            <a:spAutoFit/>
          </a:bodyPr>
          <a:lstStyle/>
          <a:p>
            <a:r>
              <a:rPr lang="en-US" b="1" dirty="0"/>
              <a:t>8</a:t>
            </a:r>
          </a:p>
        </p:txBody>
      </p:sp>
      <p:sp>
        <p:nvSpPr>
          <p:cNvPr id="10" name="Rectangle 9">
            <a:extLst>
              <a:ext uri="{FF2B5EF4-FFF2-40B4-BE49-F238E27FC236}">
                <a16:creationId xmlns:a16="http://schemas.microsoft.com/office/drawing/2014/main" id="{3FDC1434-F327-8F42-B463-207F9084BDC2}"/>
              </a:ext>
            </a:extLst>
          </p:cNvPr>
          <p:cNvSpPr/>
          <p:nvPr/>
        </p:nvSpPr>
        <p:spPr>
          <a:xfrm>
            <a:off x="7832388" y="2732333"/>
            <a:ext cx="312906" cy="369332"/>
          </a:xfrm>
          <a:prstGeom prst="rect">
            <a:avLst/>
          </a:prstGeom>
        </p:spPr>
        <p:txBody>
          <a:bodyPr wrap="none">
            <a:spAutoFit/>
          </a:bodyPr>
          <a:lstStyle/>
          <a:p>
            <a:r>
              <a:rPr lang="en-US" b="1" dirty="0"/>
              <a:t>9</a:t>
            </a:r>
          </a:p>
        </p:txBody>
      </p:sp>
      <p:sp>
        <p:nvSpPr>
          <p:cNvPr id="11" name="Rectangle 10">
            <a:extLst>
              <a:ext uri="{FF2B5EF4-FFF2-40B4-BE49-F238E27FC236}">
                <a16:creationId xmlns:a16="http://schemas.microsoft.com/office/drawing/2014/main" id="{7D8534FD-A8D7-2947-9C92-D8D29038BB90}"/>
              </a:ext>
            </a:extLst>
          </p:cNvPr>
          <p:cNvSpPr/>
          <p:nvPr/>
        </p:nvSpPr>
        <p:spPr>
          <a:xfrm>
            <a:off x="7876456" y="3724553"/>
            <a:ext cx="441146" cy="369332"/>
          </a:xfrm>
          <a:prstGeom prst="rect">
            <a:avLst/>
          </a:prstGeom>
        </p:spPr>
        <p:txBody>
          <a:bodyPr wrap="none">
            <a:spAutoFit/>
          </a:bodyPr>
          <a:lstStyle/>
          <a:p>
            <a:r>
              <a:rPr lang="en-US" b="1" dirty="0"/>
              <a:t>10</a:t>
            </a:r>
          </a:p>
        </p:txBody>
      </p:sp>
      <p:sp>
        <p:nvSpPr>
          <p:cNvPr id="12" name="Rectangle 11">
            <a:extLst>
              <a:ext uri="{FF2B5EF4-FFF2-40B4-BE49-F238E27FC236}">
                <a16:creationId xmlns:a16="http://schemas.microsoft.com/office/drawing/2014/main" id="{46D107CE-E7F9-0F47-A5E4-FD9694403967}"/>
              </a:ext>
            </a:extLst>
          </p:cNvPr>
          <p:cNvSpPr/>
          <p:nvPr/>
        </p:nvSpPr>
        <p:spPr>
          <a:xfrm>
            <a:off x="7907254" y="3448295"/>
            <a:ext cx="415498" cy="369332"/>
          </a:xfrm>
          <a:prstGeom prst="rect">
            <a:avLst/>
          </a:prstGeom>
        </p:spPr>
        <p:txBody>
          <a:bodyPr wrap="none">
            <a:spAutoFit/>
          </a:bodyPr>
          <a:lstStyle/>
          <a:p>
            <a:r>
              <a:rPr lang="en-US" b="1" dirty="0"/>
              <a:t>or</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9" name="Title 8"/>
          <p:cNvSpPr>
            <a:spLocks noGrp="1"/>
          </p:cNvSpPr>
          <p:nvPr>
            <p:ph type="title"/>
          </p:nvPr>
        </p:nvSpPr>
        <p:spPr/>
        <p:txBody>
          <a:bodyPr/>
          <a:lstStyle/>
          <a:p>
            <a:r>
              <a:rPr lang="en-US" dirty="0"/>
              <a:t>Muzzleloader Safety and Skills</a:t>
            </a:r>
          </a:p>
        </p:txBody>
      </p:sp>
      <p:sp>
        <p:nvSpPr>
          <p:cNvPr id="254980" name="Content Placeholder 6"/>
          <p:cNvSpPr>
            <a:spLocks noGrp="1"/>
          </p:cNvSpPr>
          <p:nvPr>
            <p:ph sz="half" idx="1"/>
          </p:nvPr>
        </p:nvSpPr>
        <p:spPr>
          <a:xfrm>
            <a:off x="457200" y="1265238"/>
            <a:ext cx="4038600" cy="4525962"/>
          </a:xfrm>
        </p:spPr>
        <p:txBody>
          <a:bodyPr/>
          <a:lstStyle/>
          <a:p>
            <a:pPr marL="457200" indent="-457200">
              <a:spcBef>
                <a:spcPts val="1200"/>
              </a:spcBef>
              <a:buFont typeface="Calibri" pitchFamily="34" charset="0"/>
              <a:buAutoNum type="arabicPeriod" startAt="5"/>
            </a:pPr>
            <a:r>
              <a:rPr lang="en-US" dirty="0">
                <a:latin typeface="Arial" charset="0"/>
                <a:cs typeface="Arial" charset="0"/>
              </a:rPr>
              <a:t>Take out ramrod</a:t>
            </a:r>
          </a:p>
          <a:p>
            <a:pPr marL="457200" indent="-457200">
              <a:spcBef>
                <a:spcPts val="1200"/>
              </a:spcBef>
              <a:buFont typeface="Calibri" pitchFamily="34" charset="0"/>
              <a:buAutoNum type="arabicPeriod" startAt="5"/>
            </a:pPr>
            <a:r>
              <a:rPr lang="en-US" dirty="0">
                <a:latin typeface="Arial" charset="0"/>
                <a:cs typeface="Arial" charset="0"/>
              </a:rPr>
              <a:t>Ram ball down barrel</a:t>
            </a:r>
          </a:p>
          <a:p>
            <a:pPr marL="457200" indent="-457200">
              <a:spcBef>
                <a:spcPts val="1200"/>
              </a:spcBef>
              <a:buFont typeface="Calibri" pitchFamily="34" charset="0"/>
              <a:buAutoNum type="arabicPeriod" startAt="5"/>
            </a:pPr>
            <a:r>
              <a:rPr lang="en-US" dirty="0">
                <a:latin typeface="Arial" charset="0"/>
                <a:cs typeface="Arial" charset="0"/>
              </a:rPr>
              <a:t>Be sure ball is completely seated</a:t>
            </a:r>
          </a:p>
          <a:p>
            <a:pPr marL="457200" indent="-457200">
              <a:spcBef>
                <a:spcPts val="1200"/>
              </a:spcBef>
              <a:buFont typeface="Calibri" pitchFamily="34" charset="0"/>
              <a:buAutoNum type="arabicPeriod" startAt="5"/>
            </a:pPr>
            <a:r>
              <a:rPr lang="en-US" dirty="0">
                <a:latin typeface="Arial" charset="0"/>
                <a:cs typeface="Arial" charset="0"/>
              </a:rPr>
              <a:t>Clear vent hole with pick</a:t>
            </a:r>
          </a:p>
          <a:p>
            <a:pPr marL="457200" indent="-457200">
              <a:spcBef>
                <a:spcPts val="1200"/>
              </a:spcBef>
              <a:buFont typeface="Calibri" pitchFamily="34" charset="0"/>
              <a:buAutoNum type="arabicPeriod" startAt="5"/>
            </a:pPr>
            <a:r>
              <a:rPr lang="en-US" dirty="0">
                <a:latin typeface="Arial" charset="0"/>
                <a:cs typeface="Arial" charset="0"/>
              </a:rPr>
              <a:t>Pour powder into pan and close frizzen (flintlock)</a:t>
            </a:r>
          </a:p>
          <a:p>
            <a:pPr marL="457200" indent="-457200">
              <a:spcBef>
                <a:spcPts val="1200"/>
              </a:spcBef>
              <a:buFont typeface="Calibri" pitchFamily="34" charset="0"/>
              <a:buAutoNum type="arabicPeriod" startAt="5"/>
            </a:pPr>
            <a:r>
              <a:rPr lang="en-US" dirty="0">
                <a:latin typeface="Arial" charset="0"/>
                <a:cs typeface="Arial" charset="0"/>
              </a:rPr>
              <a:t> Place cap on nipple (percussion)</a:t>
            </a:r>
          </a:p>
        </p:txBody>
      </p:sp>
      <p:pic>
        <p:nvPicPr>
          <p:cNvPr id="17" name="Picture 2">
            <a:extLst>
              <a:ext uri="{FF2B5EF4-FFF2-40B4-BE49-F238E27FC236}">
                <a16:creationId xmlns:a16="http://schemas.microsoft.com/office/drawing/2014/main" id="{6BEA03C3-294E-0848-83EB-A1AA5F38B011}"/>
              </a:ext>
            </a:extLst>
          </p:cNvPr>
          <p:cNvPicPr>
            <a:picLocks noChangeAspect="1" noChangeArrowheads="1"/>
          </p:cNvPicPr>
          <p:nvPr/>
        </p:nvPicPr>
        <p:blipFill>
          <a:blip r:embed="rId2"/>
          <a:stretch>
            <a:fillRect/>
          </a:stretch>
        </p:blipFill>
        <p:spPr>
          <a:xfrm>
            <a:off x="4069464" y="2209800"/>
            <a:ext cx="4723698" cy="3020240"/>
          </a:xfrm>
          <a:prstGeom prst="rect">
            <a:avLst/>
          </a:prstGeom>
        </p:spPr>
      </p:pic>
      <p:sp>
        <p:nvSpPr>
          <p:cNvPr id="18" name="TextBox 17">
            <a:extLst>
              <a:ext uri="{FF2B5EF4-FFF2-40B4-BE49-F238E27FC236}">
                <a16:creationId xmlns:a16="http://schemas.microsoft.com/office/drawing/2014/main" id="{40C1818B-73FE-AF4B-A6C5-148FBCDECCE4}"/>
              </a:ext>
            </a:extLst>
          </p:cNvPr>
          <p:cNvSpPr txBox="1"/>
          <p:nvPr/>
        </p:nvSpPr>
        <p:spPr>
          <a:xfrm>
            <a:off x="4343400" y="2952750"/>
            <a:ext cx="228600" cy="369332"/>
          </a:xfrm>
          <a:prstGeom prst="rect">
            <a:avLst/>
          </a:prstGeom>
          <a:noFill/>
        </p:spPr>
        <p:txBody>
          <a:bodyPr wrap="square" rtlCol="0">
            <a:spAutoFit/>
          </a:bodyPr>
          <a:lstStyle/>
          <a:p>
            <a:r>
              <a:rPr lang="en-US" b="1" dirty="0"/>
              <a:t>1</a:t>
            </a:r>
          </a:p>
        </p:txBody>
      </p:sp>
      <p:sp>
        <p:nvSpPr>
          <p:cNvPr id="19" name="Rectangle 18">
            <a:extLst>
              <a:ext uri="{FF2B5EF4-FFF2-40B4-BE49-F238E27FC236}">
                <a16:creationId xmlns:a16="http://schemas.microsoft.com/office/drawing/2014/main" id="{4AB77CAC-F91B-9A45-93CF-59B26869E9A5}"/>
              </a:ext>
            </a:extLst>
          </p:cNvPr>
          <p:cNvSpPr/>
          <p:nvPr/>
        </p:nvSpPr>
        <p:spPr>
          <a:xfrm>
            <a:off x="4891881" y="2703443"/>
            <a:ext cx="312906" cy="369332"/>
          </a:xfrm>
          <a:prstGeom prst="rect">
            <a:avLst/>
          </a:prstGeom>
        </p:spPr>
        <p:txBody>
          <a:bodyPr wrap="none">
            <a:spAutoFit/>
          </a:bodyPr>
          <a:lstStyle/>
          <a:p>
            <a:r>
              <a:rPr lang="en-US" b="1" dirty="0"/>
              <a:t>2</a:t>
            </a:r>
          </a:p>
        </p:txBody>
      </p:sp>
      <p:sp>
        <p:nvSpPr>
          <p:cNvPr id="20" name="Rectangle 19">
            <a:extLst>
              <a:ext uri="{FF2B5EF4-FFF2-40B4-BE49-F238E27FC236}">
                <a16:creationId xmlns:a16="http://schemas.microsoft.com/office/drawing/2014/main" id="{85120B01-F949-CA40-A4D8-07F80B027520}"/>
              </a:ext>
            </a:extLst>
          </p:cNvPr>
          <p:cNvSpPr/>
          <p:nvPr/>
        </p:nvSpPr>
        <p:spPr>
          <a:xfrm>
            <a:off x="5599280" y="2149445"/>
            <a:ext cx="312906" cy="369332"/>
          </a:xfrm>
          <a:prstGeom prst="rect">
            <a:avLst/>
          </a:prstGeom>
        </p:spPr>
        <p:txBody>
          <a:bodyPr wrap="none">
            <a:spAutoFit/>
          </a:bodyPr>
          <a:lstStyle/>
          <a:p>
            <a:r>
              <a:rPr lang="en-US" b="1" dirty="0"/>
              <a:t>4</a:t>
            </a:r>
          </a:p>
        </p:txBody>
      </p:sp>
      <p:sp>
        <p:nvSpPr>
          <p:cNvPr id="21" name="Rectangle 20">
            <a:extLst>
              <a:ext uri="{FF2B5EF4-FFF2-40B4-BE49-F238E27FC236}">
                <a16:creationId xmlns:a16="http://schemas.microsoft.com/office/drawing/2014/main" id="{55AFE680-E061-D040-8397-791556C28FC8}"/>
              </a:ext>
            </a:extLst>
          </p:cNvPr>
          <p:cNvSpPr/>
          <p:nvPr/>
        </p:nvSpPr>
        <p:spPr>
          <a:xfrm>
            <a:off x="5442827" y="2536207"/>
            <a:ext cx="312906" cy="369332"/>
          </a:xfrm>
          <a:prstGeom prst="rect">
            <a:avLst/>
          </a:prstGeom>
        </p:spPr>
        <p:txBody>
          <a:bodyPr wrap="none">
            <a:spAutoFit/>
          </a:bodyPr>
          <a:lstStyle/>
          <a:p>
            <a:r>
              <a:rPr lang="en-US" b="1" dirty="0"/>
              <a:t>3</a:t>
            </a:r>
          </a:p>
        </p:txBody>
      </p:sp>
      <p:sp>
        <p:nvSpPr>
          <p:cNvPr id="22" name="Rectangle 21">
            <a:extLst>
              <a:ext uri="{FF2B5EF4-FFF2-40B4-BE49-F238E27FC236}">
                <a16:creationId xmlns:a16="http://schemas.microsoft.com/office/drawing/2014/main" id="{C9ABC064-866A-E649-9BAC-4D7C1C14C91C}"/>
              </a:ext>
            </a:extLst>
          </p:cNvPr>
          <p:cNvSpPr/>
          <p:nvPr/>
        </p:nvSpPr>
        <p:spPr>
          <a:xfrm>
            <a:off x="6045741" y="3006487"/>
            <a:ext cx="312906" cy="369332"/>
          </a:xfrm>
          <a:prstGeom prst="rect">
            <a:avLst/>
          </a:prstGeom>
        </p:spPr>
        <p:txBody>
          <a:bodyPr wrap="none">
            <a:spAutoFit/>
          </a:bodyPr>
          <a:lstStyle/>
          <a:p>
            <a:r>
              <a:rPr lang="en-US" b="1" dirty="0"/>
              <a:t>5</a:t>
            </a:r>
          </a:p>
        </p:txBody>
      </p:sp>
      <p:sp>
        <p:nvSpPr>
          <p:cNvPr id="23" name="Rectangle 22">
            <a:extLst>
              <a:ext uri="{FF2B5EF4-FFF2-40B4-BE49-F238E27FC236}">
                <a16:creationId xmlns:a16="http://schemas.microsoft.com/office/drawing/2014/main" id="{72D76B70-A61A-634B-A890-E70B76E1105A}"/>
              </a:ext>
            </a:extLst>
          </p:cNvPr>
          <p:cNvSpPr/>
          <p:nvPr/>
        </p:nvSpPr>
        <p:spPr>
          <a:xfrm>
            <a:off x="6466372" y="2196692"/>
            <a:ext cx="312906" cy="369332"/>
          </a:xfrm>
          <a:prstGeom prst="rect">
            <a:avLst/>
          </a:prstGeom>
        </p:spPr>
        <p:txBody>
          <a:bodyPr wrap="none">
            <a:spAutoFit/>
          </a:bodyPr>
          <a:lstStyle/>
          <a:p>
            <a:r>
              <a:rPr lang="en-US" b="1" dirty="0"/>
              <a:t>6</a:t>
            </a:r>
          </a:p>
        </p:txBody>
      </p:sp>
      <p:sp>
        <p:nvSpPr>
          <p:cNvPr id="24" name="Rectangle 23">
            <a:extLst>
              <a:ext uri="{FF2B5EF4-FFF2-40B4-BE49-F238E27FC236}">
                <a16:creationId xmlns:a16="http://schemas.microsoft.com/office/drawing/2014/main" id="{6E297877-8C26-2845-90A1-A416B01FB19A}"/>
              </a:ext>
            </a:extLst>
          </p:cNvPr>
          <p:cNvSpPr/>
          <p:nvPr/>
        </p:nvSpPr>
        <p:spPr>
          <a:xfrm>
            <a:off x="7004184" y="2334111"/>
            <a:ext cx="312906" cy="369332"/>
          </a:xfrm>
          <a:prstGeom prst="rect">
            <a:avLst/>
          </a:prstGeom>
        </p:spPr>
        <p:txBody>
          <a:bodyPr wrap="none">
            <a:spAutoFit/>
          </a:bodyPr>
          <a:lstStyle/>
          <a:p>
            <a:r>
              <a:rPr lang="en-US" b="1" dirty="0"/>
              <a:t>7</a:t>
            </a:r>
          </a:p>
        </p:txBody>
      </p:sp>
      <p:sp>
        <p:nvSpPr>
          <p:cNvPr id="25" name="Rectangle 24">
            <a:extLst>
              <a:ext uri="{FF2B5EF4-FFF2-40B4-BE49-F238E27FC236}">
                <a16:creationId xmlns:a16="http://schemas.microsoft.com/office/drawing/2014/main" id="{55466F9B-5609-8B46-A57B-E8093B8DDD17}"/>
              </a:ext>
            </a:extLst>
          </p:cNvPr>
          <p:cNvSpPr/>
          <p:nvPr/>
        </p:nvSpPr>
        <p:spPr>
          <a:xfrm>
            <a:off x="7255458" y="2720873"/>
            <a:ext cx="312906" cy="369332"/>
          </a:xfrm>
          <a:prstGeom prst="rect">
            <a:avLst/>
          </a:prstGeom>
        </p:spPr>
        <p:txBody>
          <a:bodyPr wrap="none">
            <a:spAutoFit/>
          </a:bodyPr>
          <a:lstStyle/>
          <a:p>
            <a:r>
              <a:rPr lang="en-US" b="1" dirty="0"/>
              <a:t>8</a:t>
            </a:r>
          </a:p>
        </p:txBody>
      </p:sp>
      <p:sp>
        <p:nvSpPr>
          <p:cNvPr id="26" name="Rectangle 25">
            <a:extLst>
              <a:ext uri="{FF2B5EF4-FFF2-40B4-BE49-F238E27FC236}">
                <a16:creationId xmlns:a16="http://schemas.microsoft.com/office/drawing/2014/main" id="{BC2244CC-668F-C040-A037-E3B87A3DF476}"/>
              </a:ext>
            </a:extLst>
          </p:cNvPr>
          <p:cNvSpPr/>
          <p:nvPr/>
        </p:nvSpPr>
        <p:spPr>
          <a:xfrm>
            <a:off x="7832388" y="2732333"/>
            <a:ext cx="312906" cy="369332"/>
          </a:xfrm>
          <a:prstGeom prst="rect">
            <a:avLst/>
          </a:prstGeom>
        </p:spPr>
        <p:txBody>
          <a:bodyPr wrap="none">
            <a:spAutoFit/>
          </a:bodyPr>
          <a:lstStyle/>
          <a:p>
            <a:r>
              <a:rPr lang="en-US" b="1" dirty="0"/>
              <a:t>9</a:t>
            </a:r>
          </a:p>
        </p:txBody>
      </p:sp>
      <p:sp>
        <p:nvSpPr>
          <p:cNvPr id="27" name="Rectangle 26">
            <a:extLst>
              <a:ext uri="{FF2B5EF4-FFF2-40B4-BE49-F238E27FC236}">
                <a16:creationId xmlns:a16="http://schemas.microsoft.com/office/drawing/2014/main" id="{9C6EE062-F0B3-5040-9DA7-36556D60C1C2}"/>
              </a:ext>
            </a:extLst>
          </p:cNvPr>
          <p:cNvSpPr/>
          <p:nvPr/>
        </p:nvSpPr>
        <p:spPr>
          <a:xfrm>
            <a:off x="7881606" y="3820312"/>
            <a:ext cx="441146" cy="369332"/>
          </a:xfrm>
          <a:prstGeom prst="rect">
            <a:avLst/>
          </a:prstGeom>
        </p:spPr>
        <p:txBody>
          <a:bodyPr wrap="none">
            <a:spAutoFit/>
          </a:bodyPr>
          <a:lstStyle/>
          <a:p>
            <a:r>
              <a:rPr lang="en-US" b="1" dirty="0"/>
              <a:t>10</a:t>
            </a:r>
          </a:p>
        </p:txBody>
      </p:sp>
      <p:sp>
        <p:nvSpPr>
          <p:cNvPr id="28" name="Rectangle 27">
            <a:extLst>
              <a:ext uri="{FF2B5EF4-FFF2-40B4-BE49-F238E27FC236}">
                <a16:creationId xmlns:a16="http://schemas.microsoft.com/office/drawing/2014/main" id="{56312C36-3807-F446-B8E3-E354A2963FA9}"/>
              </a:ext>
            </a:extLst>
          </p:cNvPr>
          <p:cNvSpPr/>
          <p:nvPr/>
        </p:nvSpPr>
        <p:spPr>
          <a:xfrm>
            <a:off x="7907254" y="3522753"/>
            <a:ext cx="415498" cy="369332"/>
          </a:xfrm>
          <a:prstGeom prst="rect">
            <a:avLst/>
          </a:prstGeom>
        </p:spPr>
        <p:txBody>
          <a:bodyPr wrap="none">
            <a:spAutoFit/>
          </a:bodyPr>
          <a:lstStyle/>
          <a:p>
            <a:r>
              <a:rPr lang="en-US" b="1" dirty="0"/>
              <a:t>or</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Title 3"/>
          <p:cNvSpPr>
            <a:spLocks noGrp="1"/>
          </p:cNvSpPr>
          <p:nvPr>
            <p:ph type="title"/>
          </p:nvPr>
        </p:nvSpPr>
        <p:spPr/>
        <p:txBody>
          <a:bodyPr/>
          <a:lstStyle/>
          <a:p>
            <a:r>
              <a:rPr lang="en-US" dirty="0"/>
              <a:t>Muzzleloader Safety and Skills</a:t>
            </a:r>
          </a:p>
        </p:txBody>
      </p:sp>
      <p:sp>
        <p:nvSpPr>
          <p:cNvPr id="256003"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Unloading a Muzzleloader</a:t>
            </a:r>
          </a:p>
        </p:txBody>
      </p:sp>
      <p:sp>
        <p:nvSpPr>
          <p:cNvPr id="256004" name="Content Placeholder 5"/>
          <p:cNvSpPr>
            <a:spLocks noGrp="1"/>
          </p:cNvSpPr>
          <p:nvPr>
            <p:ph sz="half" idx="2"/>
          </p:nvPr>
        </p:nvSpPr>
        <p:spPr>
          <a:xfrm>
            <a:off x="457200" y="1916113"/>
            <a:ext cx="8229600" cy="3951287"/>
          </a:xfrm>
        </p:spPr>
        <p:txBody>
          <a:bodyPr/>
          <a:lstStyle/>
          <a:p>
            <a:r>
              <a:rPr lang="en-US" dirty="0">
                <a:latin typeface="Arial" charset="0"/>
                <a:cs typeface="Arial" charset="0"/>
              </a:rPr>
              <a:t>Unload a muzzleloader by discharging it into a suitable backstop. Do not fire into the air or into the ground at your feet in case the projectile ricochets.</a:t>
            </a:r>
          </a:p>
          <a:p>
            <a:r>
              <a:rPr lang="en-US" dirty="0">
                <a:latin typeface="Arial" charset="0"/>
                <a:cs typeface="Arial" charset="0"/>
              </a:rPr>
              <a:t>Use a CO</a:t>
            </a:r>
            <a:r>
              <a:rPr lang="en-US" baseline="-25000" dirty="0">
                <a:latin typeface="Arial" charset="0"/>
                <a:cs typeface="Arial" charset="0"/>
              </a:rPr>
              <a:t>2</a:t>
            </a:r>
            <a:r>
              <a:rPr lang="en-US" dirty="0">
                <a:latin typeface="Arial" charset="0"/>
                <a:cs typeface="Arial" charset="0"/>
              </a:rPr>
              <a:t> discharger to clear the barrel.</a:t>
            </a:r>
          </a:p>
          <a:p>
            <a:pPr lvl="1"/>
            <a:r>
              <a:rPr lang="en-US" dirty="0">
                <a:latin typeface="Arial" charset="0"/>
                <a:cs typeface="Arial" charset="0"/>
              </a:rPr>
              <a:t>Percussion Lock Muzzleloader: Slip the discharger over the nipple.</a:t>
            </a:r>
          </a:p>
          <a:p>
            <a:pPr lvl="1"/>
            <a:r>
              <a:rPr lang="en-US" dirty="0">
                <a:latin typeface="Arial" charset="0"/>
                <a:cs typeface="Arial" charset="0"/>
              </a:rPr>
              <a:t>Flintlock Muzzleloader: Place the discharger against the touchhole.</a:t>
            </a:r>
          </a:p>
          <a:p>
            <a:pPr marL="457200" lvl="1" indent="0">
              <a:buNone/>
            </a:pPr>
            <a:endParaRPr lang="en-US" dirty="0">
              <a:latin typeface="Arial" charset="0"/>
              <a:cs typeface="Arial" charset="0"/>
            </a:endParaRP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Title 3"/>
          <p:cNvSpPr>
            <a:spLocks noGrp="1"/>
          </p:cNvSpPr>
          <p:nvPr>
            <p:ph type="title"/>
          </p:nvPr>
        </p:nvSpPr>
        <p:spPr/>
        <p:txBody>
          <a:bodyPr/>
          <a:lstStyle/>
          <a:p>
            <a:r>
              <a:rPr lang="en-US" dirty="0"/>
              <a:t>Muzzleloader Safety and Skills</a:t>
            </a:r>
          </a:p>
        </p:txBody>
      </p:sp>
      <p:sp>
        <p:nvSpPr>
          <p:cNvPr id="256003"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Unloading a Muzzleloader</a:t>
            </a:r>
          </a:p>
        </p:txBody>
      </p:sp>
      <p:sp>
        <p:nvSpPr>
          <p:cNvPr id="256004" name="Content Placeholder 5"/>
          <p:cNvSpPr>
            <a:spLocks noGrp="1"/>
          </p:cNvSpPr>
          <p:nvPr>
            <p:ph sz="half" idx="2"/>
          </p:nvPr>
        </p:nvSpPr>
        <p:spPr>
          <a:xfrm>
            <a:off x="457200" y="1916113"/>
            <a:ext cx="8229600" cy="3951287"/>
          </a:xfrm>
        </p:spPr>
        <p:txBody>
          <a:bodyPr/>
          <a:lstStyle/>
          <a:p>
            <a:r>
              <a:rPr lang="en-US" dirty="0"/>
              <a:t>On a modern in-line muzzleloader, remove the breech plug. Then, simply push the projectile and powder out the rear of the barrel.</a:t>
            </a:r>
          </a:p>
          <a:p>
            <a:pPr marL="457200" lvl="1" indent="0">
              <a:buNone/>
            </a:pPr>
            <a:endParaRPr lang="en-US" dirty="0">
              <a:latin typeface="Arial" charset="0"/>
              <a:cs typeface="Arial" charset="0"/>
            </a:endParaRPr>
          </a:p>
        </p:txBody>
      </p:sp>
    </p:spTree>
    <p:extLst>
      <p:ext uri="{BB962C8B-B14F-4D97-AF65-F5344CB8AC3E}">
        <p14:creationId xmlns:p14="http://schemas.microsoft.com/office/powerpoint/2010/main" val="1964714558"/>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p:txBody>
          <a:bodyPr/>
          <a:lstStyle/>
          <a:p>
            <a:pPr eaLnBrk="1" hangingPunct="1"/>
            <a:r>
              <a:rPr lang="en-US" dirty="0"/>
              <a:t>Muzzleloader Safety and Skills</a:t>
            </a:r>
            <a:endParaRPr lang="en-US" sz="2400" dirty="0"/>
          </a:p>
        </p:txBody>
      </p:sp>
      <p:sp>
        <p:nvSpPr>
          <p:cNvPr id="257027" name="Rectangle 3"/>
          <p:cNvSpPr>
            <a:spLocks noGrp="1" noChangeArrowheads="1"/>
          </p:cNvSpPr>
          <p:nvPr>
            <p:ph idx="1"/>
          </p:nvPr>
        </p:nvSpPr>
        <p:spPr/>
        <p:txBody>
          <a:bodyPr/>
          <a:lstStyle/>
          <a:p>
            <a:pPr eaLnBrk="1" hangingPunct="1"/>
            <a:r>
              <a:rPr lang="en-US" dirty="0">
                <a:latin typeface="Arial" charset="0"/>
                <a:cs typeface="Arial" charset="0"/>
              </a:rPr>
              <a:t>When muzzleloader is unloaded, place ramrod or loading rod in the barrel before leaning the firearm against a good rest—this will prevent debris from falling down the barrel and blocking the touchhole. </a:t>
            </a:r>
          </a:p>
        </p:txBody>
      </p:sp>
    </p:spTree>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Title 3"/>
          <p:cNvSpPr>
            <a:spLocks noGrp="1"/>
          </p:cNvSpPr>
          <p:nvPr>
            <p:ph type="title"/>
          </p:nvPr>
        </p:nvSpPr>
        <p:spPr/>
        <p:txBody>
          <a:bodyPr/>
          <a:lstStyle/>
          <a:p>
            <a:r>
              <a:rPr lang="en-US" dirty="0"/>
              <a:t>Muzzleloader Safety and Skills</a:t>
            </a:r>
          </a:p>
        </p:txBody>
      </p:sp>
      <p:sp>
        <p:nvSpPr>
          <p:cNvPr id="258051" name="Text Placeholder 4"/>
          <p:cNvSpPr>
            <a:spLocks noGrp="1"/>
          </p:cNvSpPr>
          <p:nvPr>
            <p:ph type="body" idx="1"/>
          </p:nvPr>
        </p:nvSpPr>
        <p:spPr/>
        <p:txBody>
          <a:bodyPr/>
          <a:lstStyle/>
          <a:p>
            <a:r>
              <a:rPr lang="en-US" dirty="0">
                <a:latin typeface="Arial" charset="0"/>
                <a:cs typeface="Arial" charset="0"/>
              </a:rPr>
              <a:t>Firing a Muzzleloader</a:t>
            </a:r>
          </a:p>
        </p:txBody>
      </p:sp>
      <p:sp>
        <p:nvSpPr>
          <p:cNvPr id="258052" name="Content Placeholder 5"/>
          <p:cNvSpPr>
            <a:spLocks noGrp="1"/>
          </p:cNvSpPr>
          <p:nvPr>
            <p:ph sz="half" idx="2"/>
          </p:nvPr>
        </p:nvSpPr>
        <p:spPr/>
        <p:txBody>
          <a:bodyPr/>
          <a:lstStyle/>
          <a:p>
            <a:r>
              <a:rPr lang="en-US" dirty="0">
                <a:latin typeface="Arial Black" pitchFamily="34" charset="0"/>
                <a:cs typeface="Arial" charset="0"/>
              </a:rPr>
              <a:t>Percussion Lock Muzzleloader</a:t>
            </a:r>
            <a:r>
              <a:rPr lang="en-US" dirty="0">
                <a:latin typeface="Arial" charset="0"/>
                <a:cs typeface="Arial" charset="0"/>
              </a:rPr>
              <a:t>: When ready to fire muzzleloader safely, place percussion cap on nipple. Be sure surroundings and backstop are safe. Aim and fire. </a:t>
            </a:r>
          </a:p>
        </p:txBody>
      </p:sp>
      <p:pic>
        <p:nvPicPr>
          <p:cNvPr id="258053" name="Picture 6" descr="\\Ladybird\shared_graphics\Hunting_graphics\Export_PPT\Generic_drawings\muzzleloader_aiming.jpg"/>
          <p:cNvPicPr>
            <a:picLocks noGrp="1" noChangeAspect="1" noChangeArrowheads="1"/>
          </p:cNvPicPr>
          <p:nvPr>
            <p:ph sz="quarter" idx="4"/>
          </p:nvPr>
        </p:nvPicPr>
        <p:blipFill>
          <a:blip r:embed="rId2"/>
          <a:stretch>
            <a:fillRect/>
          </a:stretch>
        </p:blipFill>
        <p:spPr>
          <a:xfrm>
            <a:off x="5209026" y="1951038"/>
            <a:ext cx="2913773" cy="3916361"/>
          </a:xfrm>
          <a:noFill/>
        </p:spPr>
      </p:pic>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Title 1"/>
          <p:cNvSpPr>
            <a:spLocks noGrp="1"/>
          </p:cNvSpPr>
          <p:nvPr>
            <p:ph type="title"/>
          </p:nvPr>
        </p:nvSpPr>
        <p:spPr/>
        <p:txBody>
          <a:bodyPr/>
          <a:lstStyle/>
          <a:p>
            <a:r>
              <a:rPr lang="en-US" dirty="0"/>
              <a:t>Muzzleloader Safety and Skills</a:t>
            </a:r>
          </a:p>
        </p:txBody>
      </p:sp>
      <p:sp>
        <p:nvSpPr>
          <p:cNvPr id="259075" name="Content Placeholder 2"/>
          <p:cNvSpPr>
            <a:spLocks noGrp="1"/>
          </p:cNvSpPr>
          <p:nvPr>
            <p:ph idx="1"/>
          </p:nvPr>
        </p:nvSpPr>
        <p:spPr/>
        <p:txBody>
          <a:bodyPr/>
          <a:lstStyle/>
          <a:p>
            <a:r>
              <a:rPr lang="en-US" dirty="0">
                <a:latin typeface="Arial Black" pitchFamily="34" charset="0"/>
                <a:cs typeface="Arial" charset="0"/>
              </a:rPr>
              <a:t>Flintlock Muzzleloader</a:t>
            </a:r>
            <a:r>
              <a:rPr lang="en-US" dirty="0">
                <a:latin typeface="Arial" charset="0"/>
                <a:cs typeface="Arial" charset="0"/>
              </a:rPr>
              <a:t>: When priming flintlock, pull hammer to half-cock position and open priming pan cover. Check flint, making sure setting is tight and properly adjusted. Insert vent pick or fine wire into barrel’s touchhole to make sure opening is clear. With pan primer, fill pan ¾ full of FFFFg powder. Close frizzen, pull hammer to full cock when ready to fire shot.</a:t>
            </a:r>
          </a:p>
          <a:p>
            <a:r>
              <a:rPr lang="en-US" dirty="0">
                <a:latin typeface="Arial" charset="0"/>
                <a:cs typeface="Arial" charset="0"/>
              </a:rPr>
              <a:t>After firing, place hammer in half-cock position and swab barrel to remove sparks.</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itle 3"/>
          <p:cNvSpPr>
            <a:spLocks noGrp="1"/>
          </p:cNvSpPr>
          <p:nvPr>
            <p:ph type="title"/>
          </p:nvPr>
        </p:nvSpPr>
        <p:spPr/>
        <p:txBody>
          <a:bodyPr/>
          <a:lstStyle/>
          <a:p>
            <a:r>
              <a:rPr lang="en-US" dirty="0"/>
              <a:t>Muzzleloader Safety and Skills</a:t>
            </a:r>
          </a:p>
        </p:txBody>
      </p:sp>
      <p:sp>
        <p:nvSpPr>
          <p:cNvPr id="264195"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Hang Fire Situations</a:t>
            </a:r>
          </a:p>
        </p:txBody>
      </p:sp>
      <p:sp>
        <p:nvSpPr>
          <p:cNvPr id="6" name="Content Placeholder 5"/>
          <p:cNvSpPr>
            <a:spLocks noGrp="1"/>
          </p:cNvSpPr>
          <p:nvPr>
            <p:ph sz="half" idx="2"/>
          </p:nvPr>
        </p:nvSpPr>
        <p:spPr>
          <a:xfrm>
            <a:off x="457200" y="1916113"/>
            <a:ext cx="8229600" cy="3951287"/>
          </a:xfrm>
        </p:spPr>
        <p:txBody>
          <a:bodyPr/>
          <a:lstStyle/>
          <a:p>
            <a:pPr marL="0">
              <a:spcBef>
                <a:spcPts val="1800"/>
              </a:spcBef>
              <a:buFont typeface="Wingdings" pitchFamily="2" charset="2"/>
              <a:buNone/>
              <a:defRPr/>
            </a:pPr>
            <a:r>
              <a:rPr lang="en-US" dirty="0"/>
              <a:t>Sometimes a muzzleloader will not fire when the trigger is pulled.</a:t>
            </a:r>
          </a:p>
          <a:p>
            <a:pPr>
              <a:spcBef>
                <a:spcPts val="1800"/>
              </a:spcBef>
              <a:defRPr/>
            </a:pPr>
            <a:r>
              <a:rPr lang="en-US" dirty="0"/>
              <a:t>Keep the gun pointed in a safe direction, preferably downrange. </a:t>
            </a:r>
          </a:p>
          <a:p>
            <a:pPr>
              <a:spcBef>
                <a:spcPts val="1800"/>
              </a:spcBef>
              <a:defRPr/>
            </a:pPr>
            <a:r>
              <a:rPr lang="en-US" dirty="0"/>
              <a:t>Don’t take it anywhere that it could injure someone or damage property if it fires. </a:t>
            </a:r>
          </a:p>
          <a:p>
            <a:pPr>
              <a:spcBef>
                <a:spcPts val="1800"/>
              </a:spcBef>
              <a:defRPr/>
            </a:pPr>
            <a:r>
              <a:rPr lang="en-US" dirty="0"/>
              <a:t>If the gun doesn’t fire properly, get help from an experienced shooter to unload with a ball discharger.</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dirty="0"/>
              <a:t>Objectives</a:t>
            </a:r>
            <a:endParaRPr lang="en-US" sz="2400" dirty="0"/>
          </a:p>
        </p:txBody>
      </p:sp>
      <p:sp>
        <p:nvSpPr>
          <p:cNvPr id="51203" name="Rectangle 3"/>
          <p:cNvSpPr>
            <a:spLocks noGrp="1" noChangeArrowheads="1"/>
          </p:cNvSpPr>
          <p:nvPr>
            <p:ph idx="1"/>
          </p:nvPr>
        </p:nvSpPr>
        <p:spPr/>
        <p:txBody>
          <a:bodyPr/>
          <a:lstStyle/>
          <a:p>
            <a:pPr eaLnBrk="1" hangingPunct="1"/>
            <a:r>
              <a:rPr lang="en-US" dirty="0">
                <a:latin typeface="Arial" charset="0"/>
                <a:cs typeface="Arial" charset="0"/>
              </a:rPr>
              <a:t>Explain the danger of mixing different gauges of shotshells.</a:t>
            </a:r>
          </a:p>
          <a:p>
            <a:pPr eaLnBrk="1" hangingPunct="1"/>
            <a:r>
              <a:rPr lang="en-US" dirty="0">
                <a:latin typeface="Arial" charset="0"/>
                <a:cs typeface="Arial" charset="0"/>
              </a:rPr>
              <a:t>Explain why it is important to know your firearm’s range.</a:t>
            </a:r>
          </a:p>
          <a:p>
            <a:pPr eaLnBrk="1" hangingPunct="1"/>
            <a:r>
              <a:rPr lang="en-US" dirty="0">
                <a:latin typeface="Arial" charset="0"/>
                <a:cs typeface="Arial" charset="0"/>
              </a:rPr>
              <a:t>Demonstrate cleaning procedures for a firearm.</a:t>
            </a:r>
          </a:p>
          <a:p>
            <a:pPr eaLnBrk="1" hangingPunct="1"/>
            <a:r>
              <a:rPr lang="en-US" dirty="0">
                <a:latin typeface="Arial" charset="0"/>
                <a:cs typeface="Arial" charset="0"/>
              </a:rPr>
              <a:t>Demonstrate how to make a firearm safe for storage.</a:t>
            </a:r>
          </a:p>
        </p:txBody>
      </p:sp>
    </p:spTree>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itle 3"/>
          <p:cNvSpPr>
            <a:spLocks noGrp="1"/>
          </p:cNvSpPr>
          <p:nvPr>
            <p:ph type="title"/>
          </p:nvPr>
        </p:nvSpPr>
        <p:spPr/>
        <p:txBody>
          <a:bodyPr/>
          <a:lstStyle/>
          <a:p>
            <a:r>
              <a:rPr lang="en-US" dirty="0"/>
              <a:t>Muzzleloader Safety and Skills</a:t>
            </a:r>
          </a:p>
        </p:txBody>
      </p:sp>
      <p:sp>
        <p:nvSpPr>
          <p:cNvPr id="262147"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Basic Muzzleloader Safety</a:t>
            </a:r>
          </a:p>
        </p:txBody>
      </p:sp>
      <p:sp>
        <p:nvSpPr>
          <p:cNvPr id="262148" name="Content Placeholder 5"/>
          <p:cNvSpPr>
            <a:spLocks noGrp="1"/>
          </p:cNvSpPr>
          <p:nvPr>
            <p:ph sz="half" idx="2"/>
          </p:nvPr>
        </p:nvSpPr>
        <p:spPr>
          <a:xfrm>
            <a:off x="457200" y="1916113"/>
            <a:ext cx="8229600" cy="3951287"/>
          </a:xfrm>
        </p:spPr>
        <p:txBody>
          <a:bodyPr/>
          <a:lstStyle/>
          <a:p>
            <a:r>
              <a:rPr lang="en-US" dirty="0">
                <a:latin typeface="Arial" charset="0"/>
                <a:cs typeface="Arial" charset="0"/>
              </a:rPr>
              <a:t>Keep muzzle pointed in safe direction. Do not lean over, stand in front of, or blow down the muzzle.</a:t>
            </a:r>
          </a:p>
          <a:p>
            <a:r>
              <a:rPr lang="en-US" dirty="0">
                <a:latin typeface="Arial" charset="0"/>
                <a:cs typeface="Arial" charset="0"/>
              </a:rPr>
              <a:t>Use only black powder or a safe substitute in a muzzleloading firearm.</a:t>
            </a:r>
          </a:p>
          <a:p>
            <a:r>
              <a:rPr lang="en-US" dirty="0">
                <a:latin typeface="Arial" charset="0"/>
                <a:cs typeface="Arial" charset="0"/>
              </a:rPr>
              <a:t>Wait until ready to fire before you prime or cap a muzzleloader.</a:t>
            </a:r>
          </a:p>
          <a:p>
            <a:r>
              <a:rPr lang="en-US" dirty="0">
                <a:latin typeface="Arial" charset="0"/>
                <a:cs typeface="Arial" charset="0"/>
              </a:rPr>
              <a:t>Always wear shooting glasses and ear protection when shooting. Wear long-sleeved shirt.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Title 3"/>
          <p:cNvSpPr>
            <a:spLocks noGrp="1"/>
          </p:cNvSpPr>
          <p:nvPr>
            <p:ph type="title"/>
          </p:nvPr>
        </p:nvSpPr>
        <p:spPr/>
        <p:txBody>
          <a:bodyPr/>
          <a:lstStyle/>
          <a:p>
            <a:r>
              <a:rPr lang="en-US" dirty="0"/>
              <a:t>Muzzleloader Safety and Skills</a:t>
            </a:r>
          </a:p>
        </p:txBody>
      </p:sp>
      <p:sp>
        <p:nvSpPr>
          <p:cNvPr id="263171" name="Content Placeholder 4"/>
          <p:cNvSpPr>
            <a:spLocks noGrp="1"/>
          </p:cNvSpPr>
          <p:nvPr>
            <p:ph idx="1"/>
          </p:nvPr>
        </p:nvSpPr>
        <p:spPr/>
        <p:txBody>
          <a:bodyPr/>
          <a:lstStyle/>
          <a:p>
            <a:pPr>
              <a:spcBef>
                <a:spcPts val="1800"/>
              </a:spcBef>
            </a:pPr>
            <a:r>
              <a:rPr lang="en-US" dirty="0">
                <a:latin typeface="Arial" charset="0"/>
                <a:cs typeface="Arial" charset="0"/>
              </a:rPr>
              <a:t>Never smoke while shooting or loading or when near a powder horn or flask.</a:t>
            </a:r>
          </a:p>
          <a:p>
            <a:pPr>
              <a:spcBef>
                <a:spcPts val="1800"/>
              </a:spcBef>
            </a:pPr>
            <a:r>
              <a:rPr lang="en-US" dirty="0">
                <a:latin typeface="Arial" charset="0"/>
                <a:cs typeface="Arial" charset="0"/>
              </a:rPr>
              <a:t>Load the muzzleloader directly from a calibrated powder measure—not from a horn, flask, or other container.</a:t>
            </a:r>
          </a:p>
          <a:p>
            <a:pPr>
              <a:spcBef>
                <a:spcPts val="1800"/>
              </a:spcBef>
            </a:pPr>
            <a:r>
              <a:rPr lang="en-US" dirty="0">
                <a:latin typeface="Arial" charset="0"/>
                <a:cs typeface="Arial" charset="0"/>
              </a:rPr>
              <a:t>Load one charge at a time.</a:t>
            </a:r>
          </a:p>
          <a:p>
            <a:pPr>
              <a:spcBef>
                <a:spcPts val="1800"/>
              </a:spcBef>
            </a:pPr>
            <a:r>
              <a:rPr lang="en-US" dirty="0">
                <a:latin typeface="Arial" charset="0"/>
                <a:cs typeface="Arial" charset="0"/>
              </a:rPr>
              <a:t>Unload muzzleloader before bringing it into your home, camp, or vehicle.</a:t>
            </a:r>
          </a:p>
          <a:p>
            <a:pPr>
              <a:spcBef>
                <a:spcPts val="1800"/>
              </a:spcBef>
            </a:pPr>
            <a:r>
              <a:rPr lang="en-US" dirty="0">
                <a:latin typeface="Arial" charset="0"/>
                <a:cs typeface="Arial" charset="0"/>
              </a:rPr>
              <a:t>Stay with the charged muzzleloader at all times.</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Title 1"/>
          <p:cNvSpPr>
            <a:spLocks noGrp="1"/>
          </p:cNvSpPr>
          <p:nvPr>
            <p:ph type="title"/>
          </p:nvPr>
        </p:nvSpPr>
        <p:spPr/>
        <p:txBody>
          <a:bodyPr/>
          <a:lstStyle/>
          <a:p>
            <a:r>
              <a:rPr lang="en-US" dirty="0"/>
              <a:t>Know Your Bow and Arrow</a:t>
            </a:r>
          </a:p>
        </p:txBody>
      </p:sp>
      <p:sp>
        <p:nvSpPr>
          <p:cNvPr id="265219" name="Content Placeholder 2"/>
          <p:cNvSpPr>
            <a:spLocks noGrp="1"/>
          </p:cNvSpPr>
          <p:nvPr>
            <p:ph idx="1"/>
          </p:nvPr>
        </p:nvSpPr>
        <p:spPr/>
        <p:txBody>
          <a:bodyPr/>
          <a:lstStyle/>
          <a:p>
            <a:r>
              <a:rPr lang="en-US" dirty="0">
                <a:latin typeface="Arial" charset="0"/>
                <a:cs typeface="Arial" charset="0"/>
              </a:rPr>
              <a:t>Modern bows can shoot arrows more than 400 yards, at speeds of more than 200 mph. </a:t>
            </a:r>
          </a:p>
          <a:p>
            <a:r>
              <a:rPr lang="en-US" dirty="0">
                <a:latin typeface="Arial" charset="0"/>
                <a:cs typeface="Arial" charset="0"/>
              </a:rPr>
              <a:t>A bow is a short-range hunting tool. Shots usually limited to 40 yards or less. At this range, arrow penetrates and can even pass through an animal. </a:t>
            </a:r>
          </a:p>
          <a:p>
            <a:r>
              <a:rPr lang="en-US" dirty="0">
                <a:latin typeface="Arial" charset="0"/>
                <a:cs typeface="Arial" charset="0"/>
              </a:rPr>
              <a:t>Most shots taken at 15 yards.</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p:txBody>
          <a:bodyPr/>
          <a:lstStyle/>
          <a:p>
            <a:pPr eaLnBrk="1" hangingPunct="1"/>
            <a:r>
              <a:rPr lang="en-US" dirty="0"/>
              <a:t>Know Your Bow and Arrow</a:t>
            </a:r>
            <a:endParaRPr lang="en-US" sz="2400" dirty="0"/>
          </a:p>
        </p:txBody>
      </p:sp>
      <p:sp>
        <p:nvSpPr>
          <p:cNvPr id="266243" name="Text Placeholder 5"/>
          <p:cNvSpPr>
            <a:spLocks noGrp="1"/>
          </p:cNvSpPr>
          <p:nvPr>
            <p:ph type="body" idx="1"/>
          </p:nvPr>
        </p:nvSpPr>
        <p:spPr>
          <a:xfrm>
            <a:off x="457200" y="1276350"/>
            <a:ext cx="8229600" cy="639763"/>
          </a:xfrm>
        </p:spPr>
        <p:txBody>
          <a:bodyPr/>
          <a:lstStyle/>
          <a:p>
            <a:r>
              <a:rPr lang="en-US" dirty="0">
                <a:latin typeface="Arial" charset="0"/>
                <a:cs typeface="Arial" charset="0"/>
              </a:rPr>
              <a:t>Common Bow Types</a:t>
            </a:r>
          </a:p>
        </p:txBody>
      </p:sp>
      <p:sp>
        <p:nvSpPr>
          <p:cNvPr id="266244" name="Rectangle 3"/>
          <p:cNvSpPr>
            <a:spLocks noGrp="1" noChangeArrowheads="1"/>
          </p:cNvSpPr>
          <p:nvPr>
            <p:ph sz="half" idx="2"/>
          </p:nvPr>
        </p:nvSpPr>
        <p:spPr>
          <a:xfrm>
            <a:off x="457200" y="1916113"/>
            <a:ext cx="8229600" cy="3951287"/>
          </a:xfrm>
        </p:spPr>
        <p:txBody>
          <a:bodyPr/>
          <a:lstStyle/>
          <a:p>
            <a:pPr eaLnBrk="1" hangingPunct="1">
              <a:lnSpc>
                <a:spcPct val="110000"/>
              </a:lnSpc>
              <a:spcBef>
                <a:spcPct val="125000"/>
              </a:spcBef>
            </a:pPr>
            <a:r>
              <a:rPr lang="en-US" dirty="0">
                <a:solidFill>
                  <a:srgbClr val="000000"/>
                </a:solidFill>
                <a:latin typeface="Arial Black" pitchFamily="34" charset="0"/>
                <a:cs typeface="Arial" charset="0"/>
              </a:rPr>
              <a:t>Longbow (Stick Bow)</a:t>
            </a:r>
            <a:r>
              <a:rPr lang="en-US" dirty="0">
                <a:solidFill>
                  <a:srgbClr val="000000"/>
                </a:solidFill>
                <a:latin typeface="Arial" charset="0"/>
                <a:cs typeface="Arial" charset="0"/>
              </a:rPr>
              <a:t>: “Traditional” bow, has straight limbs that form an arc when strung. </a:t>
            </a:r>
          </a:p>
        </p:txBody>
      </p:sp>
      <p:pic>
        <p:nvPicPr>
          <p:cNvPr id="266245" name="Picture 4"/>
          <p:cNvPicPr>
            <a:picLocks noChangeAspect="1" noChangeArrowheads="1"/>
          </p:cNvPicPr>
          <p:nvPr/>
        </p:nvPicPr>
        <p:blipFill>
          <a:blip r:embed="rId2"/>
          <a:stretch>
            <a:fillRect/>
          </a:stretch>
        </p:blipFill>
        <p:spPr bwMode="auto">
          <a:xfrm>
            <a:off x="685800" y="3748779"/>
            <a:ext cx="7848600" cy="2408442"/>
          </a:xfrm>
          <a:prstGeom prst="rect">
            <a:avLst/>
          </a:prstGeom>
          <a:noFill/>
          <a:ln w="9525">
            <a:noFill/>
            <a:miter lim="800000"/>
            <a:headEnd/>
            <a:tailEnd/>
          </a:ln>
        </p:spPr>
      </p:pic>
    </p:spTree>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p:txBody>
          <a:bodyPr/>
          <a:lstStyle/>
          <a:p>
            <a:pPr eaLnBrk="1" hangingPunct="1"/>
            <a:r>
              <a:rPr lang="en-US" dirty="0"/>
              <a:t>Know Your Bow and Arrow</a:t>
            </a:r>
            <a:endParaRPr lang="en-US" sz="2400" dirty="0"/>
          </a:p>
        </p:txBody>
      </p:sp>
      <p:sp>
        <p:nvSpPr>
          <p:cNvPr id="267267" name="Content Placeholder 4"/>
          <p:cNvSpPr>
            <a:spLocks noGrp="1"/>
          </p:cNvSpPr>
          <p:nvPr>
            <p:ph idx="1"/>
          </p:nvPr>
        </p:nvSpPr>
        <p:spPr/>
        <p:txBody>
          <a:bodyPr/>
          <a:lstStyle/>
          <a:p>
            <a:r>
              <a:rPr lang="en-US" dirty="0">
                <a:latin typeface="Arial Black" pitchFamily="34" charset="0"/>
                <a:cs typeface="Arial" charset="0"/>
              </a:rPr>
              <a:t>Recurve Bow</a:t>
            </a:r>
            <a:r>
              <a:rPr lang="en-US" dirty="0">
                <a:latin typeface="Arial" charset="0"/>
                <a:cs typeface="Arial" charset="0"/>
              </a:rPr>
              <a:t>: Much like the longbow, but limbs curve back away from the belly of the bow, which can provide more power in a shorter bow than a longbow.</a:t>
            </a:r>
          </a:p>
        </p:txBody>
      </p:sp>
      <p:pic>
        <p:nvPicPr>
          <p:cNvPr id="267268" name="Picture 8"/>
          <p:cNvPicPr>
            <a:picLocks noChangeAspect="1" noChangeArrowheads="1"/>
          </p:cNvPicPr>
          <p:nvPr/>
        </p:nvPicPr>
        <p:blipFill>
          <a:blip r:embed="rId2"/>
          <a:stretch>
            <a:fillRect/>
          </a:stretch>
        </p:blipFill>
        <p:spPr bwMode="auto">
          <a:xfrm>
            <a:off x="950913" y="3403783"/>
            <a:ext cx="7278687" cy="2518996"/>
          </a:xfrm>
          <a:prstGeom prst="rect">
            <a:avLst/>
          </a:prstGeom>
          <a:noFill/>
          <a:ln w="9525">
            <a:noFill/>
            <a:miter lim="800000"/>
            <a:headEnd/>
            <a:tailEnd/>
          </a:ln>
        </p:spPr>
      </p:pic>
    </p:spTree>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4"/>
          <p:cNvPicPr>
            <a:picLocks noChangeAspect="1" noChangeArrowheads="1"/>
          </p:cNvPicPr>
          <p:nvPr/>
        </p:nvPicPr>
        <p:blipFill>
          <a:blip r:embed="rId2"/>
          <a:stretch>
            <a:fillRect/>
          </a:stretch>
        </p:blipFill>
        <p:spPr bwMode="auto">
          <a:xfrm>
            <a:off x="1532043" y="3276600"/>
            <a:ext cx="6286289" cy="2773363"/>
          </a:xfrm>
          <a:prstGeom prst="rect">
            <a:avLst/>
          </a:prstGeom>
          <a:noFill/>
          <a:ln w="9525">
            <a:noFill/>
            <a:miter lim="800000"/>
            <a:headEnd/>
            <a:tailEnd/>
          </a:ln>
        </p:spPr>
      </p:pic>
      <p:sp>
        <p:nvSpPr>
          <p:cNvPr id="268291" name="Title 3"/>
          <p:cNvSpPr>
            <a:spLocks noGrp="1"/>
          </p:cNvSpPr>
          <p:nvPr>
            <p:ph type="title"/>
          </p:nvPr>
        </p:nvSpPr>
        <p:spPr/>
        <p:txBody>
          <a:bodyPr/>
          <a:lstStyle/>
          <a:p>
            <a:r>
              <a:rPr lang="en-US" dirty="0"/>
              <a:t>Know Your Bow and Arrow</a:t>
            </a:r>
          </a:p>
        </p:txBody>
      </p:sp>
      <p:sp>
        <p:nvSpPr>
          <p:cNvPr id="268292" name="Content Placeholder 4"/>
          <p:cNvSpPr>
            <a:spLocks noGrp="1"/>
          </p:cNvSpPr>
          <p:nvPr>
            <p:ph idx="1"/>
          </p:nvPr>
        </p:nvSpPr>
        <p:spPr/>
        <p:txBody>
          <a:bodyPr/>
          <a:lstStyle/>
          <a:p>
            <a:r>
              <a:rPr lang="en-US" dirty="0">
                <a:latin typeface="Arial Black" pitchFamily="34" charset="0"/>
                <a:cs typeface="Arial" charset="0"/>
              </a:rPr>
              <a:t>Compound Bow</a:t>
            </a:r>
            <a:r>
              <a:rPr lang="en-US" dirty="0">
                <a:latin typeface="Arial" charset="0"/>
                <a:cs typeface="Arial" charset="0"/>
              </a:rPr>
              <a:t>: Most popular bow for both hunting and target shooting. Wheels and cables attached to limbs to make it easier to hold at full draw. Able to propel arrow faster than longbow or recurve bow.</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Title 3"/>
          <p:cNvSpPr>
            <a:spLocks noGrp="1"/>
          </p:cNvSpPr>
          <p:nvPr>
            <p:ph type="title"/>
          </p:nvPr>
        </p:nvSpPr>
        <p:spPr/>
        <p:txBody>
          <a:bodyPr/>
          <a:lstStyle/>
          <a:p>
            <a:r>
              <a:rPr lang="en-US" dirty="0"/>
              <a:t>Know Your Bow and Arrow</a:t>
            </a:r>
          </a:p>
        </p:txBody>
      </p:sp>
      <p:sp>
        <p:nvSpPr>
          <p:cNvPr id="269315"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Stringing a Bow</a:t>
            </a:r>
          </a:p>
        </p:txBody>
      </p:sp>
      <p:sp>
        <p:nvSpPr>
          <p:cNvPr id="269316" name="Content Placeholder 5"/>
          <p:cNvSpPr>
            <a:spLocks noGrp="1"/>
          </p:cNvSpPr>
          <p:nvPr>
            <p:ph sz="half" idx="2"/>
          </p:nvPr>
        </p:nvSpPr>
        <p:spPr>
          <a:xfrm>
            <a:off x="457200" y="1916113"/>
            <a:ext cx="8229600" cy="3951287"/>
          </a:xfrm>
        </p:spPr>
        <p:txBody>
          <a:bodyPr/>
          <a:lstStyle/>
          <a:p>
            <a:r>
              <a:rPr lang="en-US" dirty="0">
                <a:latin typeface="Arial" charset="0"/>
                <a:cs typeface="Arial" charset="0"/>
              </a:rPr>
              <a:t>Bowstringer is a strong cord with loop or pocket at each end that fits over limb tip of recurve bow and some longbows. </a:t>
            </a:r>
          </a:p>
          <a:p>
            <a:r>
              <a:rPr lang="en-US" dirty="0">
                <a:latin typeface="Arial" charset="0"/>
                <a:cs typeface="Arial" charset="0"/>
              </a:rPr>
              <a:t>By standing on the loose middle of the cord after it’s attached to the tips, limbs can be flexed as handle is pulled allowing bowstring to be slipped safely into place.</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3"/>
          <p:cNvSpPr>
            <a:spLocks noGrp="1" noChangeArrowheads="1"/>
          </p:cNvSpPr>
          <p:nvPr>
            <p:ph type="title"/>
          </p:nvPr>
        </p:nvSpPr>
        <p:spPr/>
        <p:txBody>
          <a:bodyPr/>
          <a:lstStyle/>
          <a:p>
            <a:pPr eaLnBrk="1" hangingPunct="1"/>
            <a:r>
              <a:rPr lang="en-US" dirty="0"/>
              <a:t>Know Your Bow and Arrow</a:t>
            </a:r>
            <a:endParaRPr lang="en-US" sz="2400" dirty="0"/>
          </a:p>
        </p:txBody>
      </p:sp>
      <p:sp>
        <p:nvSpPr>
          <p:cNvPr id="270339" name="Rectangle 4"/>
          <p:cNvSpPr>
            <a:spLocks noGrp="1" noChangeArrowheads="1"/>
          </p:cNvSpPr>
          <p:nvPr>
            <p:ph idx="1"/>
          </p:nvPr>
        </p:nvSpPr>
        <p:spPr/>
        <p:txBody>
          <a:bodyPr/>
          <a:lstStyle/>
          <a:p>
            <a:pPr eaLnBrk="1" hangingPunct="1">
              <a:lnSpc>
                <a:spcPct val="95000"/>
              </a:lnSpc>
            </a:pPr>
            <a:r>
              <a:rPr lang="en-US" dirty="0">
                <a:latin typeface="Arial" charset="0"/>
                <a:cs typeface="Arial" charset="0"/>
              </a:rPr>
              <a:t>To replace compound bowstrings, you must use bow press. A bow press holds tension on the limbs, allowing the strings to be changed.</a:t>
            </a:r>
          </a:p>
        </p:txBody>
      </p:sp>
      <p:pic>
        <p:nvPicPr>
          <p:cNvPr id="270340" name="Picture 2"/>
          <p:cNvPicPr>
            <a:picLocks noChangeAspect="1" noChangeArrowheads="1"/>
          </p:cNvPicPr>
          <p:nvPr/>
        </p:nvPicPr>
        <p:blipFill>
          <a:blip r:embed="rId2"/>
          <a:stretch>
            <a:fillRect/>
          </a:stretch>
        </p:blipFill>
        <p:spPr bwMode="auto">
          <a:xfrm>
            <a:off x="1086269" y="2819400"/>
            <a:ext cx="6469811" cy="1905000"/>
          </a:xfrm>
          <a:prstGeom prst="rect">
            <a:avLst/>
          </a:prstGeom>
          <a:noFill/>
          <a:ln w="9525">
            <a:noFill/>
            <a:miter lim="800000"/>
            <a:headEnd/>
            <a:tailEnd/>
          </a:ln>
        </p:spPr>
      </p:pic>
    </p:spTree>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Title 3"/>
          <p:cNvSpPr>
            <a:spLocks noGrp="1"/>
          </p:cNvSpPr>
          <p:nvPr>
            <p:ph type="title"/>
          </p:nvPr>
        </p:nvSpPr>
        <p:spPr/>
        <p:txBody>
          <a:bodyPr/>
          <a:lstStyle/>
          <a:p>
            <a:r>
              <a:rPr lang="en-US" dirty="0"/>
              <a:t>Know Your Bow and Arrow</a:t>
            </a:r>
          </a:p>
        </p:txBody>
      </p:sp>
      <p:sp>
        <p:nvSpPr>
          <p:cNvPr id="271363" name="Content Placeholder 4"/>
          <p:cNvSpPr>
            <a:spLocks noGrp="1"/>
          </p:cNvSpPr>
          <p:nvPr>
            <p:ph idx="1"/>
          </p:nvPr>
        </p:nvSpPr>
        <p:spPr/>
        <p:txBody>
          <a:bodyPr/>
          <a:lstStyle/>
          <a:p>
            <a:r>
              <a:rPr lang="en-US" dirty="0">
                <a:latin typeface="Arial" charset="0"/>
                <a:cs typeface="Arial" charset="0"/>
              </a:rPr>
              <a:t>There is a certain point on the bowstring, called the “nocking point,” where arrows are nocked.</a:t>
            </a:r>
          </a:p>
        </p:txBody>
      </p:sp>
      <p:pic>
        <p:nvPicPr>
          <p:cNvPr id="271364" name="Picture 4"/>
          <p:cNvPicPr>
            <a:picLocks noChangeAspect="1" noChangeArrowheads="1"/>
          </p:cNvPicPr>
          <p:nvPr/>
        </p:nvPicPr>
        <p:blipFill>
          <a:blip r:embed="rId2"/>
          <a:stretch>
            <a:fillRect/>
          </a:stretch>
        </p:blipFill>
        <p:spPr bwMode="auto">
          <a:xfrm>
            <a:off x="2708275" y="3337640"/>
            <a:ext cx="3616325" cy="1627346"/>
          </a:xfrm>
          <a:prstGeom prst="rect">
            <a:avLst/>
          </a:prstGeom>
          <a:noFill/>
          <a:ln w="9525">
            <a:noFill/>
            <a:miter lim="800000"/>
            <a:headEnd/>
            <a:tailEnd/>
          </a:ln>
        </p:spPr>
      </p:pic>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Title 6"/>
          <p:cNvSpPr>
            <a:spLocks noGrp="1"/>
          </p:cNvSpPr>
          <p:nvPr>
            <p:ph type="title"/>
          </p:nvPr>
        </p:nvSpPr>
        <p:spPr/>
        <p:txBody>
          <a:bodyPr/>
          <a:lstStyle/>
          <a:p>
            <a:r>
              <a:rPr lang="en-US" dirty="0"/>
              <a:t>Know Your Bow and Arrow</a:t>
            </a:r>
          </a:p>
        </p:txBody>
      </p:sp>
      <p:sp>
        <p:nvSpPr>
          <p:cNvPr id="272387" name="Text Placeholder 4"/>
          <p:cNvSpPr>
            <a:spLocks noGrp="1"/>
          </p:cNvSpPr>
          <p:nvPr>
            <p:ph type="body" idx="1"/>
          </p:nvPr>
        </p:nvSpPr>
        <p:spPr>
          <a:xfrm>
            <a:off x="457200" y="1276350"/>
            <a:ext cx="5257800" cy="674688"/>
          </a:xfrm>
        </p:spPr>
        <p:txBody>
          <a:bodyPr/>
          <a:lstStyle/>
          <a:p>
            <a:r>
              <a:rPr lang="en-US" dirty="0">
                <a:latin typeface="Arial" charset="0"/>
                <a:cs typeface="Arial" charset="0"/>
              </a:rPr>
              <a:t>Common Types of Arrowheads</a:t>
            </a:r>
          </a:p>
        </p:txBody>
      </p:sp>
      <p:sp>
        <p:nvSpPr>
          <p:cNvPr id="272388" name="Content Placeholder 7"/>
          <p:cNvSpPr>
            <a:spLocks noGrp="1"/>
          </p:cNvSpPr>
          <p:nvPr>
            <p:ph sz="half" idx="2"/>
          </p:nvPr>
        </p:nvSpPr>
        <p:spPr/>
        <p:txBody>
          <a:bodyPr/>
          <a:lstStyle/>
          <a:p>
            <a:r>
              <a:rPr lang="en-US" dirty="0">
                <a:latin typeface="Arial Black" pitchFamily="34" charset="0"/>
                <a:cs typeface="Arial" charset="0"/>
              </a:rPr>
              <a:t>Bullet Point</a:t>
            </a:r>
            <a:r>
              <a:rPr lang="en-US" dirty="0">
                <a:latin typeface="Arial" charset="0"/>
                <a:cs typeface="Arial" charset="0"/>
              </a:rPr>
              <a:t>: Steel point used for target shooting and small game hunting.</a:t>
            </a:r>
          </a:p>
        </p:txBody>
      </p:sp>
      <p:sp>
        <p:nvSpPr>
          <p:cNvPr id="272389" name="Content Placeholder 9"/>
          <p:cNvSpPr>
            <a:spLocks noGrp="1"/>
          </p:cNvSpPr>
          <p:nvPr>
            <p:ph sz="quarter" idx="4"/>
          </p:nvPr>
        </p:nvSpPr>
        <p:spPr/>
        <p:txBody>
          <a:bodyPr/>
          <a:lstStyle/>
          <a:p>
            <a:r>
              <a:rPr lang="en-US" dirty="0">
                <a:latin typeface="Arial Black" pitchFamily="34" charset="0"/>
                <a:cs typeface="Arial" charset="0"/>
              </a:rPr>
              <a:t>Blunt Point</a:t>
            </a:r>
            <a:r>
              <a:rPr lang="en-US" dirty="0">
                <a:latin typeface="Arial" charset="0"/>
                <a:cs typeface="Arial" charset="0"/>
              </a:rPr>
              <a:t>: Used for small game hunting and some types of target shooting; made of steel, hard rubber, or plastic.</a:t>
            </a:r>
          </a:p>
        </p:txBody>
      </p:sp>
      <p:pic>
        <p:nvPicPr>
          <p:cNvPr id="272390" name="Picture 9" descr="arrow_bullet"/>
          <p:cNvPicPr>
            <a:picLocks noChangeAspect="1" noChangeArrowheads="1"/>
          </p:cNvPicPr>
          <p:nvPr/>
        </p:nvPicPr>
        <p:blipFill>
          <a:blip r:embed="rId2"/>
          <a:stretch>
            <a:fillRect/>
          </a:stretch>
        </p:blipFill>
        <p:spPr bwMode="auto">
          <a:xfrm>
            <a:off x="609600" y="4496054"/>
            <a:ext cx="3657600" cy="1383792"/>
          </a:xfrm>
          <a:prstGeom prst="rect">
            <a:avLst/>
          </a:prstGeom>
          <a:noFill/>
          <a:ln w="9525">
            <a:noFill/>
            <a:miter lim="800000"/>
            <a:headEnd/>
            <a:tailEnd/>
          </a:ln>
        </p:spPr>
      </p:pic>
      <p:pic>
        <p:nvPicPr>
          <p:cNvPr id="272391" name="Picture 7" descr="arrow_blunt"/>
          <p:cNvPicPr>
            <a:picLocks noChangeAspect="1" noChangeArrowheads="1"/>
          </p:cNvPicPr>
          <p:nvPr/>
        </p:nvPicPr>
        <p:blipFill>
          <a:blip r:embed="rId3"/>
          <a:stretch>
            <a:fillRect/>
          </a:stretch>
        </p:blipFill>
        <p:spPr bwMode="auto">
          <a:xfrm>
            <a:off x="5105820" y="4522788"/>
            <a:ext cx="3428159" cy="1296987"/>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4"/>
          <p:cNvSpPr>
            <a:spLocks noGrp="1"/>
          </p:cNvSpPr>
          <p:nvPr>
            <p:ph type="title"/>
          </p:nvPr>
        </p:nvSpPr>
        <p:spPr/>
        <p:txBody>
          <a:bodyPr/>
          <a:lstStyle/>
          <a:p>
            <a:r>
              <a:rPr lang="en-US" dirty="0"/>
              <a:t>What Is a Firearm?</a:t>
            </a:r>
          </a:p>
        </p:txBody>
      </p:sp>
      <p:sp>
        <p:nvSpPr>
          <p:cNvPr id="52227" name="Content Placeholder 5"/>
          <p:cNvSpPr>
            <a:spLocks noGrp="1"/>
          </p:cNvSpPr>
          <p:nvPr>
            <p:ph idx="1"/>
          </p:nvPr>
        </p:nvSpPr>
        <p:spPr/>
        <p:txBody>
          <a:bodyPr/>
          <a:lstStyle/>
          <a:p>
            <a:pPr>
              <a:spcBef>
                <a:spcPts val="1800"/>
              </a:spcBef>
            </a:pPr>
            <a:r>
              <a:rPr lang="en-US" dirty="0">
                <a:latin typeface="Arial" charset="0"/>
                <a:cs typeface="Arial" charset="0"/>
              </a:rPr>
              <a:t>Firearm: mechanical device that uses pressure from burning powder to force projectile through and out of metal tube</a:t>
            </a:r>
          </a:p>
          <a:p>
            <a:pPr>
              <a:spcBef>
                <a:spcPts val="1800"/>
              </a:spcBef>
            </a:pPr>
            <a:r>
              <a:rPr lang="en-US" dirty="0">
                <a:latin typeface="Arial" charset="0"/>
                <a:cs typeface="Arial" charset="0"/>
              </a:rPr>
              <a:t>Must understand: </a:t>
            </a:r>
          </a:p>
          <a:p>
            <a:pPr lvl="1"/>
            <a:r>
              <a:rPr lang="en-US" dirty="0">
                <a:latin typeface="Arial" charset="0"/>
                <a:cs typeface="Arial" charset="0"/>
              </a:rPr>
              <a:t>how firearms work </a:t>
            </a:r>
          </a:p>
          <a:p>
            <a:pPr lvl="1"/>
            <a:r>
              <a:rPr lang="en-US" dirty="0">
                <a:latin typeface="Arial" charset="0"/>
                <a:cs typeface="Arial" charset="0"/>
              </a:rPr>
              <a:t>parts of firearm </a:t>
            </a:r>
          </a:p>
          <a:p>
            <a:pPr lvl="1"/>
            <a:r>
              <a:rPr lang="en-US" dirty="0">
                <a:latin typeface="Arial" charset="0"/>
                <a:cs typeface="Arial" charset="0"/>
              </a:rPr>
              <a:t>types of ammunition </a:t>
            </a:r>
          </a:p>
          <a:p>
            <a:pPr lvl="1"/>
            <a:r>
              <a:rPr lang="en-US" dirty="0">
                <a:latin typeface="Arial" charset="0"/>
                <a:cs typeface="Arial" charset="0"/>
              </a:rPr>
              <a:t>how ammunition is fired</a:t>
            </a:r>
          </a:p>
          <a:p>
            <a:pPr lvl="1"/>
            <a:r>
              <a:rPr lang="en-US" dirty="0">
                <a:latin typeface="Arial" charset="0"/>
                <a:cs typeface="Arial" charset="0"/>
              </a:rPr>
              <a:t>ranges of various </a:t>
            </a:r>
            <a:br>
              <a:rPr lang="en-US" dirty="0">
                <a:latin typeface="Arial" charset="0"/>
                <a:cs typeface="Arial" charset="0"/>
              </a:rPr>
            </a:br>
            <a:r>
              <a:rPr lang="en-US" dirty="0">
                <a:latin typeface="Arial" charset="0"/>
                <a:cs typeface="Arial" charset="0"/>
              </a:rPr>
              <a:t>firearms used for hunting</a:t>
            </a:r>
          </a:p>
        </p:txBody>
      </p:sp>
      <p:pic>
        <p:nvPicPr>
          <p:cNvPr id="52228" name="Picture 5" descr="\\Ladybird\shared_graphics\Hunting_graphics\Export_PPT\Generic_drawings\scene_duck_hunting_reeds.jpg"/>
          <p:cNvPicPr>
            <a:picLocks noChangeAspect="1" noChangeArrowheads="1"/>
          </p:cNvPicPr>
          <p:nvPr/>
        </p:nvPicPr>
        <p:blipFill>
          <a:blip r:embed="rId2"/>
          <a:stretch>
            <a:fillRect/>
          </a:stretch>
        </p:blipFill>
        <p:spPr bwMode="auto">
          <a:xfrm>
            <a:off x="5562817" y="2514600"/>
            <a:ext cx="2680854" cy="3276600"/>
          </a:xfrm>
          <a:prstGeom prst="rect">
            <a:avLst/>
          </a:prstGeom>
          <a:noFill/>
          <a:ln w="9525">
            <a:noFill/>
            <a:miter lim="800000"/>
            <a:headEnd/>
            <a:tailEnd/>
          </a:ln>
        </p:spPr>
      </p:pic>
    </p:spTree>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0" name="Picture 8" descr="arrow_judo"/>
          <p:cNvPicPr>
            <a:picLocks noChangeAspect="1" noChangeArrowheads="1"/>
          </p:cNvPicPr>
          <p:nvPr/>
        </p:nvPicPr>
        <p:blipFill>
          <a:blip r:embed="rId2"/>
          <a:stretch>
            <a:fillRect/>
          </a:stretch>
        </p:blipFill>
        <p:spPr bwMode="auto">
          <a:xfrm>
            <a:off x="5524231" y="4114800"/>
            <a:ext cx="2618325" cy="1981200"/>
          </a:xfrm>
          <a:prstGeom prst="rect">
            <a:avLst/>
          </a:prstGeom>
          <a:noFill/>
          <a:ln w="9525">
            <a:noFill/>
            <a:miter lim="800000"/>
            <a:headEnd/>
            <a:tailEnd/>
          </a:ln>
        </p:spPr>
      </p:pic>
      <p:sp>
        <p:nvSpPr>
          <p:cNvPr id="273411" name="Rectangle 3"/>
          <p:cNvSpPr>
            <a:spLocks noGrp="1" noChangeArrowheads="1"/>
          </p:cNvSpPr>
          <p:nvPr>
            <p:ph type="title"/>
          </p:nvPr>
        </p:nvSpPr>
        <p:spPr/>
        <p:txBody>
          <a:bodyPr/>
          <a:lstStyle/>
          <a:p>
            <a:pPr eaLnBrk="1" hangingPunct="1"/>
            <a:r>
              <a:rPr lang="en-US" dirty="0"/>
              <a:t>Know Your Bow and Arrow</a:t>
            </a:r>
            <a:endParaRPr lang="en-US" sz="2400" dirty="0"/>
          </a:p>
        </p:txBody>
      </p:sp>
      <p:sp>
        <p:nvSpPr>
          <p:cNvPr id="273412" name="Rectangle 4"/>
          <p:cNvSpPr>
            <a:spLocks noGrp="1" noChangeArrowheads="1"/>
          </p:cNvSpPr>
          <p:nvPr>
            <p:ph sz="half" idx="1"/>
          </p:nvPr>
        </p:nvSpPr>
        <p:spPr>
          <a:xfrm>
            <a:off x="457200" y="1265238"/>
            <a:ext cx="4038600" cy="4525962"/>
          </a:xfrm>
        </p:spPr>
        <p:txBody>
          <a:bodyPr/>
          <a:lstStyle/>
          <a:p>
            <a:pPr eaLnBrk="1" hangingPunct="1"/>
            <a:r>
              <a:rPr lang="en-US" dirty="0">
                <a:solidFill>
                  <a:srgbClr val="000000"/>
                </a:solidFill>
                <a:latin typeface="Arial Black" pitchFamily="34" charset="0"/>
                <a:cs typeface="Arial" charset="0"/>
              </a:rPr>
              <a:t>Field Point</a:t>
            </a:r>
            <a:r>
              <a:rPr lang="en-US" dirty="0">
                <a:solidFill>
                  <a:srgbClr val="000000"/>
                </a:solidFill>
                <a:latin typeface="Arial" charset="0"/>
                <a:cs typeface="Arial" charset="0"/>
              </a:rPr>
              <a:t>: Steel point used for target shooting and small game hunting.</a:t>
            </a:r>
          </a:p>
        </p:txBody>
      </p:sp>
      <p:sp>
        <p:nvSpPr>
          <p:cNvPr id="273413" name="Rectangle 5"/>
          <p:cNvSpPr>
            <a:spLocks noGrp="1" noChangeArrowheads="1"/>
          </p:cNvSpPr>
          <p:nvPr>
            <p:ph sz="half" idx="2"/>
          </p:nvPr>
        </p:nvSpPr>
        <p:spPr>
          <a:xfrm>
            <a:off x="4648200" y="1265238"/>
            <a:ext cx="4038600" cy="4525962"/>
          </a:xfrm>
        </p:spPr>
        <p:txBody>
          <a:bodyPr/>
          <a:lstStyle/>
          <a:p>
            <a:pPr eaLnBrk="1" hangingPunct="1"/>
            <a:r>
              <a:rPr lang="en-US" dirty="0">
                <a:solidFill>
                  <a:srgbClr val="000000"/>
                </a:solidFill>
                <a:latin typeface="Arial Black" pitchFamily="34" charset="0"/>
                <a:cs typeface="Arial" charset="0"/>
              </a:rPr>
              <a:t>JUDO</a:t>
            </a:r>
            <a:r>
              <a:rPr lang="en-US" baseline="30000" dirty="0">
                <a:solidFill>
                  <a:srgbClr val="000000"/>
                </a:solidFill>
                <a:latin typeface="Arial Black" pitchFamily="34" charset="0"/>
                <a:cs typeface="Arial" charset="0"/>
              </a:rPr>
              <a:t>®</a:t>
            </a:r>
            <a:r>
              <a:rPr lang="en-US" dirty="0">
                <a:solidFill>
                  <a:srgbClr val="000000"/>
                </a:solidFill>
                <a:latin typeface="Arial Black" pitchFamily="34" charset="0"/>
                <a:cs typeface="Arial" charset="0"/>
              </a:rPr>
              <a:t> Point</a:t>
            </a:r>
            <a:r>
              <a:rPr lang="en-US" dirty="0">
                <a:solidFill>
                  <a:srgbClr val="000000"/>
                </a:solidFill>
                <a:latin typeface="Arial" charset="0"/>
                <a:cs typeface="Arial" charset="0"/>
              </a:rPr>
              <a:t>: Designed with spring arms attached to catch in grass and leaves preventing arrow loss; used for “stump” shooting and small game hunting.</a:t>
            </a:r>
          </a:p>
        </p:txBody>
      </p:sp>
      <p:pic>
        <p:nvPicPr>
          <p:cNvPr id="273414" name="Picture 7" descr="arrow_field"/>
          <p:cNvPicPr>
            <a:picLocks noChangeAspect="1" noChangeArrowheads="1"/>
          </p:cNvPicPr>
          <p:nvPr/>
        </p:nvPicPr>
        <p:blipFill>
          <a:blip r:embed="rId3"/>
          <a:stretch>
            <a:fillRect/>
          </a:stretch>
        </p:blipFill>
        <p:spPr bwMode="auto">
          <a:xfrm>
            <a:off x="609600" y="4572254"/>
            <a:ext cx="3657600" cy="1383792"/>
          </a:xfrm>
          <a:prstGeom prst="rect">
            <a:avLst/>
          </a:prstGeom>
          <a:noFill/>
          <a:ln w="9525">
            <a:noFill/>
            <a:miter lim="800000"/>
            <a:headEnd/>
            <a:tailEnd/>
          </a:ln>
        </p:spPr>
      </p:pic>
    </p:spTree>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3"/>
          <p:cNvSpPr>
            <a:spLocks noGrp="1" noChangeArrowheads="1"/>
          </p:cNvSpPr>
          <p:nvPr>
            <p:ph type="title"/>
          </p:nvPr>
        </p:nvSpPr>
        <p:spPr/>
        <p:txBody>
          <a:bodyPr/>
          <a:lstStyle/>
          <a:p>
            <a:pPr eaLnBrk="1" hangingPunct="1"/>
            <a:r>
              <a:rPr lang="en-US" dirty="0"/>
              <a:t>Know Your Bow and Arrow</a:t>
            </a:r>
            <a:endParaRPr lang="en-US" sz="2400" dirty="0"/>
          </a:p>
        </p:txBody>
      </p:sp>
      <p:sp>
        <p:nvSpPr>
          <p:cNvPr id="274435" name="Rectangle 4"/>
          <p:cNvSpPr>
            <a:spLocks noGrp="1" noChangeArrowheads="1"/>
          </p:cNvSpPr>
          <p:nvPr>
            <p:ph idx="1"/>
          </p:nvPr>
        </p:nvSpPr>
        <p:spPr/>
        <p:txBody>
          <a:bodyPr/>
          <a:lstStyle/>
          <a:p>
            <a:pPr eaLnBrk="1" hangingPunct="1"/>
            <a:r>
              <a:rPr lang="en-US" dirty="0">
                <a:solidFill>
                  <a:srgbClr val="000000"/>
                </a:solidFill>
                <a:latin typeface="Arial Black" pitchFamily="34" charset="0"/>
                <a:cs typeface="Arial" charset="0"/>
              </a:rPr>
              <a:t>Fish Point</a:t>
            </a:r>
            <a:r>
              <a:rPr lang="en-US" dirty="0">
                <a:solidFill>
                  <a:srgbClr val="000000"/>
                </a:solidFill>
                <a:latin typeface="Arial" charset="0"/>
                <a:cs typeface="Arial" charset="0"/>
              </a:rPr>
              <a:t>: Long, barbed, or spring-loaded arrowhead that spears fish and secures them until landed with attached line.</a:t>
            </a:r>
          </a:p>
        </p:txBody>
      </p:sp>
      <p:pic>
        <p:nvPicPr>
          <p:cNvPr id="274436" name="Picture 5" descr="arrow_bow_fishing"/>
          <p:cNvPicPr>
            <a:picLocks noChangeAspect="1" noChangeArrowheads="1"/>
          </p:cNvPicPr>
          <p:nvPr/>
        </p:nvPicPr>
        <p:blipFill>
          <a:blip r:embed="rId2"/>
          <a:stretch>
            <a:fillRect/>
          </a:stretch>
        </p:blipFill>
        <p:spPr bwMode="auto">
          <a:xfrm>
            <a:off x="2972076" y="2743200"/>
            <a:ext cx="3455435" cy="2614613"/>
          </a:xfrm>
          <a:prstGeom prst="rect">
            <a:avLst/>
          </a:prstGeom>
          <a:noFill/>
          <a:ln w="9525">
            <a:noFill/>
            <a:miter lim="800000"/>
            <a:headEnd/>
            <a:tailEnd/>
          </a:ln>
        </p:spPr>
      </p:pic>
    </p:spTree>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3"/>
          <p:cNvSpPr>
            <a:spLocks noGrp="1" noChangeArrowheads="1"/>
          </p:cNvSpPr>
          <p:nvPr>
            <p:ph idx="1"/>
          </p:nvPr>
        </p:nvSpPr>
        <p:spPr/>
        <p:txBody>
          <a:bodyPr/>
          <a:lstStyle/>
          <a:p>
            <a:pPr eaLnBrk="1" hangingPunct="1"/>
            <a:r>
              <a:rPr lang="en-US" dirty="0">
                <a:solidFill>
                  <a:srgbClr val="000000"/>
                </a:solidFill>
                <a:latin typeface="Arial Black" pitchFamily="34" charset="0"/>
                <a:cs typeface="Arial" charset="0"/>
              </a:rPr>
              <a:t>Broadhead</a:t>
            </a:r>
            <a:r>
              <a:rPr lang="en-US" dirty="0">
                <a:solidFill>
                  <a:srgbClr val="000000"/>
                </a:solidFill>
                <a:latin typeface="Arial" charset="0"/>
                <a:cs typeface="Arial" charset="0"/>
              </a:rPr>
              <a:t>: Used primarily for big game hunting. Number of steel blades it contains may vary. Only arrowhead that may be used for big game hunting. </a:t>
            </a:r>
          </a:p>
          <a:p>
            <a:pPr lvl="1" eaLnBrk="1" hangingPunct="1"/>
            <a:r>
              <a:rPr lang="en-US" dirty="0">
                <a:solidFill>
                  <a:srgbClr val="000000"/>
                </a:solidFill>
                <a:latin typeface="Arial" charset="0"/>
                <a:cs typeface="Arial" charset="0"/>
              </a:rPr>
              <a:t>Many states have laws governing minimum diameter and number of cutting edges of the broadhead used to hunt big game. </a:t>
            </a:r>
          </a:p>
        </p:txBody>
      </p:sp>
      <p:pic>
        <p:nvPicPr>
          <p:cNvPr id="275459" name="Picture 5" descr="arrowheads_broadheads_TH"/>
          <p:cNvPicPr>
            <a:picLocks noChangeAspect="1" noChangeArrowheads="1"/>
          </p:cNvPicPr>
          <p:nvPr/>
        </p:nvPicPr>
        <p:blipFill>
          <a:blip r:embed="rId2"/>
          <a:stretch>
            <a:fillRect/>
          </a:stretch>
        </p:blipFill>
        <p:spPr bwMode="auto">
          <a:xfrm>
            <a:off x="3051065" y="3886200"/>
            <a:ext cx="2791044" cy="2209800"/>
          </a:xfrm>
          <a:prstGeom prst="rect">
            <a:avLst/>
          </a:prstGeom>
          <a:noFill/>
          <a:ln w="9525">
            <a:noFill/>
            <a:miter lim="800000"/>
            <a:headEnd/>
            <a:tailEnd/>
          </a:ln>
        </p:spPr>
      </p:pic>
      <p:sp>
        <p:nvSpPr>
          <p:cNvPr id="275460" name="Rectangle 2"/>
          <p:cNvSpPr>
            <a:spLocks noGrp="1" noChangeArrowheads="1"/>
          </p:cNvSpPr>
          <p:nvPr>
            <p:ph type="title"/>
          </p:nvPr>
        </p:nvSpPr>
        <p:spPr/>
        <p:txBody>
          <a:bodyPr/>
          <a:lstStyle/>
          <a:p>
            <a:pPr eaLnBrk="1" hangingPunct="1"/>
            <a:r>
              <a:rPr lang="en-US" dirty="0"/>
              <a:t>Know Your Bow and Arrow</a:t>
            </a:r>
            <a:endParaRPr lang="en-US" sz="2400" dirty="0"/>
          </a:p>
        </p:txBody>
      </p:sp>
    </p:spTree>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p:txBody>
          <a:bodyPr/>
          <a:lstStyle/>
          <a:p>
            <a:pPr eaLnBrk="1" hangingPunct="1"/>
            <a:r>
              <a:rPr lang="en-US" dirty="0"/>
              <a:t>Know Your Bow and Arrow</a:t>
            </a:r>
            <a:endParaRPr lang="en-US" sz="2400" dirty="0"/>
          </a:p>
        </p:txBody>
      </p:sp>
      <p:sp>
        <p:nvSpPr>
          <p:cNvPr id="276483" name="Rectangle 3"/>
          <p:cNvSpPr>
            <a:spLocks noGrp="1" noChangeArrowheads="1"/>
          </p:cNvSpPr>
          <p:nvPr>
            <p:ph idx="1"/>
          </p:nvPr>
        </p:nvSpPr>
        <p:spPr>
          <a:xfrm>
            <a:off x="304800" y="1295400"/>
            <a:ext cx="8382000" cy="4525963"/>
          </a:xfrm>
        </p:spPr>
        <p:txBody>
          <a:bodyPr/>
          <a:lstStyle/>
          <a:p>
            <a:pPr lvl="1" eaLnBrk="1" hangingPunct="1">
              <a:lnSpc>
                <a:spcPct val="110000"/>
              </a:lnSpc>
              <a:spcBef>
                <a:spcPct val="0"/>
              </a:spcBef>
            </a:pPr>
            <a:r>
              <a:rPr lang="en-US" dirty="0">
                <a:solidFill>
                  <a:srgbClr val="000000"/>
                </a:solidFill>
                <a:latin typeface="Arial Black" pitchFamily="34" charset="0"/>
                <a:cs typeface="Arial" charset="0"/>
              </a:rPr>
              <a:t>Mechanical (Expandable) Blade Broadhead:</a:t>
            </a:r>
            <a:r>
              <a:rPr lang="en-US" dirty="0">
                <a:solidFill>
                  <a:srgbClr val="000000"/>
                </a:solidFill>
                <a:latin typeface="Arial" charset="0"/>
                <a:cs typeface="Arial" charset="0"/>
              </a:rPr>
              <a:t> Blades retracted close to the ferrule before the shot. Upon impact, blades expand to expose cutting edges. Recommended for use only with bows rated 50 pounds or more because most require additional energy                       to open upon penetration. </a:t>
            </a:r>
          </a:p>
        </p:txBody>
      </p:sp>
      <p:pic>
        <p:nvPicPr>
          <p:cNvPr id="276484" name="Picture 5" descr="arrowheads_expandable"/>
          <p:cNvPicPr>
            <a:picLocks noChangeAspect="1" noChangeArrowheads="1"/>
          </p:cNvPicPr>
          <p:nvPr/>
        </p:nvPicPr>
        <p:blipFill>
          <a:blip r:embed="rId2"/>
          <a:stretch>
            <a:fillRect/>
          </a:stretch>
        </p:blipFill>
        <p:spPr bwMode="auto">
          <a:xfrm>
            <a:off x="6019800" y="3941119"/>
            <a:ext cx="2620962" cy="2075137"/>
          </a:xfrm>
          <a:prstGeom prst="rect">
            <a:avLst/>
          </a:prstGeom>
          <a:noFill/>
          <a:ln w="9525">
            <a:noFill/>
            <a:miter lim="800000"/>
            <a:headEnd/>
            <a:tailEnd/>
          </a:ln>
        </p:spPr>
      </p:pic>
    </p:spTree>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p:txBody>
          <a:bodyPr/>
          <a:lstStyle/>
          <a:p>
            <a:pPr eaLnBrk="1" hangingPunct="1"/>
            <a:r>
              <a:rPr lang="en-US" dirty="0"/>
              <a:t>Know Your Crossbow</a:t>
            </a:r>
          </a:p>
        </p:txBody>
      </p:sp>
      <p:sp>
        <p:nvSpPr>
          <p:cNvPr id="277507" name="Rectangle 3"/>
          <p:cNvSpPr>
            <a:spLocks noGrp="1" noChangeArrowheads="1"/>
          </p:cNvSpPr>
          <p:nvPr>
            <p:ph idx="1"/>
          </p:nvPr>
        </p:nvSpPr>
        <p:spPr/>
        <p:txBody>
          <a:bodyPr/>
          <a:lstStyle/>
          <a:p>
            <a:pPr marL="0" indent="0" eaLnBrk="1" hangingPunct="1">
              <a:buFont typeface="Wingdings" pitchFamily="2" charset="2"/>
              <a:buNone/>
              <a:tabLst>
                <a:tab pos="342900" algn="l"/>
              </a:tabLst>
            </a:pPr>
            <a:r>
              <a:rPr lang="en-US" dirty="0">
                <a:solidFill>
                  <a:srgbClr val="000000"/>
                </a:solidFill>
                <a:latin typeface="Arial" charset="0"/>
                <a:cs typeface="Arial" charset="0"/>
              </a:rPr>
              <a:t>Safe use of a crossbow requires following the safety rules for both firearms and bows.</a:t>
            </a:r>
          </a:p>
        </p:txBody>
      </p:sp>
      <p:pic>
        <p:nvPicPr>
          <p:cNvPr id="3" name="Picture 2">
            <a:extLst>
              <a:ext uri="{FF2B5EF4-FFF2-40B4-BE49-F238E27FC236}">
                <a16:creationId xmlns:a16="http://schemas.microsoft.com/office/drawing/2014/main" id="{D5F13EB2-01BD-2042-A473-DE6A93043E82}"/>
              </a:ext>
            </a:extLst>
          </p:cNvPr>
          <p:cNvPicPr>
            <a:picLocks noChangeAspect="1"/>
          </p:cNvPicPr>
          <p:nvPr/>
        </p:nvPicPr>
        <p:blipFill>
          <a:blip r:embed="rId2"/>
          <a:stretch>
            <a:fillRect/>
          </a:stretch>
        </p:blipFill>
        <p:spPr>
          <a:xfrm>
            <a:off x="2057400" y="2209800"/>
            <a:ext cx="4826000" cy="4083538"/>
          </a:xfrm>
          <a:prstGeom prst="rect">
            <a:avLst/>
          </a:prstGeom>
        </p:spPr>
      </p:pic>
    </p:spTree>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p:txBody>
          <a:bodyPr/>
          <a:lstStyle/>
          <a:p>
            <a:pPr eaLnBrk="1" hangingPunct="1"/>
            <a:r>
              <a:rPr lang="en-US" dirty="0"/>
              <a:t>Know Your Crossbow</a:t>
            </a:r>
            <a:endParaRPr lang="en-US" sz="2400" dirty="0"/>
          </a:p>
        </p:txBody>
      </p:sp>
      <p:sp>
        <p:nvSpPr>
          <p:cNvPr id="278531" name="Content Placeholder 3"/>
          <p:cNvSpPr>
            <a:spLocks noGrp="1"/>
          </p:cNvSpPr>
          <p:nvPr>
            <p:ph idx="1"/>
          </p:nvPr>
        </p:nvSpPr>
        <p:spPr/>
        <p:txBody>
          <a:bodyPr/>
          <a:lstStyle/>
          <a:p>
            <a:r>
              <a:rPr lang="en-US" dirty="0">
                <a:latin typeface="Arial" charset="0"/>
                <a:cs typeface="Arial" charset="0"/>
              </a:rPr>
              <a:t>Many states have laws that limit the use of crossbows.</a:t>
            </a:r>
            <a:endParaRPr lang="en-US" dirty="0">
              <a:solidFill>
                <a:srgbClr val="FF0000"/>
              </a:solidFill>
              <a:latin typeface="Arial" charset="0"/>
              <a:cs typeface="Arial" charset="0"/>
            </a:endParaRPr>
          </a:p>
          <a:p>
            <a:r>
              <a:rPr lang="en-US" dirty="0">
                <a:latin typeface="Arial" charset="0"/>
                <a:cs typeface="Arial" charset="0"/>
              </a:rPr>
              <a:t>Never travel with loaded, cocked crossbow.</a:t>
            </a:r>
          </a:p>
          <a:p>
            <a:r>
              <a:rPr lang="en-US" dirty="0">
                <a:latin typeface="Arial" charset="0"/>
                <a:cs typeface="Arial" charset="0"/>
              </a:rPr>
              <a:t>Like conventional bows, crossbow limited to short range shooting.</a:t>
            </a:r>
          </a:p>
        </p:txBody>
      </p:sp>
    </p:spTree>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Title 3"/>
          <p:cNvSpPr>
            <a:spLocks noGrp="1"/>
          </p:cNvSpPr>
          <p:nvPr>
            <p:ph type="title"/>
          </p:nvPr>
        </p:nvSpPr>
        <p:spPr/>
        <p:txBody>
          <a:bodyPr/>
          <a:lstStyle/>
          <a:p>
            <a:r>
              <a:rPr lang="en-US" dirty="0"/>
              <a:t>Bowhunting Safety and Skills</a:t>
            </a:r>
          </a:p>
        </p:txBody>
      </p:sp>
      <p:sp>
        <p:nvSpPr>
          <p:cNvPr id="279555"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Bow-Shooting Safety</a:t>
            </a:r>
          </a:p>
        </p:txBody>
      </p:sp>
      <p:sp>
        <p:nvSpPr>
          <p:cNvPr id="6" name="Content Placeholder 5"/>
          <p:cNvSpPr>
            <a:spLocks noGrp="1"/>
          </p:cNvSpPr>
          <p:nvPr>
            <p:ph sz="half" idx="2"/>
          </p:nvPr>
        </p:nvSpPr>
        <p:spPr>
          <a:xfrm>
            <a:off x="457200" y="1916113"/>
            <a:ext cx="8229600" cy="3951287"/>
          </a:xfrm>
        </p:spPr>
        <p:txBody>
          <a:bodyPr/>
          <a:lstStyle/>
          <a:p>
            <a:pPr marL="0">
              <a:buFont typeface="Wingdings" pitchFamily="2" charset="2"/>
              <a:buNone/>
              <a:defRPr/>
            </a:pPr>
            <a:r>
              <a:rPr lang="en-US" dirty="0"/>
              <a:t>Many states require a bowhunter education course to hunt legally with archery equipment. </a:t>
            </a:r>
          </a:p>
          <a:p>
            <a:pPr marL="0">
              <a:buFont typeface="Wingdings" pitchFamily="2" charset="2"/>
              <a:buNone/>
              <a:defRPr/>
            </a:pPr>
            <a:r>
              <a:rPr lang="en-US" dirty="0"/>
              <a:t>Archers must obey these safety rules:</a:t>
            </a:r>
          </a:p>
          <a:p>
            <a:pPr>
              <a:defRPr/>
            </a:pPr>
            <a:r>
              <a:rPr lang="en-US" dirty="0"/>
              <a:t>Release arrow only when path to target and beyond is clear.</a:t>
            </a:r>
          </a:p>
          <a:p>
            <a:pPr>
              <a:defRPr/>
            </a:pPr>
            <a:r>
              <a:rPr lang="en-US" dirty="0"/>
              <a:t>Make sure there’s something to stop arrow if you miss—never shoot over horizon.</a:t>
            </a:r>
          </a:p>
          <a:p>
            <a:pPr>
              <a:defRPr/>
            </a:pPr>
            <a:endParaRPr lang="en-US" dirty="0"/>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p:txBody>
          <a:bodyPr/>
          <a:lstStyle/>
          <a:p>
            <a:pPr eaLnBrk="1" hangingPunct="1"/>
            <a:r>
              <a:rPr lang="en-US" dirty="0"/>
              <a:t>Bowhunting Safety and Skills</a:t>
            </a:r>
            <a:endParaRPr lang="en-US" sz="2400" dirty="0"/>
          </a:p>
        </p:txBody>
      </p:sp>
      <p:sp>
        <p:nvSpPr>
          <p:cNvPr id="280579" name="Rectangle 3"/>
          <p:cNvSpPr>
            <a:spLocks noGrp="1" noChangeArrowheads="1"/>
          </p:cNvSpPr>
          <p:nvPr>
            <p:ph idx="1"/>
          </p:nvPr>
        </p:nvSpPr>
        <p:spPr/>
        <p:txBody>
          <a:bodyPr/>
          <a:lstStyle/>
          <a:p>
            <a:pPr eaLnBrk="1" hangingPunct="1">
              <a:spcBef>
                <a:spcPct val="100000"/>
              </a:spcBef>
            </a:pPr>
            <a:r>
              <a:rPr lang="en-US" dirty="0">
                <a:latin typeface="Arial" charset="0"/>
                <a:cs typeface="Arial" charset="0"/>
              </a:rPr>
              <a:t>Avoid shooting arrow in general direction of another person. </a:t>
            </a:r>
          </a:p>
          <a:p>
            <a:pPr eaLnBrk="1" hangingPunct="1">
              <a:spcBef>
                <a:spcPct val="100000"/>
              </a:spcBef>
            </a:pPr>
            <a:r>
              <a:rPr lang="en-US" dirty="0">
                <a:latin typeface="Arial" charset="0"/>
                <a:cs typeface="Arial" charset="0"/>
              </a:rPr>
              <a:t>Don’t shoot straight up. Force of a falling arrow can penetrate a human skull.</a:t>
            </a:r>
          </a:p>
          <a:p>
            <a:pPr eaLnBrk="1" hangingPunct="1">
              <a:spcBef>
                <a:spcPct val="100000"/>
              </a:spcBef>
            </a:pPr>
            <a:r>
              <a:rPr lang="en-US" dirty="0">
                <a:latin typeface="Arial" charset="0"/>
                <a:cs typeface="Arial" charset="0"/>
              </a:rPr>
              <a:t>Carry arrows in nocked position only when slowly approaching game—never nock an arrow or draw a bow if someone is in front of you.</a:t>
            </a:r>
          </a:p>
          <a:p>
            <a:pPr eaLnBrk="1" hangingPunct="1">
              <a:spcBef>
                <a:spcPct val="100000"/>
              </a:spcBef>
            </a:pPr>
            <a:r>
              <a:rPr lang="en-US" dirty="0">
                <a:latin typeface="Arial" charset="0"/>
                <a:cs typeface="Arial" charset="0"/>
              </a:rPr>
              <a:t>Use haul line to raise bow and quiver into tree stand to avoid serious injury.</a:t>
            </a:r>
          </a:p>
        </p:txBody>
      </p:sp>
    </p:spTree>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Title 1"/>
          <p:cNvSpPr>
            <a:spLocks noGrp="1"/>
          </p:cNvSpPr>
          <p:nvPr>
            <p:ph type="title"/>
          </p:nvPr>
        </p:nvSpPr>
        <p:spPr/>
        <p:txBody>
          <a:bodyPr/>
          <a:lstStyle/>
          <a:p>
            <a:r>
              <a:rPr lang="en-US" dirty="0"/>
              <a:t>Bowhunting Safety and Skills</a:t>
            </a:r>
          </a:p>
        </p:txBody>
      </p:sp>
      <p:sp>
        <p:nvSpPr>
          <p:cNvPr id="281603" name="Text Placeholder 2"/>
          <p:cNvSpPr>
            <a:spLocks noGrp="1"/>
          </p:cNvSpPr>
          <p:nvPr>
            <p:ph type="body" idx="1"/>
          </p:nvPr>
        </p:nvSpPr>
        <p:spPr/>
        <p:txBody>
          <a:bodyPr/>
          <a:lstStyle/>
          <a:p>
            <a:r>
              <a:rPr lang="en-US" dirty="0">
                <a:latin typeface="Arial" charset="0"/>
                <a:cs typeface="Arial" charset="0"/>
              </a:rPr>
              <a:t>Bow-Shooting Position</a:t>
            </a:r>
          </a:p>
        </p:txBody>
      </p:sp>
      <p:sp>
        <p:nvSpPr>
          <p:cNvPr id="281604" name="Content Placeholder 3"/>
          <p:cNvSpPr>
            <a:spLocks noGrp="1"/>
          </p:cNvSpPr>
          <p:nvPr>
            <p:ph sz="half" idx="2"/>
          </p:nvPr>
        </p:nvSpPr>
        <p:spPr/>
        <p:txBody>
          <a:bodyPr/>
          <a:lstStyle/>
          <a:p>
            <a:r>
              <a:rPr lang="en-US" dirty="0">
                <a:latin typeface="Arial" charset="0"/>
                <a:cs typeface="Arial" charset="0"/>
              </a:rPr>
              <a:t>Stand at a right angle to target with feet approximately shoulder-width apart. Stance should feel comfortable and balanced. You may slide your front foot back a little, creating a slightly open stance.</a:t>
            </a:r>
          </a:p>
        </p:txBody>
      </p:sp>
      <p:pic>
        <p:nvPicPr>
          <p:cNvPr id="281605" name="Picture 6" descr="\\Ladybird\shared_graphics\Hunting_graphics\Export_PPT\Generic_drawings\bow_position_target.jpg"/>
          <p:cNvPicPr>
            <a:picLocks noGrp="1" noChangeAspect="1" noChangeArrowheads="1"/>
          </p:cNvPicPr>
          <p:nvPr>
            <p:ph sz="quarter" idx="4"/>
          </p:nvPr>
        </p:nvPicPr>
        <p:blipFill>
          <a:blip r:embed="rId2"/>
          <a:stretch>
            <a:fillRect/>
          </a:stretch>
        </p:blipFill>
        <p:spPr>
          <a:xfrm>
            <a:off x="5149850" y="1524175"/>
            <a:ext cx="3155950" cy="4343050"/>
          </a:xfrm>
          <a:noFill/>
        </p:spPr>
      </p:pic>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Title 3"/>
          <p:cNvSpPr>
            <a:spLocks noGrp="1"/>
          </p:cNvSpPr>
          <p:nvPr>
            <p:ph type="title"/>
          </p:nvPr>
        </p:nvSpPr>
        <p:spPr/>
        <p:txBody>
          <a:bodyPr/>
          <a:lstStyle/>
          <a:p>
            <a:r>
              <a:rPr lang="en-US" dirty="0"/>
              <a:t>Bowhunting Safety and Skills</a:t>
            </a:r>
          </a:p>
        </p:txBody>
      </p:sp>
      <p:sp>
        <p:nvSpPr>
          <p:cNvPr id="282627"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Archery Equipment Safety</a:t>
            </a:r>
          </a:p>
        </p:txBody>
      </p:sp>
      <p:sp>
        <p:nvSpPr>
          <p:cNvPr id="6" name="Content Placeholder 5"/>
          <p:cNvSpPr>
            <a:spLocks noGrp="1"/>
          </p:cNvSpPr>
          <p:nvPr>
            <p:ph sz="half" idx="2"/>
          </p:nvPr>
        </p:nvSpPr>
        <p:spPr>
          <a:xfrm>
            <a:off x="457200" y="1916113"/>
            <a:ext cx="8229600" cy="3951287"/>
          </a:xfrm>
        </p:spPr>
        <p:txBody>
          <a:bodyPr/>
          <a:lstStyle/>
          <a:p>
            <a:pPr marL="0">
              <a:buFont typeface="Wingdings" pitchFamily="2" charset="2"/>
              <a:buNone/>
              <a:defRPr/>
            </a:pPr>
            <a:r>
              <a:rPr lang="en-US" dirty="0"/>
              <a:t>Before practicing or hunting, examine each arrow to make certain no cracks or breaks in the shaft and that nock is in good condition. Common types of damage to look for are: </a:t>
            </a:r>
          </a:p>
          <a:p>
            <a:pPr>
              <a:defRPr/>
            </a:pPr>
            <a:r>
              <a:rPr lang="en-US" dirty="0"/>
              <a:t>Cracks and splinters in wood arrows</a:t>
            </a:r>
          </a:p>
          <a:p>
            <a:pPr>
              <a:defRPr/>
            </a:pPr>
            <a:r>
              <a:rPr lang="en-US" dirty="0"/>
              <a:t>Creases, dents, or cracks in aluminum arrows</a:t>
            </a:r>
          </a:p>
          <a:p>
            <a:pPr>
              <a:defRPr/>
            </a:pPr>
            <a:r>
              <a:rPr lang="en-US" dirty="0"/>
              <a:t>Crushed sidewalls on fiberglass or graphite arrows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3"/>
          <p:cNvSpPr>
            <a:spLocks noGrp="1"/>
          </p:cNvSpPr>
          <p:nvPr>
            <p:ph type="title"/>
          </p:nvPr>
        </p:nvSpPr>
        <p:spPr/>
        <p:txBody>
          <a:bodyPr/>
          <a:lstStyle/>
          <a:p>
            <a:r>
              <a:rPr lang="en-US" dirty="0"/>
              <a:t>What Is a Firearm?</a:t>
            </a:r>
          </a:p>
        </p:txBody>
      </p:sp>
      <p:sp>
        <p:nvSpPr>
          <p:cNvPr id="53251" name="Text Placeholder 4"/>
          <p:cNvSpPr>
            <a:spLocks noGrp="1"/>
          </p:cNvSpPr>
          <p:nvPr>
            <p:ph type="body" idx="1"/>
          </p:nvPr>
        </p:nvSpPr>
        <p:spPr>
          <a:xfrm>
            <a:off x="457200" y="1143000"/>
            <a:ext cx="8229600" cy="639763"/>
          </a:xfrm>
        </p:spPr>
        <p:txBody>
          <a:bodyPr/>
          <a:lstStyle/>
          <a:p>
            <a:r>
              <a:rPr lang="en-US" dirty="0">
                <a:latin typeface="Arial" charset="0"/>
                <a:cs typeface="Arial" charset="0"/>
              </a:rPr>
              <a:t>Basic Parts of a Firearm</a:t>
            </a:r>
          </a:p>
        </p:txBody>
      </p:sp>
      <p:sp>
        <p:nvSpPr>
          <p:cNvPr id="53252" name="Content Placeholder 5"/>
          <p:cNvSpPr>
            <a:spLocks noGrp="1"/>
          </p:cNvSpPr>
          <p:nvPr>
            <p:ph sz="half" idx="2"/>
          </p:nvPr>
        </p:nvSpPr>
        <p:spPr>
          <a:xfrm>
            <a:off x="457200" y="1782763"/>
            <a:ext cx="8229600" cy="3951287"/>
          </a:xfrm>
        </p:spPr>
        <p:txBody>
          <a:bodyPr/>
          <a:lstStyle/>
          <a:p>
            <a:pPr>
              <a:buFont typeface="Wingdings" pitchFamily="2" charset="2"/>
              <a:buNone/>
            </a:pPr>
            <a:r>
              <a:rPr lang="en-US" dirty="0">
                <a:latin typeface="Arial" charset="0"/>
                <a:cs typeface="Arial" charset="0"/>
              </a:rPr>
              <a:t>Modern firearms have three basic groups of parts.</a:t>
            </a:r>
          </a:p>
          <a:p>
            <a:r>
              <a:rPr lang="en-US" dirty="0">
                <a:latin typeface="Arial" charset="0"/>
                <a:cs typeface="Arial" charset="0"/>
              </a:rPr>
              <a:t>Action</a:t>
            </a:r>
          </a:p>
          <a:p>
            <a:r>
              <a:rPr lang="en-US" dirty="0">
                <a:latin typeface="Arial" charset="0"/>
                <a:cs typeface="Arial" charset="0"/>
              </a:rPr>
              <a:t>Stock</a:t>
            </a:r>
          </a:p>
          <a:p>
            <a:r>
              <a:rPr lang="en-US" dirty="0">
                <a:latin typeface="Arial" charset="0"/>
                <a:cs typeface="Arial" charset="0"/>
              </a:rPr>
              <a:t>Barrel</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Title 11"/>
          <p:cNvSpPr>
            <a:spLocks noGrp="1"/>
          </p:cNvSpPr>
          <p:nvPr>
            <p:ph type="title"/>
          </p:nvPr>
        </p:nvSpPr>
        <p:spPr/>
        <p:txBody>
          <a:bodyPr/>
          <a:lstStyle/>
          <a:p>
            <a:r>
              <a:rPr lang="en-US" dirty="0"/>
              <a:t>Bowhunting Safety and Skills</a:t>
            </a:r>
          </a:p>
        </p:txBody>
      </p:sp>
      <p:sp>
        <p:nvSpPr>
          <p:cNvPr id="283651" name="Text Placeholder 5"/>
          <p:cNvSpPr>
            <a:spLocks noGrp="1"/>
          </p:cNvSpPr>
          <p:nvPr>
            <p:ph type="body" idx="1"/>
          </p:nvPr>
        </p:nvSpPr>
        <p:spPr/>
        <p:txBody>
          <a:bodyPr/>
          <a:lstStyle/>
          <a:p>
            <a:r>
              <a:rPr lang="en-US" dirty="0">
                <a:latin typeface="Arial" charset="0"/>
                <a:cs typeface="Arial" charset="0"/>
              </a:rPr>
              <a:t>Broadhead Safety</a:t>
            </a:r>
          </a:p>
        </p:txBody>
      </p:sp>
      <p:sp>
        <p:nvSpPr>
          <p:cNvPr id="283652" name="Content Placeholder 6"/>
          <p:cNvSpPr>
            <a:spLocks noGrp="1"/>
          </p:cNvSpPr>
          <p:nvPr>
            <p:ph sz="half" idx="2"/>
          </p:nvPr>
        </p:nvSpPr>
        <p:spPr/>
        <p:txBody>
          <a:bodyPr/>
          <a:lstStyle/>
          <a:p>
            <a:r>
              <a:rPr lang="en-US" dirty="0">
                <a:latin typeface="Arial" charset="0"/>
                <a:cs typeface="Arial" charset="0"/>
              </a:rPr>
              <a:t>Broadheads must be kept razor-sharp for hunting—creates safety problem if handled carelessly.</a:t>
            </a:r>
          </a:p>
          <a:p>
            <a:r>
              <a:rPr lang="en-US" dirty="0">
                <a:latin typeface="Arial" charset="0"/>
                <a:cs typeface="Arial" charset="0"/>
              </a:rPr>
              <a:t>Use special wrench to screw on broadheads.</a:t>
            </a:r>
          </a:p>
        </p:txBody>
      </p:sp>
      <p:pic>
        <p:nvPicPr>
          <p:cNvPr id="283653" name="Picture 2" descr="\\Ladybird\shared_graphics\Hunting_Graphics\Export_PPT\Generic_export_ppt\quiver_covers.jpg"/>
          <p:cNvPicPr>
            <a:picLocks noGrp="1" noChangeAspect="1" noChangeArrowheads="1"/>
          </p:cNvPicPr>
          <p:nvPr>
            <p:ph sz="quarter" idx="4"/>
          </p:nvPr>
        </p:nvPicPr>
        <p:blipFill>
          <a:blip r:embed="rId2"/>
          <a:stretch>
            <a:fillRect/>
          </a:stretch>
        </p:blipFill>
        <p:spPr>
          <a:xfrm>
            <a:off x="5677148" y="1516063"/>
            <a:ext cx="2220417" cy="4351337"/>
          </a:xfrm>
        </p:spPr>
      </p:pic>
      <p:pic>
        <p:nvPicPr>
          <p:cNvPr id="283654" name="Picture 5" descr="broadhead_wrench_TH"/>
          <p:cNvPicPr>
            <a:picLocks noChangeAspect="1" noChangeArrowheads="1"/>
          </p:cNvPicPr>
          <p:nvPr/>
        </p:nvPicPr>
        <p:blipFill>
          <a:blip r:embed="rId3"/>
          <a:stretch>
            <a:fillRect/>
          </a:stretch>
        </p:blipFill>
        <p:spPr bwMode="auto">
          <a:xfrm>
            <a:off x="4648200" y="2362200"/>
            <a:ext cx="1333500" cy="887322"/>
          </a:xfrm>
          <a:prstGeom prst="rect">
            <a:avLst/>
          </a:prstGeom>
          <a:noFill/>
          <a:ln w="9525">
            <a:noFill/>
            <a:miter lim="800000"/>
            <a:headEnd/>
            <a:tailEnd/>
          </a:ln>
        </p:spPr>
      </p:pic>
    </p:spTree>
  </p:cSld>
  <p:clrMapOvr>
    <a:masterClrMapping/>
  </p:clrMapOvr>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Title 6"/>
          <p:cNvSpPr>
            <a:spLocks noGrp="1"/>
          </p:cNvSpPr>
          <p:nvPr>
            <p:ph type="title"/>
          </p:nvPr>
        </p:nvSpPr>
        <p:spPr/>
        <p:txBody>
          <a:bodyPr/>
          <a:lstStyle/>
          <a:p>
            <a:r>
              <a:rPr lang="en-US" dirty="0"/>
              <a:t>Bowhunting Safety and Skills</a:t>
            </a:r>
          </a:p>
        </p:txBody>
      </p:sp>
      <p:sp>
        <p:nvSpPr>
          <p:cNvPr id="284675" name="Content Placeholder 7"/>
          <p:cNvSpPr>
            <a:spLocks noGrp="1"/>
          </p:cNvSpPr>
          <p:nvPr>
            <p:ph idx="1"/>
          </p:nvPr>
        </p:nvSpPr>
        <p:spPr/>
        <p:txBody>
          <a:bodyPr/>
          <a:lstStyle/>
          <a:p>
            <a:r>
              <a:rPr lang="en-US" dirty="0">
                <a:latin typeface="Arial" charset="0"/>
                <a:cs typeface="Arial" charset="0"/>
              </a:rPr>
              <a:t>Keep broadheads covered with a quiver while traveling.</a:t>
            </a:r>
          </a:p>
          <a:p>
            <a:r>
              <a:rPr lang="en-US" dirty="0">
                <a:latin typeface="Arial" charset="0"/>
                <a:cs typeface="Arial" charset="0"/>
              </a:rPr>
              <a:t>While dressing bow-killed game, remember that broadhead may remain in the animal. Use caution until all parts of broadhead are found.</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Title 3"/>
          <p:cNvSpPr>
            <a:spLocks noGrp="1"/>
          </p:cNvSpPr>
          <p:nvPr>
            <p:ph type="title"/>
          </p:nvPr>
        </p:nvSpPr>
        <p:spPr/>
        <p:txBody>
          <a:bodyPr/>
          <a:lstStyle/>
          <a:p>
            <a:r>
              <a:rPr lang="en-US" dirty="0"/>
              <a:t>Bowhunting Safety and Skills</a:t>
            </a:r>
          </a:p>
        </p:txBody>
      </p:sp>
      <p:sp>
        <p:nvSpPr>
          <p:cNvPr id="285699"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Nocking an Arrow</a:t>
            </a:r>
          </a:p>
        </p:txBody>
      </p:sp>
      <p:sp>
        <p:nvSpPr>
          <p:cNvPr id="285700" name="Content Placeholder 5"/>
          <p:cNvSpPr>
            <a:spLocks noGrp="1"/>
          </p:cNvSpPr>
          <p:nvPr>
            <p:ph sz="half" idx="2"/>
          </p:nvPr>
        </p:nvSpPr>
        <p:spPr>
          <a:xfrm>
            <a:off x="457200" y="1916113"/>
            <a:ext cx="8229600" cy="3951287"/>
          </a:xfrm>
        </p:spPr>
        <p:txBody>
          <a:bodyPr/>
          <a:lstStyle/>
          <a:p>
            <a:r>
              <a:rPr lang="en-US" dirty="0">
                <a:latin typeface="Arial" charset="0"/>
                <a:cs typeface="Arial" charset="0"/>
              </a:rPr>
              <a:t>A nocked arrow should be positioned about a quarter inch above the arrow rest on the bow handle. </a:t>
            </a:r>
          </a:p>
          <a:p>
            <a:r>
              <a:rPr lang="en-US" dirty="0">
                <a:latin typeface="Arial" charset="0"/>
                <a:cs typeface="Arial" charset="0"/>
              </a:rPr>
              <a:t>On most bows, a small </a:t>
            </a:r>
            <a:br>
              <a:rPr lang="en-US" dirty="0">
                <a:latin typeface="Arial" charset="0"/>
                <a:cs typeface="Arial" charset="0"/>
              </a:rPr>
            </a:br>
            <a:r>
              <a:rPr lang="en-US" dirty="0">
                <a:latin typeface="Arial" charset="0"/>
                <a:cs typeface="Arial" charset="0"/>
              </a:rPr>
              <a:t>brass band called a </a:t>
            </a:r>
            <a:br>
              <a:rPr lang="en-US" dirty="0">
                <a:latin typeface="Arial" charset="0"/>
                <a:cs typeface="Arial" charset="0"/>
              </a:rPr>
            </a:br>
            <a:r>
              <a:rPr lang="en-US" dirty="0">
                <a:latin typeface="Arial" charset="0"/>
                <a:cs typeface="Arial" charset="0"/>
              </a:rPr>
              <a:t>“nocking point” is </a:t>
            </a:r>
            <a:br>
              <a:rPr lang="en-US" dirty="0">
                <a:latin typeface="Arial" charset="0"/>
                <a:cs typeface="Arial" charset="0"/>
              </a:rPr>
            </a:br>
            <a:r>
              <a:rPr lang="en-US" dirty="0">
                <a:latin typeface="Arial" charset="0"/>
                <a:cs typeface="Arial" charset="0"/>
              </a:rPr>
              <a:t>crimped onto the </a:t>
            </a:r>
            <a:br>
              <a:rPr lang="en-US" dirty="0">
                <a:latin typeface="Arial" charset="0"/>
                <a:cs typeface="Arial" charset="0"/>
              </a:rPr>
            </a:br>
            <a:r>
              <a:rPr lang="en-US" dirty="0">
                <a:latin typeface="Arial" charset="0"/>
                <a:cs typeface="Arial" charset="0"/>
              </a:rPr>
              <a:t>bowstring to mark the </a:t>
            </a:r>
            <a:br>
              <a:rPr lang="en-US" dirty="0">
                <a:latin typeface="Arial" charset="0"/>
                <a:cs typeface="Arial" charset="0"/>
              </a:rPr>
            </a:br>
            <a:r>
              <a:rPr lang="en-US" dirty="0">
                <a:latin typeface="Arial" charset="0"/>
                <a:cs typeface="Arial" charset="0"/>
              </a:rPr>
              <a:t>correct position.</a:t>
            </a:r>
          </a:p>
          <a:p>
            <a:endParaRPr lang="en-US" dirty="0">
              <a:latin typeface="Arial" charset="0"/>
              <a:cs typeface="Arial" charset="0"/>
            </a:endParaRPr>
          </a:p>
        </p:txBody>
      </p:sp>
      <p:pic>
        <p:nvPicPr>
          <p:cNvPr id="285701" name="Picture 3" descr="bow_arrow_nocking_05"/>
          <p:cNvPicPr>
            <a:picLocks noChangeAspect="1" noChangeArrowheads="1"/>
          </p:cNvPicPr>
          <p:nvPr/>
        </p:nvPicPr>
        <p:blipFill>
          <a:blip r:embed="rId2"/>
          <a:stretch>
            <a:fillRect/>
          </a:stretch>
        </p:blipFill>
        <p:spPr bwMode="auto">
          <a:xfrm>
            <a:off x="4570327" y="3595688"/>
            <a:ext cx="3889545" cy="2347912"/>
          </a:xfrm>
          <a:prstGeom prst="rect">
            <a:avLst/>
          </a:prstGeom>
          <a:noFill/>
          <a:ln w="9525">
            <a:noFill/>
            <a:miter lim="800000"/>
            <a:headEnd/>
            <a:tailEnd/>
          </a:ln>
        </p:spPr>
      </p:pic>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p:txBody>
          <a:bodyPr/>
          <a:lstStyle/>
          <a:p>
            <a:pPr eaLnBrk="1" hangingPunct="1"/>
            <a:r>
              <a:rPr lang="en-US" dirty="0"/>
              <a:t>Bowhunting Safety and Skills</a:t>
            </a:r>
            <a:endParaRPr lang="en-US" sz="2400" dirty="0"/>
          </a:p>
        </p:txBody>
      </p:sp>
      <p:sp>
        <p:nvSpPr>
          <p:cNvPr id="286723" name="Content Placeholder 3"/>
          <p:cNvSpPr>
            <a:spLocks noGrp="1"/>
          </p:cNvSpPr>
          <p:nvPr>
            <p:ph idx="1"/>
          </p:nvPr>
        </p:nvSpPr>
        <p:spPr/>
        <p:txBody>
          <a:bodyPr/>
          <a:lstStyle/>
          <a:p>
            <a:r>
              <a:rPr lang="en-US" dirty="0">
                <a:latin typeface="Arial" charset="0"/>
                <a:cs typeface="Arial" charset="0"/>
              </a:rPr>
              <a:t>To nock the arrow:</a:t>
            </a:r>
          </a:p>
          <a:p>
            <a:pPr lvl="1"/>
            <a:r>
              <a:rPr lang="en-US" dirty="0">
                <a:latin typeface="Arial" charset="0"/>
                <a:cs typeface="Arial" charset="0"/>
              </a:rPr>
              <a:t>Grasp arrow between thumb and index finger of the right hand (if you’re a right-handed shooter). </a:t>
            </a:r>
          </a:p>
          <a:p>
            <a:pPr lvl="1"/>
            <a:r>
              <a:rPr lang="en-US" dirty="0">
                <a:latin typeface="Arial" charset="0"/>
                <a:cs typeface="Arial" charset="0"/>
              </a:rPr>
              <a:t>With left hand, hold bow parallel to the ground about waist high, string toward the body.</a:t>
            </a:r>
          </a:p>
          <a:p>
            <a:pPr lvl="1"/>
            <a:r>
              <a:rPr lang="en-US" dirty="0">
                <a:latin typeface="Arial" charset="0"/>
                <a:cs typeface="Arial" charset="0"/>
              </a:rPr>
              <a:t>Lay arrow shaft on bow’s arrow rest.</a:t>
            </a:r>
          </a:p>
        </p:txBody>
      </p:sp>
    </p:spTree>
  </p:cSld>
  <p:clrMapOvr>
    <a:masterClrMapping/>
  </p:clrMapOvr>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Title 3"/>
          <p:cNvSpPr>
            <a:spLocks noGrp="1"/>
          </p:cNvSpPr>
          <p:nvPr>
            <p:ph type="title"/>
          </p:nvPr>
        </p:nvSpPr>
        <p:spPr/>
        <p:txBody>
          <a:bodyPr/>
          <a:lstStyle/>
          <a:p>
            <a:r>
              <a:rPr lang="en-US" dirty="0"/>
              <a:t>Bowhunting Safety and Skills</a:t>
            </a:r>
          </a:p>
        </p:txBody>
      </p:sp>
      <p:pic>
        <p:nvPicPr>
          <p:cNvPr id="287747" name="Picture 4" descr="bow_holding_05"/>
          <p:cNvPicPr>
            <a:picLocks noGrp="1" noChangeAspect="1" noChangeArrowheads="1"/>
          </p:cNvPicPr>
          <p:nvPr>
            <p:ph sz="half" idx="1"/>
          </p:nvPr>
        </p:nvPicPr>
        <p:blipFill>
          <a:blip r:embed="rId2"/>
          <a:stretch>
            <a:fillRect/>
          </a:stretch>
        </p:blipFill>
        <p:spPr>
          <a:xfrm>
            <a:off x="904483" y="1265238"/>
            <a:ext cx="3144034" cy="4525962"/>
          </a:xfrm>
        </p:spPr>
      </p:pic>
      <p:sp>
        <p:nvSpPr>
          <p:cNvPr id="287748" name="Content Placeholder 4"/>
          <p:cNvSpPr>
            <a:spLocks noGrp="1"/>
          </p:cNvSpPr>
          <p:nvPr>
            <p:ph sz="half" idx="2"/>
          </p:nvPr>
        </p:nvSpPr>
        <p:spPr>
          <a:xfrm>
            <a:off x="4648200" y="1265238"/>
            <a:ext cx="4038600" cy="4525962"/>
          </a:xfrm>
        </p:spPr>
        <p:txBody>
          <a:bodyPr/>
          <a:lstStyle/>
          <a:p>
            <a:pPr lvl="1"/>
            <a:r>
              <a:rPr lang="en-US" dirty="0">
                <a:latin typeface="Arial" charset="0"/>
                <a:cs typeface="Arial" charset="0"/>
              </a:rPr>
              <a:t>Align slot in the nock with the string, while making sure that cock feather points up (while bow is parallel to the ground).</a:t>
            </a:r>
          </a:p>
          <a:p>
            <a:pPr lvl="1"/>
            <a:r>
              <a:rPr lang="en-US" dirty="0">
                <a:latin typeface="Arial" charset="0"/>
                <a:cs typeface="Arial" charset="0"/>
              </a:rPr>
              <a:t>Pull arrow back until string snaps into the slot.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0" name="Picture 6" descr="\\Ladybird\shared_graphics\Hunting_graphics\Export_PPT\Generic_drawings\bow_position_drawing.jpg"/>
          <p:cNvPicPr>
            <a:picLocks noChangeAspect="1" noChangeArrowheads="1"/>
          </p:cNvPicPr>
          <p:nvPr/>
        </p:nvPicPr>
        <p:blipFill>
          <a:blip r:embed="rId2"/>
          <a:stretch>
            <a:fillRect/>
          </a:stretch>
        </p:blipFill>
        <p:spPr bwMode="auto">
          <a:xfrm>
            <a:off x="6096028" y="1500188"/>
            <a:ext cx="2819344" cy="4484687"/>
          </a:xfrm>
          <a:prstGeom prst="rect">
            <a:avLst/>
          </a:prstGeom>
          <a:noFill/>
          <a:ln w="9525">
            <a:noFill/>
            <a:miter lim="800000"/>
            <a:headEnd/>
            <a:tailEnd/>
          </a:ln>
        </p:spPr>
      </p:pic>
      <p:sp>
        <p:nvSpPr>
          <p:cNvPr id="288771" name="Title 6"/>
          <p:cNvSpPr>
            <a:spLocks noGrp="1"/>
          </p:cNvSpPr>
          <p:nvPr>
            <p:ph type="title"/>
          </p:nvPr>
        </p:nvSpPr>
        <p:spPr/>
        <p:txBody>
          <a:bodyPr/>
          <a:lstStyle/>
          <a:p>
            <a:r>
              <a:rPr lang="en-US" dirty="0"/>
              <a:t>Bowhunting Safety and Skills</a:t>
            </a:r>
          </a:p>
        </p:txBody>
      </p:sp>
      <p:sp>
        <p:nvSpPr>
          <p:cNvPr id="288772" name="Text Placeholder 4"/>
          <p:cNvSpPr>
            <a:spLocks noGrp="1"/>
          </p:cNvSpPr>
          <p:nvPr>
            <p:ph type="body" idx="1"/>
          </p:nvPr>
        </p:nvSpPr>
        <p:spPr>
          <a:xfrm>
            <a:off x="457200" y="1276350"/>
            <a:ext cx="5334000" cy="674688"/>
          </a:xfrm>
        </p:spPr>
        <p:txBody>
          <a:bodyPr/>
          <a:lstStyle/>
          <a:p>
            <a:r>
              <a:rPr lang="en-US" dirty="0">
                <a:latin typeface="Arial" charset="0"/>
                <a:cs typeface="Arial" charset="0"/>
              </a:rPr>
              <a:t>Drawing and Anchoring the Bow</a:t>
            </a:r>
          </a:p>
        </p:txBody>
      </p:sp>
      <p:sp>
        <p:nvSpPr>
          <p:cNvPr id="288773" name="Content Placeholder 7"/>
          <p:cNvSpPr>
            <a:spLocks noGrp="1"/>
          </p:cNvSpPr>
          <p:nvPr>
            <p:ph sz="half" idx="2"/>
          </p:nvPr>
        </p:nvSpPr>
        <p:spPr>
          <a:xfrm>
            <a:off x="457200" y="1951038"/>
            <a:ext cx="6019800" cy="3916362"/>
          </a:xfrm>
        </p:spPr>
        <p:txBody>
          <a:bodyPr/>
          <a:lstStyle/>
          <a:p>
            <a:r>
              <a:rPr lang="en-US" dirty="0">
                <a:latin typeface="Arial" charset="0"/>
                <a:cs typeface="Arial" charset="0"/>
              </a:rPr>
              <a:t>Grip bow handle firmly in left hand, but don’t squeeze.</a:t>
            </a:r>
          </a:p>
          <a:p>
            <a:r>
              <a:rPr lang="en-US" dirty="0">
                <a:latin typeface="Arial" charset="0"/>
                <a:cs typeface="Arial" charset="0"/>
              </a:rPr>
              <a:t>With bow arm straight, raise bow to a point that arm is parallel to ground, while simultaneously drawing string back to “anchor point” with shooting hand. </a:t>
            </a:r>
          </a:p>
          <a:p>
            <a:r>
              <a:rPr lang="en-US" dirty="0">
                <a:latin typeface="Arial" charset="0"/>
                <a:cs typeface="Arial" charset="0"/>
              </a:rPr>
              <a:t>Practice will help determine best anchor point.</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Title 3"/>
          <p:cNvSpPr>
            <a:spLocks noGrp="1"/>
          </p:cNvSpPr>
          <p:nvPr>
            <p:ph type="title"/>
          </p:nvPr>
        </p:nvSpPr>
        <p:spPr/>
        <p:txBody>
          <a:bodyPr/>
          <a:lstStyle/>
          <a:p>
            <a:r>
              <a:rPr lang="en-US" dirty="0"/>
              <a:t>Bowhunting Safety and Skills</a:t>
            </a:r>
          </a:p>
        </p:txBody>
      </p:sp>
      <p:sp>
        <p:nvSpPr>
          <p:cNvPr id="289795"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Aiming the Bow</a:t>
            </a:r>
          </a:p>
        </p:txBody>
      </p:sp>
      <p:sp>
        <p:nvSpPr>
          <p:cNvPr id="289796" name="Content Placeholder 5"/>
          <p:cNvSpPr>
            <a:spLocks noGrp="1"/>
          </p:cNvSpPr>
          <p:nvPr>
            <p:ph sz="half" idx="2"/>
          </p:nvPr>
        </p:nvSpPr>
        <p:spPr>
          <a:xfrm>
            <a:off x="457200" y="1916113"/>
            <a:ext cx="6629400" cy="3951287"/>
          </a:xfrm>
        </p:spPr>
        <p:txBody>
          <a:bodyPr/>
          <a:lstStyle/>
          <a:p>
            <a:r>
              <a:rPr lang="en-US" dirty="0">
                <a:latin typeface="Arial Black" pitchFamily="34" charset="0"/>
                <a:cs typeface="Arial" charset="0"/>
              </a:rPr>
              <a:t>Bow sights</a:t>
            </a:r>
            <a:r>
              <a:rPr lang="en-US" dirty="0">
                <a:latin typeface="Arial" charset="0"/>
                <a:cs typeface="Arial" charset="0"/>
              </a:rPr>
              <a:t> work best when the distance to the target is known. Key to using bow sights is to practice judging distances. </a:t>
            </a:r>
          </a:p>
          <a:p>
            <a:r>
              <a:rPr lang="en-US" dirty="0">
                <a:latin typeface="Arial Black" pitchFamily="34" charset="0"/>
                <a:cs typeface="Arial" charset="0"/>
              </a:rPr>
              <a:t>Instinctive aiming</a:t>
            </a:r>
            <a:r>
              <a:rPr lang="en-US" dirty="0">
                <a:latin typeface="Arial" charset="0"/>
                <a:cs typeface="Arial" charset="0"/>
              </a:rPr>
              <a:t> is more versatile than the bow sight method. Aiming takes longer to perfect, but eliminates much guesswork.</a:t>
            </a:r>
          </a:p>
        </p:txBody>
      </p:sp>
      <p:pic>
        <p:nvPicPr>
          <p:cNvPr id="289797" name="Picture 4" descr="arrow_rest.jpg"/>
          <p:cNvPicPr>
            <a:picLocks noChangeAspect="1"/>
          </p:cNvPicPr>
          <p:nvPr/>
        </p:nvPicPr>
        <p:blipFill>
          <a:blip r:embed="rId2"/>
          <a:stretch>
            <a:fillRect/>
          </a:stretch>
        </p:blipFill>
        <p:spPr bwMode="auto">
          <a:xfrm>
            <a:off x="7315200" y="1401587"/>
            <a:ext cx="1363663" cy="2159351"/>
          </a:xfrm>
          <a:prstGeom prst="rect">
            <a:avLst/>
          </a:prstGeom>
          <a:noFill/>
          <a:ln w="9525">
            <a:noFill/>
            <a:miter lim="800000"/>
            <a:headEnd/>
            <a:tailEnd/>
          </a:ln>
        </p:spPr>
      </p:pic>
      <p:pic>
        <p:nvPicPr>
          <p:cNvPr id="289798" name="Picture 5" descr="Arrow_rest_instinctive.jpg"/>
          <p:cNvPicPr>
            <a:picLocks noChangeAspect="1"/>
          </p:cNvPicPr>
          <p:nvPr/>
        </p:nvPicPr>
        <p:blipFill>
          <a:blip r:embed="rId3"/>
          <a:stretch>
            <a:fillRect/>
          </a:stretch>
        </p:blipFill>
        <p:spPr bwMode="auto">
          <a:xfrm>
            <a:off x="7154863" y="3811408"/>
            <a:ext cx="1420812" cy="2249846"/>
          </a:xfrm>
          <a:prstGeom prst="rect">
            <a:avLst/>
          </a:prstGeom>
          <a:noFill/>
          <a:ln w="9525">
            <a:noFill/>
            <a:miter lim="800000"/>
            <a:headEnd/>
            <a:tailEnd/>
          </a:ln>
        </p:spPr>
      </p:pic>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Title 1"/>
          <p:cNvSpPr>
            <a:spLocks noGrp="1"/>
          </p:cNvSpPr>
          <p:nvPr>
            <p:ph type="title"/>
          </p:nvPr>
        </p:nvSpPr>
        <p:spPr/>
        <p:txBody>
          <a:bodyPr/>
          <a:lstStyle/>
          <a:p>
            <a:r>
              <a:rPr lang="en-US" dirty="0"/>
              <a:t>Bowhunting Safety and Skills</a:t>
            </a:r>
          </a:p>
        </p:txBody>
      </p:sp>
      <p:sp>
        <p:nvSpPr>
          <p:cNvPr id="290819" name="Text Placeholder 3"/>
          <p:cNvSpPr>
            <a:spLocks noGrp="1"/>
          </p:cNvSpPr>
          <p:nvPr>
            <p:ph type="body" idx="1"/>
          </p:nvPr>
        </p:nvSpPr>
        <p:spPr>
          <a:xfrm>
            <a:off x="457200" y="1276350"/>
            <a:ext cx="8229600" cy="639763"/>
          </a:xfrm>
        </p:spPr>
        <p:txBody>
          <a:bodyPr/>
          <a:lstStyle/>
          <a:p>
            <a:r>
              <a:rPr lang="en-US" dirty="0">
                <a:latin typeface="Arial" charset="0"/>
                <a:cs typeface="Arial" charset="0"/>
              </a:rPr>
              <a:t>Holding and Releasing the Bow</a:t>
            </a:r>
          </a:p>
        </p:txBody>
      </p:sp>
      <p:sp>
        <p:nvSpPr>
          <p:cNvPr id="290820" name="Content Placeholder 4"/>
          <p:cNvSpPr>
            <a:spLocks noGrp="1"/>
          </p:cNvSpPr>
          <p:nvPr>
            <p:ph sz="half" idx="2"/>
          </p:nvPr>
        </p:nvSpPr>
        <p:spPr>
          <a:xfrm>
            <a:off x="457200" y="1916113"/>
            <a:ext cx="8229600" cy="3951287"/>
          </a:xfrm>
        </p:spPr>
        <p:txBody>
          <a:bodyPr/>
          <a:lstStyle/>
          <a:p>
            <a:r>
              <a:rPr lang="en-US" dirty="0">
                <a:latin typeface="Arial" charset="0"/>
                <a:cs typeface="Arial" charset="0"/>
              </a:rPr>
              <a:t>Allow fingers to slip quickly away from string. Gives arrow straight, stable flight.</a:t>
            </a:r>
          </a:p>
          <a:p>
            <a:r>
              <a:rPr lang="en-US" dirty="0">
                <a:latin typeface="Arial" charset="0"/>
                <a:cs typeface="Arial" charset="0"/>
              </a:rPr>
              <a:t>Keep bow arm pointed directly at target after release. If bow is jerked on release, arrow will fly off target.</a:t>
            </a:r>
          </a:p>
          <a:p>
            <a:r>
              <a:rPr lang="en-US" dirty="0">
                <a:latin typeface="Arial" charset="0"/>
                <a:cs typeface="Arial" charset="0"/>
              </a:rPr>
              <a:t>Follow through by leaving drawing hand at anchor point well after string is released.</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Title 3"/>
          <p:cNvSpPr>
            <a:spLocks noGrp="1"/>
          </p:cNvSpPr>
          <p:nvPr>
            <p:ph type="title"/>
          </p:nvPr>
        </p:nvSpPr>
        <p:spPr/>
        <p:txBody>
          <a:bodyPr/>
          <a:lstStyle/>
          <a:p>
            <a:r>
              <a:rPr lang="en-US" dirty="0"/>
              <a:t>Chapter Five Review Questions</a:t>
            </a:r>
          </a:p>
        </p:txBody>
      </p:sp>
      <p:sp>
        <p:nvSpPr>
          <p:cNvPr id="291843"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Label the indicated parts of a muzzleloader.</a:t>
            </a:r>
          </a:p>
        </p:txBody>
      </p:sp>
      <p:pic>
        <p:nvPicPr>
          <p:cNvPr id="291844" name="Picture 3"/>
          <p:cNvPicPr>
            <a:picLocks noChangeAspect="1"/>
          </p:cNvPicPr>
          <p:nvPr/>
        </p:nvPicPr>
        <p:blipFill>
          <a:blip r:embed="rId2"/>
          <a:stretch>
            <a:fillRect/>
          </a:stretch>
        </p:blipFill>
        <p:spPr bwMode="auto">
          <a:xfrm>
            <a:off x="420757" y="2839210"/>
            <a:ext cx="8153400" cy="1682076"/>
          </a:xfrm>
          <a:prstGeom prst="rect">
            <a:avLst/>
          </a:prstGeom>
          <a:noFill/>
          <a:ln w="9525">
            <a:noFill/>
            <a:miter lim="800000"/>
            <a:headEnd/>
            <a:tailEnd/>
          </a:ln>
        </p:spPr>
      </p:pic>
      <p:sp>
        <p:nvSpPr>
          <p:cNvPr id="8" name="TextBox 7"/>
          <p:cNvSpPr txBox="1">
            <a:spLocks noChangeArrowheads="1"/>
          </p:cNvSpPr>
          <p:nvPr/>
        </p:nvSpPr>
        <p:spPr bwMode="auto">
          <a:xfrm>
            <a:off x="4113212" y="4648200"/>
            <a:ext cx="1830387" cy="468270"/>
          </a:xfrm>
          <a:prstGeom prst="rect">
            <a:avLst/>
          </a:prstGeom>
          <a:noFill/>
          <a:ln w="9525">
            <a:noFill/>
            <a:miter lim="800000"/>
            <a:headEnd/>
            <a:tailEnd/>
          </a:ln>
        </p:spPr>
        <p:txBody>
          <a:bodyPr wrap="square">
            <a:spAutoFit/>
          </a:bodyPr>
          <a:lstStyle/>
          <a:p>
            <a:pPr>
              <a:lnSpc>
                <a:spcPct val="105000"/>
              </a:lnSpc>
            </a:pPr>
            <a:r>
              <a:rPr lang="en-US" sz="2500" b="1" dirty="0"/>
              <a:t>iv.</a:t>
            </a:r>
            <a:r>
              <a:rPr lang="en-US" sz="2500" b="1" dirty="0">
                <a:solidFill>
                  <a:srgbClr val="E46C0A"/>
                </a:solidFill>
              </a:rPr>
              <a:t> nipple</a:t>
            </a:r>
          </a:p>
        </p:txBody>
      </p:sp>
      <p:sp>
        <p:nvSpPr>
          <p:cNvPr id="9" name="TextBox 8"/>
          <p:cNvSpPr txBox="1">
            <a:spLocks noChangeArrowheads="1"/>
          </p:cNvSpPr>
          <p:nvPr/>
        </p:nvSpPr>
        <p:spPr bwMode="auto">
          <a:xfrm>
            <a:off x="1264824" y="2298699"/>
            <a:ext cx="1997092" cy="477054"/>
          </a:xfrm>
          <a:prstGeom prst="rect">
            <a:avLst/>
          </a:prstGeom>
          <a:noFill/>
          <a:ln w="9525">
            <a:noFill/>
            <a:miter lim="800000"/>
            <a:headEnd/>
            <a:tailEnd/>
          </a:ln>
        </p:spPr>
        <p:txBody>
          <a:bodyPr wrap="square">
            <a:spAutoFit/>
          </a:bodyPr>
          <a:lstStyle/>
          <a:p>
            <a:r>
              <a:rPr lang="en-US" sz="2500" b="1" dirty="0"/>
              <a:t>i. </a:t>
            </a:r>
            <a:r>
              <a:rPr lang="en-US" sz="2500" b="1" dirty="0">
                <a:solidFill>
                  <a:srgbClr val="E46C0A"/>
                </a:solidFill>
              </a:rPr>
              <a:t>patch box</a:t>
            </a:r>
          </a:p>
        </p:txBody>
      </p:sp>
      <p:sp>
        <p:nvSpPr>
          <p:cNvPr id="10" name="TextBox 9"/>
          <p:cNvSpPr txBox="1">
            <a:spLocks noChangeArrowheads="1"/>
          </p:cNvSpPr>
          <p:nvPr/>
        </p:nvSpPr>
        <p:spPr bwMode="auto">
          <a:xfrm>
            <a:off x="4426744" y="2286000"/>
            <a:ext cx="1593056" cy="477054"/>
          </a:xfrm>
          <a:prstGeom prst="rect">
            <a:avLst/>
          </a:prstGeom>
          <a:noFill/>
          <a:ln w="9525">
            <a:noFill/>
            <a:miter lim="800000"/>
            <a:headEnd/>
            <a:tailEnd/>
          </a:ln>
        </p:spPr>
        <p:txBody>
          <a:bodyPr wrap="square">
            <a:spAutoFit/>
          </a:bodyPr>
          <a:lstStyle/>
          <a:p>
            <a:r>
              <a:rPr lang="en-US" sz="2500" b="1" dirty="0"/>
              <a:t>ii.</a:t>
            </a:r>
            <a:r>
              <a:rPr lang="en-US" sz="2500" b="1" dirty="0">
                <a:solidFill>
                  <a:srgbClr val="E46C0A"/>
                </a:solidFill>
              </a:rPr>
              <a:t> frizzen</a:t>
            </a:r>
          </a:p>
        </p:txBody>
      </p:sp>
      <p:sp>
        <p:nvSpPr>
          <p:cNvPr id="11" name="TextBox 10"/>
          <p:cNvSpPr txBox="1">
            <a:spLocks noChangeArrowheads="1"/>
          </p:cNvSpPr>
          <p:nvPr/>
        </p:nvSpPr>
        <p:spPr bwMode="auto">
          <a:xfrm>
            <a:off x="4113212" y="4075113"/>
            <a:ext cx="1525587" cy="477054"/>
          </a:xfrm>
          <a:prstGeom prst="rect">
            <a:avLst/>
          </a:prstGeom>
          <a:noFill/>
          <a:ln w="9525">
            <a:noFill/>
            <a:miter lim="800000"/>
            <a:headEnd/>
            <a:tailEnd/>
          </a:ln>
        </p:spPr>
        <p:txBody>
          <a:bodyPr wrap="square">
            <a:spAutoFit/>
          </a:bodyPr>
          <a:lstStyle/>
          <a:p>
            <a:r>
              <a:rPr lang="en-US" sz="2500" b="1" dirty="0"/>
              <a:t>iii. </a:t>
            </a:r>
            <a:r>
              <a:rPr lang="en-US" sz="2500" b="1" dirty="0">
                <a:solidFill>
                  <a:srgbClr val="E46C0A"/>
                </a:solidFill>
              </a:rPr>
              <a:t>cock</a:t>
            </a:r>
          </a:p>
        </p:txBody>
      </p:sp>
      <p:cxnSp>
        <p:nvCxnSpPr>
          <p:cNvPr id="3" name="Straight Connector 2">
            <a:extLst>
              <a:ext uri="{FF2B5EF4-FFF2-40B4-BE49-F238E27FC236}">
                <a16:creationId xmlns:a16="http://schemas.microsoft.com/office/drawing/2014/main" id="{FA25BCD7-E90C-3C45-81F9-BAB1B14A8456}"/>
              </a:ext>
            </a:extLst>
          </p:cNvPr>
          <p:cNvCxnSpPr>
            <a:cxnSpLocks/>
          </p:cNvCxnSpPr>
          <p:nvPr/>
        </p:nvCxnSpPr>
        <p:spPr>
          <a:xfrm flipV="1">
            <a:off x="1222358" y="2712296"/>
            <a:ext cx="0" cy="108930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6601003-8D02-F048-832C-0CA668BA80AB}"/>
              </a:ext>
            </a:extLst>
          </p:cNvPr>
          <p:cNvCxnSpPr>
            <a:cxnSpLocks/>
          </p:cNvCxnSpPr>
          <p:nvPr/>
        </p:nvCxnSpPr>
        <p:spPr>
          <a:xfrm flipV="1">
            <a:off x="3399631" y="2712296"/>
            <a:ext cx="1008857" cy="25950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FC113FB2-95E5-0D46-ADA5-6B43634947DC}"/>
              </a:ext>
            </a:extLst>
          </p:cNvPr>
          <p:cNvCxnSpPr>
            <a:cxnSpLocks/>
          </p:cNvCxnSpPr>
          <p:nvPr/>
        </p:nvCxnSpPr>
        <p:spPr>
          <a:xfrm>
            <a:off x="1295400" y="2712296"/>
            <a:ext cx="2057400" cy="0"/>
          </a:xfrm>
          <a:prstGeom prst="line">
            <a:avLst/>
          </a:prstGeom>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54372844-2626-5347-A0DE-77E305F2422A}"/>
              </a:ext>
            </a:extLst>
          </p:cNvPr>
          <p:cNvCxnSpPr>
            <a:cxnSpLocks/>
          </p:cNvCxnSpPr>
          <p:nvPr/>
        </p:nvCxnSpPr>
        <p:spPr>
          <a:xfrm>
            <a:off x="4426744" y="2712296"/>
            <a:ext cx="1593056" cy="0"/>
          </a:xfrm>
          <a:prstGeom prst="line">
            <a:avLst/>
          </a:prstGeom>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9B5A314D-D8F0-234C-AB43-2D26035F9C62}"/>
              </a:ext>
            </a:extLst>
          </p:cNvPr>
          <p:cNvCxnSpPr>
            <a:cxnSpLocks/>
          </p:cNvCxnSpPr>
          <p:nvPr/>
        </p:nvCxnSpPr>
        <p:spPr>
          <a:xfrm>
            <a:off x="4113212" y="4510260"/>
            <a:ext cx="1449388" cy="0"/>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a:extLst>
              <a:ext uri="{FF2B5EF4-FFF2-40B4-BE49-F238E27FC236}">
                <a16:creationId xmlns:a16="http://schemas.microsoft.com/office/drawing/2014/main" id="{2FC60C0B-ED1B-7443-8A55-628B6F27B2C1}"/>
              </a:ext>
            </a:extLst>
          </p:cNvPr>
          <p:cNvCxnSpPr>
            <a:cxnSpLocks/>
          </p:cNvCxnSpPr>
          <p:nvPr/>
        </p:nvCxnSpPr>
        <p:spPr>
          <a:xfrm>
            <a:off x="4097440" y="5098818"/>
            <a:ext cx="1541359" cy="0"/>
          </a:xfrm>
          <a:prstGeom prst="line">
            <a:avLst/>
          </a:prstGeom>
        </p:spPr>
        <p:style>
          <a:lnRef idx="2">
            <a:schemeClr val="dk1"/>
          </a:lnRef>
          <a:fillRef idx="0">
            <a:schemeClr val="dk1"/>
          </a:fillRef>
          <a:effectRef idx="1">
            <a:schemeClr val="dk1"/>
          </a:effectRef>
          <a:fontRef idx="minor">
            <a:schemeClr val="tx1"/>
          </a:fontRef>
        </p:style>
      </p:cxnSp>
      <p:pic>
        <p:nvPicPr>
          <p:cNvPr id="23" name="Picture 22">
            <a:extLst>
              <a:ext uri="{FF2B5EF4-FFF2-40B4-BE49-F238E27FC236}">
                <a16:creationId xmlns:a16="http://schemas.microsoft.com/office/drawing/2014/main" id="{5D578294-3AB5-FB40-866A-39C45EAFB799}"/>
              </a:ext>
            </a:extLst>
          </p:cNvPr>
          <p:cNvPicPr>
            <a:picLocks noChangeAspect="1"/>
          </p:cNvPicPr>
          <p:nvPr/>
        </p:nvPicPr>
        <p:blipFill>
          <a:blip r:embed="rId3"/>
          <a:stretch>
            <a:fillRect/>
          </a:stretch>
        </p:blipFill>
        <p:spPr>
          <a:xfrm>
            <a:off x="1752600" y="4197325"/>
            <a:ext cx="1960108" cy="966442"/>
          </a:xfrm>
          <a:prstGeom prst="rect">
            <a:avLst/>
          </a:prstGeom>
        </p:spPr>
      </p:pic>
      <p:cxnSp>
        <p:nvCxnSpPr>
          <p:cNvPr id="27" name="Straight Connector 26">
            <a:extLst>
              <a:ext uri="{FF2B5EF4-FFF2-40B4-BE49-F238E27FC236}">
                <a16:creationId xmlns:a16="http://schemas.microsoft.com/office/drawing/2014/main" id="{F82FF03D-F9D1-124B-B34E-2E72BC2371E9}"/>
              </a:ext>
            </a:extLst>
          </p:cNvPr>
          <p:cNvCxnSpPr>
            <a:cxnSpLocks/>
          </p:cNvCxnSpPr>
          <p:nvPr/>
        </p:nvCxnSpPr>
        <p:spPr>
          <a:xfrm>
            <a:off x="2362200" y="4313640"/>
            <a:ext cx="173524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1A602590-7818-F541-8634-653C08177B8D}"/>
              </a:ext>
            </a:extLst>
          </p:cNvPr>
          <p:cNvCxnSpPr>
            <a:cxnSpLocks/>
            <a:endCxn id="8" idx="1"/>
          </p:cNvCxnSpPr>
          <p:nvPr/>
        </p:nvCxnSpPr>
        <p:spPr>
          <a:xfrm>
            <a:off x="2971800" y="4680546"/>
            <a:ext cx="1141412" cy="2017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Title 3"/>
          <p:cNvSpPr>
            <a:spLocks noGrp="1"/>
          </p:cNvSpPr>
          <p:nvPr>
            <p:ph type="title"/>
          </p:nvPr>
        </p:nvSpPr>
        <p:spPr/>
        <p:txBody>
          <a:bodyPr/>
          <a:lstStyle/>
          <a:p>
            <a:r>
              <a:rPr lang="en-US" dirty="0"/>
              <a:t>Chapter Five Review Questions</a:t>
            </a:r>
          </a:p>
        </p:txBody>
      </p:sp>
      <p:sp>
        <p:nvSpPr>
          <p:cNvPr id="292867"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______________ is the only type of powder that should be used in muzzleloaders.</a:t>
            </a:r>
          </a:p>
        </p:txBody>
      </p:sp>
      <p:sp>
        <p:nvSpPr>
          <p:cNvPr id="287748" name="Content Placeholder 5"/>
          <p:cNvSpPr>
            <a:spLocks noGrp="1"/>
          </p:cNvSpPr>
          <p:nvPr>
            <p:ph sz="quarter" idx="10"/>
          </p:nvPr>
        </p:nvSpPr>
        <p:spPr/>
        <p:txBody>
          <a:bodyPr/>
          <a:lstStyle/>
          <a:p>
            <a:r>
              <a:rPr lang="en-US" dirty="0">
                <a:cs typeface="Arial" charset="0"/>
              </a:rPr>
              <a:t>Answer: </a:t>
            </a:r>
            <a:r>
              <a:rPr lang="en-US" dirty="0">
                <a:solidFill>
                  <a:srgbClr val="000000"/>
                </a:solidFill>
                <a:latin typeface="Arial" charset="0"/>
                <a:cs typeface="Arial" charset="0"/>
              </a:rPr>
              <a:t>Black powder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774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8"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dirty="0"/>
              <a:t>The Airgun</a:t>
            </a:r>
          </a:p>
        </p:txBody>
      </p:sp>
      <p:sp>
        <p:nvSpPr>
          <p:cNvPr id="54275" name="Content Placeholder 2"/>
          <p:cNvSpPr>
            <a:spLocks noGrp="1"/>
          </p:cNvSpPr>
          <p:nvPr>
            <p:ph idx="1"/>
          </p:nvPr>
        </p:nvSpPr>
        <p:spPr/>
        <p:txBody>
          <a:bodyPr/>
          <a:lstStyle/>
          <a:p>
            <a:pPr>
              <a:spcBef>
                <a:spcPts val="1800"/>
              </a:spcBef>
            </a:pPr>
            <a:r>
              <a:rPr lang="en-US" dirty="0">
                <a:latin typeface="Arial" charset="0"/>
                <a:cs typeface="Arial" charset="0"/>
              </a:rPr>
              <a:t>The airgun is often used by beginning hunters to learn shooting and safety skills. Modern airguns have designs, parts, and sights similar to sporting firearms.</a:t>
            </a:r>
          </a:p>
          <a:p>
            <a:pPr>
              <a:spcBef>
                <a:spcPts val="1800"/>
              </a:spcBef>
            </a:pPr>
            <a:r>
              <a:rPr lang="en-US" dirty="0">
                <a:latin typeface="Arial" charset="0"/>
                <a:cs typeface="Arial" charset="0"/>
              </a:rPr>
              <a:t>Youngsters should always be supervised when using airguns.</a:t>
            </a:r>
          </a:p>
          <a:p>
            <a:pPr>
              <a:spcBef>
                <a:spcPts val="1800"/>
              </a:spcBef>
            </a:pPr>
            <a:r>
              <a:rPr lang="en-US" dirty="0">
                <a:latin typeface="Arial" charset="0"/>
                <a:cs typeface="Arial" charset="0"/>
              </a:rPr>
              <a:t>The three types of airguns are:</a:t>
            </a:r>
          </a:p>
          <a:p>
            <a:pPr lvl="1"/>
            <a:r>
              <a:rPr lang="en-US" dirty="0">
                <a:latin typeface="Arial" charset="0"/>
                <a:cs typeface="Arial" charset="0"/>
              </a:rPr>
              <a:t>Pneumatic</a:t>
            </a:r>
          </a:p>
          <a:p>
            <a:pPr lvl="1"/>
            <a:r>
              <a:rPr lang="en-US" dirty="0">
                <a:latin typeface="Arial" charset="0"/>
                <a:cs typeface="Arial" charset="0"/>
              </a:rPr>
              <a:t>CO</a:t>
            </a:r>
            <a:r>
              <a:rPr lang="en-US" baseline="-25000" dirty="0">
                <a:latin typeface="Arial" charset="0"/>
                <a:cs typeface="Arial" charset="0"/>
              </a:rPr>
              <a:t>2</a:t>
            </a:r>
            <a:r>
              <a:rPr lang="en-US" dirty="0">
                <a:latin typeface="Arial" charset="0"/>
                <a:cs typeface="Arial" charset="0"/>
              </a:rPr>
              <a:t>-powered or gas-powered</a:t>
            </a:r>
          </a:p>
          <a:p>
            <a:pPr lvl="1"/>
            <a:r>
              <a:rPr lang="en-US" dirty="0">
                <a:latin typeface="Arial" charset="0"/>
                <a:cs typeface="Arial" charset="0"/>
              </a:rPr>
              <a:t>Spring-piston</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Title 3"/>
          <p:cNvSpPr>
            <a:spLocks noGrp="1"/>
          </p:cNvSpPr>
          <p:nvPr>
            <p:ph type="title"/>
          </p:nvPr>
        </p:nvSpPr>
        <p:spPr/>
        <p:txBody>
          <a:bodyPr/>
          <a:lstStyle/>
          <a:p>
            <a:r>
              <a:rPr lang="en-US" dirty="0"/>
              <a:t>Chapter Five Review Questions</a:t>
            </a:r>
          </a:p>
        </p:txBody>
      </p:sp>
      <p:sp>
        <p:nvSpPr>
          <p:cNvPr id="293891"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An unsafe practice when using a muzzleloader is ______________________________________.</a:t>
            </a:r>
          </a:p>
        </p:txBody>
      </p:sp>
      <p:sp>
        <p:nvSpPr>
          <p:cNvPr id="288772" name="Content Placeholder 5"/>
          <p:cNvSpPr>
            <a:spLocks noGrp="1"/>
          </p:cNvSpPr>
          <p:nvPr>
            <p:ph sz="quarter" idx="10"/>
          </p:nvPr>
        </p:nvSpPr>
        <p:spPr/>
        <p:txBody>
          <a:bodyPr/>
          <a:lstStyle/>
          <a:p>
            <a:pPr marL="346075" indent="-346075"/>
            <a:r>
              <a:rPr lang="en-US" dirty="0">
                <a:cs typeface="Arial" charset="0"/>
              </a:rPr>
              <a:t>Answer: </a:t>
            </a:r>
            <a:r>
              <a:rPr lang="en-US" dirty="0">
                <a:solidFill>
                  <a:srgbClr val="000000"/>
                </a:solidFill>
                <a:latin typeface="Arial" charset="0"/>
                <a:cs typeface="Arial" charset="0"/>
              </a:rPr>
              <a:t>loading directly from a horn, flask, or other container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877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2" grpId="0" build="p"/>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Title 3"/>
          <p:cNvSpPr>
            <a:spLocks noGrp="1"/>
          </p:cNvSpPr>
          <p:nvPr>
            <p:ph type="title"/>
          </p:nvPr>
        </p:nvSpPr>
        <p:spPr/>
        <p:txBody>
          <a:bodyPr/>
          <a:lstStyle/>
          <a:p>
            <a:r>
              <a:rPr lang="en-US" dirty="0"/>
              <a:t>Chapter Five Review Questions</a:t>
            </a:r>
          </a:p>
        </p:txBody>
      </p:sp>
      <p:sp>
        <p:nvSpPr>
          <p:cNvPr id="294915"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How many charges should you load in a muzzleloader at a time?</a:t>
            </a:r>
          </a:p>
        </p:txBody>
      </p:sp>
      <p:sp>
        <p:nvSpPr>
          <p:cNvPr id="289796" name="Content Placeholder 5"/>
          <p:cNvSpPr>
            <a:spLocks noGrp="1"/>
          </p:cNvSpPr>
          <p:nvPr>
            <p:ph sz="quarter" idx="10"/>
          </p:nvPr>
        </p:nvSpPr>
        <p:spPr/>
        <p:txBody>
          <a:bodyPr/>
          <a:lstStyle/>
          <a:p>
            <a:pPr marL="346075" indent="-346075"/>
            <a:r>
              <a:rPr lang="en-US" dirty="0">
                <a:cs typeface="Arial" charset="0"/>
              </a:rPr>
              <a:t>Answer: </a:t>
            </a:r>
            <a:r>
              <a:rPr lang="en-US" dirty="0">
                <a:solidFill>
                  <a:srgbClr val="000000"/>
                </a:solidFill>
                <a:latin typeface="Arial" charset="0"/>
                <a:cs typeface="Arial" charset="0"/>
              </a:rPr>
              <a:t>one charge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979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6" grpId="0" build="p"/>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Title 3"/>
          <p:cNvSpPr>
            <a:spLocks noGrp="1"/>
          </p:cNvSpPr>
          <p:nvPr>
            <p:ph type="title"/>
          </p:nvPr>
        </p:nvSpPr>
        <p:spPr/>
        <p:txBody>
          <a:bodyPr/>
          <a:lstStyle/>
          <a:p>
            <a:r>
              <a:rPr lang="en-US" dirty="0"/>
              <a:t>Chapter Five Review Questions</a:t>
            </a:r>
          </a:p>
        </p:txBody>
      </p:sp>
      <p:sp>
        <p:nvSpPr>
          <p:cNvPr id="295939"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Name the three common bow types.</a:t>
            </a:r>
          </a:p>
        </p:txBody>
      </p:sp>
      <p:sp>
        <p:nvSpPr>
          <p:cNvPr id="6" name="Content Placeholder 5"/>
          <p:cNvSpPr>
            <a:spLocks noGrp="1"/>
          </p:cNvSpPr>
          <p:nvPr>
            <p:ph sz="quarter" idx="10"/>
          </p:nvPr>
        </p:nvSpPr>
        <p:spPr/>
        <p:txBody>
          <a:bodyPr/>
          <a:lstStyle/>
          <a:p>
            <a:pPr marL="347472" indent="-347472">
              <a:defRPr/>
            </a:pPr>
            <a:r>
              <a:rPr lang="en-US" dirty="0"/>
              <a:t>Answer: </a:t>
            </a:r>
          </a:p>
          <a:p>
            <a:pPr marL="804672" indent="-347472">
              <a:spcBef>
                <a:spcPts val="1200"/>
              </a:spcBef>
              <a:buClr>
                <a:srgbClr val="000000"/>
              </a:buClr>
              <a:buFont typeface="Arial" pitchFamily="34" charset="0"/>
              <a:buChar char="•"/>
              <a:defRPr/>
            </a:pPr>
            <a:r>
              <a:rPr lang="en-US" dirty="0">
                <a:solidFill>
                  <a:srgbClr val="000000"/>
                </a:solidFill>
                <a:latin typeface="Arial" pitchFamily="34" charset="0"/>
              </a:rPr>
              <a:t>Longbow</a:t>
            </a:r>
          </a:p>
          <a:p>
            <a:pPr marL="804672" indent="-347472">
              <a:spcBef>
                <a:spcPts val="1200"/>
              </a:spcBef>
              <a:buClr>
                <a:srgbClr val="000000"/>
              </a:buClr>
              <a:buFont typeface="Arial" pitchFamily="34" charset="0"/>
              <a:buChar char="•"/>
              <a:defRPr/>
            </a:pPr>
            <a:r>
              <a:rPr lang="en-US" dirty="0">
                <a:solidFill>
                  <a:srgbClr val="000000"/>
                </a:solidFill>
                <a:latin typeface="Arial" pitchFamily="34" charset="0"/>
              </a:rPr>
              <a:t>Recurve bow</a:t>
            </a:r>
          </a:p>
          <a:p>
            <a:pPr marL="804672" indent="-347472">
              <a:spcBef>
                <a:spcPts val="1200"/>
              </a:spcBef>
              <a:buClr>
                <a:srgbClr val="000000"/>
              </a:buClr>
              <a:buFont typeface="Arial" pitchFamily="34" charset="0"/>
              <a:buChar char="•"/>
              <a:defRPr/>
            </a:pPr>
            <a:r>
              <a:rPr lang="en-US" dirty="0">
                <a:solidFill>
                  <a:srgbClr val="000000"/>
                </a:solidFill>
                <a:latin typeface="Arial" pitchFamily="34" charset="0"/>
              </a:rPr>
              <a:t>Compound bow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Title 3"/>
          <p:cNvSpPr>
            <a:spLocks noGrp="1"/>
          </p:cNvSpPr>
          <p:nvPr>
            <p:ph type="title"/>
          </p:nvPr>
        </p:nvSpPr>
        <p:spPr/>
        <p:txBody>
          <a:bodyPr/>
          <a:lstStyle/>
          <a:p>
            <a:r>
              <a:rPr lang="en-US" dirty="0"/>
              <a:t>Chapter Five Review Questions</a:t>
            </a:r>
          </a:p>
        </p:txBody>
      </p:sp>
      <p:sp>
        <p:nvSpPr>
          <p:cNvPr id="296963"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Label the four main parts to an arrow.</a:t>
            </a:r>
          </a:p>
        </p:txBody>
      </p:sp>
      <p:pic>
        <p:nvPicPr>
          <p:cNvPr id="296964" name="Picture 3"/>
          <p:cNvPicPr>
            <a:picLocks noChangeAspect="1"/>
          </p:cNvPicPr>
          <p:nvPr/>
        </p:nvPicPr>
        <p:blipFill>
          <a:blip r:embed="rId2"/>
          <a:stretch>
            <a:fillRect/>
          </a:stretch>
        </p:blipFill>
        <p:spPr bwMode="auto">
          <a:xfrm>
            <a:off x="233702" y="3352800"/>
            <a:ext cx="8459724" cy="834540"/>
          </a:xfrm>
          <a:prstGeom prst="rect">
            <a:avLst/>
          </a:prstGeom>
          <a:noFill/>
          <a:ln w="9525">
            <a:noFill/>
            <a:miter lim="800000"/>
            <a:headEnd/>
            <a:tailEnd/>
          </a:ln>
        </p:spPr>
      </p:pic>
      <p:sp>
        <p:nvSpPr>
          <p:cNvPr id="8" name="TextBox 7"/>
          <p:cNvSpPr txBox="1">
            <a:spLocks noChangeArrowheads="1"/>
          </p:cNvSpPr>
          <p:nvPr/>
        </p:nvSpPr>
        <p:spPr bwMode="auto">
          <a:xfrm>
            <a:off x="744538" y="2595563"/>
            <a:ext cx="1200970" cy="477054"/>
          </a:xfrm>
          <a:prstGeom prst="rect">
            <a:avLst/>
          </a:prstGeom>
          <a:noFill/>
          <a:ln w="9525">
            <a:noFill/>
            <a:miter lim="800000"/>
            <a:headEnd/>
            <a:tailEnd/>
          </a:ln>
        </p:spPr>
        <p:txBody>
          <a:bodyPr wrap="none">
            <a:spAutoFit/>
          </a:bodyPr>
          <a:lstStyle/>
          <a:p>
            <a:r>
              <a:rPr lang="en-US" sz="2500" b="1" dirty="0"/>
              <a:t>i.</a:t>
            </a:r>
            <a:r>
              <a:rPr lang="en-US" sz="2500" b="1" dirty="0">
                <a:solidFill>
                  <a:srgbClr val="E46C0A"/>
                </a:solidFill>
              </a:rPr>
              <a:t> nock</a:t>
            </a:r>
          </a:p>
        </p:txBody>
      </p:sp>
      <p:sp>
        <p:nvSpPr>
          <p:cNvPr id="9" name="TextBox 8"/>
          <p:cNvSpPr txBox="1">
            <a:spLocks noChangeArrowheads="1"/>
          </p:cNvSpPr>
          <p:nvPr/>
        </p:nvSpPr>
        <p:spPr bwMode="auto">
          <a:xfrm>
            <a:off x="2895600" y="2590800"/>
            <a:ext cx="1880643" cy="477054"/>
          </a:xfrm>
          <a:prstGeom prst="rect">
            <a:avLst/>
          </a:prstGeom>
          <a:noFill/>
          <a:ln w="9525">
            <a:noFill/>
            <a:miter lim="800000"/>
            <a:headEnd/>
            <a:tailEnd/>
          </a:ln>
        </p:spPr>
        <p:txBody>
          <a:bodyPr wrap="none">
            <a:spAutoFit/>
          </a:bodyPr>
          <a:lstStyle/>
          <a:p>
            <a:r>
              <a:rPr lang="en-US" sz="2500" b="1" dirty="0"/>
              <a:t>ii. </a:t>
            </a:r>
            <a:r>
              <a:rPr lang="en-US" sz="2500" b="1" dirty="0">
                <a:solidFill>
                  <a:srgbClr val="E46C0A"/>
                </a:solidFill>
              </a:rPr>
              <a:t>fletching</a:t>
            </a:r>
          </a:p>
        </p:txBody>
      </p:sp>
      <p:sp>
        <p:nvSpPr>
          <p:cNvPr id="10" name="TextBox 9"/>
          <p:cNvSpPr txBox="1">
            <a:spLocks noChangeArrowheads="1"/>
          </p:cNvSpPr>
          <p:nvPr/>
        </p:nvSpPr>
        <p:spPr bwMode="auto">
          <a:xfrm>
            <a:off x="4699000" y="3003550"/>
            <a:ext cx="1399742" cy="477054"/>
          </a:xfrm>
          <a:prstGeom prst="rect">
            <a:avLst/>
          </a:prstGeom>
          <a:noFill/>
          <a:ln w="9525">
            <a:noFill/>
            <a:miter lim="800000"/>
            <a:headEnd/>
            <a:tailEnd/>
          </a:ln>
        </p:spPr>
        <p:txBody>
          <a:bodyPr wrap="none">
            <a:spAutoFit/>
          </a:bodyPr>
          <a:lstStyle/>
          <a:p>
            <a:r>
              <a:rPr lang="en-US" sz="2500" b="1" dirty="0"/>
              <a:t>iii.</a:t>
            </a:r>
            <a:r>
              <a:rPr lang="en-US" sz="2500" b="1" dirty="0">
                <a:solidFill>
                  <a:srgbClr val="E46C0A"/>
                </a:solidFill>
              </a:rPr>
              <a:t> crest</a:t>
            </a:r>
          </a:p>
        </p:txBody>
      </p:sp>
      <p:sp>
        <p:nvSpPr>
          <p:cNvPr id="11" name="TextBox 10"/>
          <p:cNvSpPr txBox="1">
            <a:spLocks noChangeArrowheads="1"/>
          </p:cNvSpPr>
          <p:nvPr/>
        </p:nvSpPr>
        <p:spPr bwMode="auto">
          <a:xfrm>
            <a:off x="6096000" y="4466740"/>
            <a:ext cx="2279374" cy="477054"/>
          </a:xfrm>
          <a:prstGeom prst="rect">
            <a:avLst/>
          </a:prstGeom>
          <a:noFill/>
          <a:ln w="9525">
            <a:noFill/>
            <a:miter lim="800000"/>
            <a:headEnd/>
            <a:tailEnd/>
          </a:ln>
        </p:spPr>
        <p:txBody>
          <a:bodyPr wrap="square">
            <a:spAutoFit/>
          </a:bodyPr>
          <a:lstStyle/>
          <a:p>
            <a:r>
              <a:rPr lang="en-US" sz="2500" b="1" dirty="0"/>
              <a:t>iv. </a:t>
            </a:r>
            <a:r>
              <a:rPr lang="en-US" sz="2500" b="1" dirty="0">
                <a:solidFill>
                  <a:srgbClr val="E46C0A"/>
                </a:solidFill>
              </a:rPr>
              <a:t>arrowhead</a:t>
            </a:r>
          </a:p>
        </p:txBody>
      </p:sp>
      <p:cxnSp>
        <p:nvCxnSpPr>
          <p:cNvPr id="3" name="Straight Connector 2">
            <a:extLst>
              <a:ext uri="{FF2B5EF4-FFF2-40B4-BE49-F238E27FC236}">
                <a16:creationId xmlns:a16="http://schemas.microsoft.com/office/drawing/2014/main" id="{073C6D6B-C9B4-2A46-A883-12A152FAA0CB}"/>
              </a:ext>
            </a:extLst>
          </p:cNvPr>
          <p:cNvCxnSpPr/>
          <p:nvPr/>
        </p:nvCxnSpPr>
        <p:spPr>
          <a:xfrm flipH="1">
            <a:off x="457200" y="2971800"/>
            <a:ext cx="287338" cy="76200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FC3480D4-8B7B-954F-A3E5-0F9BC011A466}"/>
              </a:ext>
            </a:extLst>
          </p:cNvPr>
          <p:cNvCxnSpPr>
            <a:cxnSpLocks/>
          </p:cNvCxnSpPr>
          <p:nvPr/>
        </p:nvCxnSpPr>
        <p:spPr>
          <a:xfrm flipH="1">
            <a:off x="1530350" y="3003550"/>
            <a:ext cx="1441450" cy="619125"/>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2BD210DB-EBDE-7140-A4F1-921758BB9F15}"/>
              </a:ext>
            </a:extLst>
          </p:cNvPr>
          <p:cNvCxnSpPr>
            <a:cxnSpLocks/>
          </p:cNvCxnSpPr>
          <p:nvPr/>
        </p:nvCxnSpPr>
        <p:spPr>
          <a:xfrm flipH="1">
            <a:off x="4463564" y="3313112"/>
            <a:ext cx="184636" cy="540786"/>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15" name="Straight Connector 14">
            <a:extLst>
              <a:ext uri="{FF2B5EF4-FFF2-40B4-BE49-F238E27FC236}">
                <a16:creationId xmlns:a16="http://schemas.microsoft.com/office/drawing/2014/main" id="{A77601CB-6D4C-5247-90A9-66A4282FD670}"/>
              </a:ext>
            </a:extLst>
          </p:cNvPr>
          <p:cNvCxnSpPr/>
          <p:nvPr/>
        </p:nvCxnSpPr>
        <p:spPr>
          <a:xfrm flipH="1">
            <a:off x="8375374" y="3877365"/>
            <a:ext cx="287338" cy="76200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16" name="Straight Connector 15">
            <a:extLst>
              <a:ext uri="{FF2B5EF4-FFF2-40B4-BE49-F238E27FC236}">
                <a16:creationId xmlns:a16="http://schemas.microsoft.com/office/drawing/2014/main" id="{9951EC43-A171-1043-959E-A3DFADAC8D70}"/>
              </a:ext>
            </a:extLst>
          </p:cNvPr>
          <p:cNvCxnSpPr>
            <a:cxnSpLocks/>
          </p:cNvCxnSpPr>
          <p:nvPr/>
        </p:nvCxnSpPr>
        <p:spPr>
          <a:xfrm flipH="1">
            <a:off x="838200" y="3050485"/>
            <a:ext cx="1066800"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2DE26D27-668B-F44F-AA46-E0F4D8DE7ACE}"/>
              </a:ext>
            </a:extLst>
          </p:cNvPr>
          <p:cNvCxnSpPr>
            <a:cxnSpLocks/>
          </p:cNvCxnSpPr>
          <p:nvPr/>
        </p:nvCxnSpPr>
        <p:spPr>
          <a:xfrm flipH="1">
            <a:off x="2971800" y="3032539"/>
            <a:ext cx="1905000"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21" name="Straight Connector 20">
            <a:extLst>
              <a:ext uri="{FF2B5EF4-FFF2-40B4-BE49-F238E27FC236}">
                <a16:creationId xmlns:a16="http://schemas.microsoft.com/office/drawing/2014/main" id="{ABE13387-2B47-B74C-BDC9-A4C94E8CC383}"/>
              </a:ext>
            </a:extLst>
          </p:cNvPr>
          <p:cNvCxnSpPr>
            <a:cxnSpLocks/>
          </p:cNvCxnSpPr>
          <p:nvPr/>
        </p:nvCxnSpPr>
        <p:spPr>
          <a:xfrm flipH="1">
            <a:off x="4699000" y="3429000"/>
            <a:ext cx="1473200"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22" name="Straight Connector 21">
            <a:extLst>
              <a:ext uri="{FF2B5EF4-FFF2-40B4-BE49-F238E27FC236}">
                <a16:creationId xmlns:a16="http://schemas.microsoft.com/office/drawing/2014/main" id="{8AFA0742-D8EE-C74B-A28F-EB2A0D75286A}"/>
              </a:ext>
            </a:extLst>
          </p:cNvPr>
          <p:cNvCxnSpPr>
            <a:cxnSpLocks/>
          </p:cNvCxnSpPr>
          <p:nvPr/>
        </p:nvCxnSpPr>
        <p:spPr>
          <a:xfrm flipH="1">
            <a:off x="6172200" y="4943794"/>
            <a:ext cx="2126974"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Title 3"/>
          <p:cNvSpPr>
            <a:spLocks noGrp="1"/>
          </p:cNvSpPr>
          <p:nvPr>
            <p:ph type="title"/>
          </p:nvPr>
        </p:nvSpPr>
        <p:spPr/>
        <p:txBody>
          <a:bodyPr/>
          <a:lstStyle/>
          <a:p>
            <a:r>
              <a:rPr lang="en-US" dirty="0"/>
              <a:t>Chapter Five Review Questions</a:t>
            </a:r>
          </a:p>
        </p:txBody>
      </p:sp>
      <p:sp>
        <p:nvSpPr>
          <p:cNvPr id="297987"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____________ arrowheads are used primarily for big game hunting.</a:t>
            </a:r>
          </a:p>
        </p:txBody>
      </p:sp>
      <p:sp>
        <p:nvSpPr>
          <p:cNvPr id="292868" name="Content Placeholder 5"/>
          <p:cNvSpPr>
            <a:spLocks noGrp="1"/>
          </p:cNvSpPr>
          <p:nvPr>
            <p:ph sz="quarter" idx="10"/>
          </p:nvPr>
        </p:nvSpPr>
        <p:spPr/>
        <p:txBody>
          <a:bodyPr/>
          <a:lstStyle/>
          <a:p>
            <a:pPr marL="346075" indent="-346075"/>
            <a:r>
              <a:rPr lang="en-US" dirty="0">
                <a:cs typeface="Arial" charset="0"/>
              </a:rPr>
              <a:t>Answer: </a:t>
            </a:r>
            <a:r>
              <a:rPr lang="en-US" dirty="0">
                <a:solidFill>
                  <a:srgbClr val="000000"/>
                </a:solidFill>
                <a:latin typeface="Arial" charset="0"/>
                <a:cs typeface="Arial" charset="0"/>
              </a:rPr>
              <a:t>Broadhead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286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8" grpId="0" build="p"/>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Title 3"/>
          <p:cNvSpPr>
            <a:spLocks noGrp="1"/>
          </p:cNvSpPr>
          <p:nvPr>
            <p:ph type="title"/>
          </p:nvPr>
        </p:nvSpPr>
        <p:spPr/>
        <p:txBody>
          <a:bodyPr/>
          <a:lstStyle/>
          <a:p>
            <a:r>
              <a:rPr lang="en-US" dirty="0"/>
              <a:t>Chapter Five Review Questions</a:t>
            </a:r>
          </a:p>
        </p:txBody>
      </p:sp>
      <p:sp>
        <p:nvSpPr>
          <p:cNvPr id="299011"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_________________ is the process of placing the arrow shaft on the bow’s arrow rest and pulling the arrow back until the string snaps into the slot.</a:t>
            </a:r>
          </a:p>
        </p:txBody>
      </p:sp>
      <p:sp>
        <p:nvSpPr>
          <p:cNvPr id="293892" name="Content Placeholder 5"/>
          <p:cNvSpPr>
            <a:spLocks noGrp="1"/>
          </p:cNvSpPr>
          <p:nvPr>
            <p:ph sz="quarter" idx="10"/>
          </p:nvPr>
        </p:nvSpPr>
        <p:spPr/>
        <p:txBody>
          <a:bodyPr/>
          <a:lstStyle/>
          <a:p>
            <a:pPr marL="346075" indent="-346075"/>
            <a:r>
              <a:rPr lang="en-US" dirty="0">
                <a:cs typeface="Arial" charset="0"/>
              </a:rPr>
              <a:t>Answer: </a:t>
            </a:r>
            <a:r>
              <a:rPr lang="en-US" dirty="0">
                <a:solidFill>
                  <a:srgbClr val="000000"/>
                </a:solidFill>
                <a:latin typeface="Arial" charset="0"/>
                <a:cs typeface="Arial" charset="0"/>
              </a:rPr>
              <a:t>Nocking the arrow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389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892" grpId="0" build="p"/>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Title 3"/>
          <p:cNvSpPr>
            <a:spLocks noGrp="1"/>
          </p:cNvSpPr>
          <p:nvPr>
            <p:ph type="title"/>
          </p:nvPr>
        </p:nvSpPr>
        <p:spPr/>
        <p:txBody>
          <a:bodyPr/>
          <a:lstStyle/>
          <a:p>
            <a:r>
              <a:rPr lang="en-US" dirty="0"/>
              <a:t>Chapter Five Review Questions</a:t>
            </a:r>
          </a:p>
        </p:txBody>
      </p:sp>
      <p:sp>
        <p:nvSpPr>
          <p:cNvPr id="300035"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A good safety rule to follow when shooting a bow is _________________________________.</a:t>
            </a:r>
          </a:p>
        </p:txBody>
      </p:sp>
      <p:sp>
        <p:nvSpPr>
          <p:cNvPr id="294916" name="Content Placeholder 5"/>
          <p:cNvSpPr>
            <a:spLocks noGrp="1"/>
          </p:cNvSpPr>
          <p:nvPr>
            <p:ph sz="quarter" idx="10"/>
          </p:nvPr>
        </p:nvSpPr>
        <p:spPr/>
        <p:txBody>
          <a:bodyPr/>
          <a:lstStyle/>
          <a:p>
            <a:pPr marL="346075" indent="-346075"/>
            <a:r>
              <a:rPr lang="en-US" dirty="0">
                <a:cs typeface="Arial" charset="0"/>
              </a:rPr>
              <a:t>Answer: </a:t>
            </a:r>
            <a:r>
              <a:rPr lang="en-US" dirty="0">
                <a:solidFill>
                  <a:srgbClr val="000000"/>
                </a:solidFill>
                <a:latin typeface="Arial" charset="0"/>
                <a:cs typeface="Arial" charset="0"/>
              </a:rPr>
              <a:t>release an arrow only when the path to the target and beyond is clear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49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16" grpId="0" build="p"/>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ubtitle 2"/>
          <p:cNvSpPr>
            <a:spLocks noGrp="1"/>
          </p:cNvSpPr>
          <p:nvPr>
            <p:ph type="subTitle" idx="1"/>
          </p:nvPr>
        </p:nvSpPr>
        <p:spPr/>
        <p:txBody>
          <a:bodyPr/>
          <a:lstStyle/>
          <a:p>
            <a:r>
              <a:rPr lang="en-US" dirty="0">
                <a:cs typeface="Arial" charset="0"/>
              </a:rPr>
              <a:t>Be a Safe Hunter</a:t>
            </a:r>
          </a:p>
        </p:txBody>
      </p:sp>
      <p:sp>
        <p:nvSpPr>
          <p:cNvPr id="301059" name="Rectangle 2"/>
          <p:cNvSpPr>
            <a:spLocks noGrp="1" noChangeArrowheads="1"/>
          </p:cNvSpPr>
          <p:nvPr>
            <p:ph type="ctrTitle"/>
          </p:nvPr>
        </p:nvSpPr>
        <p:spPr/>
        <p:txBody>
          <a:bodyPr/>
          <a:lstStyle/>
          <a:p>
            <a:pPr eaLnBrk="1" hangingPunct="1">
              <a:lnSpc>
                <a:spcPct val="150000"/>
              </a:lnSpc>
            </a:pPr>
            <a:r>
              <a:rPr lang="en-US" dirty="0"/>
              <a:t>Chapter Six</a:t>
            </a:r>
            <a:endParaRPr lang="en-US" dirty="0">
              <a:solidFill>
                <a:srgbClr val="FF0000"/>
              </a:solidFill>
            </a:endParaRPr>
          </a:p>
        </p:txBody>
      </p:sp>
    </p:spTree>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p:txBody>
          <a:bodyPr/>
          <a:lstStyle/>
          <a:p>
            <a:pPr eaLnBrk="1" hangingPunct="1"/>
            <a:r>
              <a:rPr lang="en-US" dirty="0"/>
              <a:t>Key Topics</a:t>
            </a:r>
          </a:p>
        </p:txBody>
      </p:sp>
      <p:sp>
        <p:nvSpPr>
          <p:cNvPr id="302083" name="Rectangle 3"/>
          <p:cNvSpPr>
            <a:spLocks noGrp="1" noChangeArrowheads="1"/>
          </p:cNvSpPr>
          <p:nvPr>
            <p:ph idx="1"/>
          </p:nvPr>
        </p:nvSpPr>
        <p:spPr/>
        <p:txBody>
          <a:bodyPr/>
          <a:lstStyle/>
          <a:p>
            <a:pPr eaLnBrk="1" hangingPunct="1"/>
            <a:r>
              <a:rPr lang="en-US" dirty="0">
                <a:latin typeface="Arial" charset="0"/>
                <a:cs typeface="Arial" charset="0"/>
              </a:rPr>
              <a:t>Why Firearm Safety Is Important</a:t>
            </a:r>
          </a:p>
          <a:p>
            <a:pPr eaLnBrk="1" hangingPunct="1"/>
            <a:r>
              <a:rPr lang="en-US" dirty="0">
                <a:latin typeface="Arial" charset="0"/>
                <a:cs typeface="Arial" charset="0"/>
              </a:rPr>
              <a:t>Safely Loading and Unloading Firearms</a:t>
            </a:r>
          </a:p>
          <a:p>
            <a:pPr eaLnBrk="1" hangingPunct="1"/>
            <a:r>
              <a:rPr lang="en-US" dirty="0">
                <a:latin typeface="Arial" charset="0"/>
                <a:cs typeface="Arial" charset="0"/>
              </a:rPr>
              <a:t>Safely Carrying Firearms in the Field</a:t>
            </a:r>
          </a:p>
          <a:p>
            <a:pPr eaLnBrk="1" hangingPunct="1"/>
            <a:r>
              <a:rPr lang="en-US" dirty="0">
                <a:latin typeface="Arial" charset="0"/>
                <a:cs typeface="Arial" charset="0"/>
              </a:rPr>
              <a:t>Safely Transporting Firearms</a:t>
            </a:r>
          </a:p>
          <a:p>
            <a:pPr eaLnBrk="1" hangingPunct="1"/>
            <a:r>
              <a:rPr lang="en-US" dirty="0">
                <a:latin typeface="Arial" charset="0"/>
                <a:cs typeface="Arial" charset="0"/>
              </a:rPr>
              <a:t>Safe Zone-of-Fire</a:t>
            </a:r>
          </a:p>
        </p:txBody>
      </p:sp>
    </p:spTree>
  </p:cSld>
  <p:clrMapOvr>
    <a:masterClrMapping/>
  </p:clrMapOvr>
  <p:transition/>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p:txBody>
          <a:bodyPr/>
          <a:lstStyle/>
          <a:p>
            <a:pPr eaLnBrk="1" hangingPunct="1"/>
            <a:r>
              <a:rPr lang="en-US" dirty="0"/>
              <a:t>Key Topics</a:t>
            </a:r>
          </a:p>
        </p:txBody>
      </p:sp>
      <p:sp>
        <p:nvSpPr>
          <p:cNvPr id="303107" name="Rectangle 3"/>
          <p:cNvSpPr>
            <a:spLocks noGrp="1" noChangeArrowheads="1"/>
          </p:cNvSpPr>
          <p:nvPr>
            <p:ph idx="1"/>
          </p:nvPr>
        </p:nvSpPr>
        <p:spPr/>
        <p:txBody>
          <a:bodyPr/>
          <a:lstStyle/>
          <a:p>
            <a:pPr eaLnBrk="1" hangingPunct="1"/>
            <a:r>
              <a:rPr lang="en-US" dirty="0">
                <a:latin typeface="Arial" charset="0"/>
                <a:cs typeface="Arial" charset="0"/>
              </a:rPr>
              <a:t>Other Safety Considerations</a:t>
            </a:r>
          </a:p>
          <a:p>
            <a:pPr eaLnBrk="1" hangingPunct="1"/>
            <a:r>
              <a:rPr lang="en-US" dirty="0">
                <a:latin typeface="Arial" charset="0"/>
                <a:cs typeface="Arial" charset="0"/>
              </a:rPr>
              <a:t>Hunting From Elevated Stands</a:t>
            </a:r>
          </a:p>
          <a:p>
            <a:pPr eaLnBrk="1" hangingPunct="1"/>
            <a:r>
              <a:rPr lang="en-US" dirty="0">
                <a:latin typeface="Arial" charset="0"/>
                <a:cs typeface="Arial" charset="0"/>
              </a:rPr>
              <a:t>Hunting With Boats</a:t>
            </a:r>
          </a:p>
          <a:p>
            <a:pPr eaLnBrk="1" hangingPunct="1"/>
            <a:r>
              <a:rPr lang="en-US" dirty="0">
                <a:latin typeface="Arial" charset="0"/>
                <a:cs typeface="Arial" charset="0"/>
              </a:rPr>
              <a:t>Using All-Terrain Vehicles</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dirty="0"/>
              <a:t>What Is Ammunition?</a:t>
            </a:r>
          </a:p>
        </p:txBody>
      </p:sp>
      <p:sp>
        <p:nvSpPr>
          <p:cNvPr id="55299" name="Content Placeholder 2"/>
          <p:cNvSpPr>
            <a:spLocks noGrp="1"/>
          </p:cNvSpPr>
          <p:nvPr>
            <p:ph idx="1"/>
          </p:nvPr>
        </p:nvSpPr>
        <p:spPr/>
        <p:txBody>
          <a:bodyPr/>
          <a:lstStyle/>
          <a:p>
            <a:r>
              <a:rPr lang="en-US" dirty="0">
                <a:latin typeface="Arial" charset="0"/>
                <a:cs typeface="Arial" charset="0"/>
              </a:rPr>
              <a:t>Rifles and handguns use a </a:t>
            </a:r>
            <a:r>
              <a:rPr lang="en-US" dirty="0">
                <a:latin typeface="Arial Black" pitchFamily="34" charset="0"/>
                <a:cs typeface="Arial" charset="0"/>
              </a:rPr>
              <a:t>cartridge</a:t>
            </a:r>
            <a:r>
              <a:rPr lang="en-US" dirty="0">
                <a:latin typeface="Arial" charset="0"/>
                <a:cs typeface="Arial" charset="0"/>
              </a:rPr>
              <a:t> containing a single projectile (bullet). </a:t>
            </a:r>
          </a:p>
          <a:p>
            <a:r>
              <a:rPr lang="en-US" dirty="0">
                <a:latin typeface="Arial" charset="0"/>
                <a:cs typeface="Arial" charset="0"/>
              </a:rPr>
              <a:t>Shotguns use a </a:t>
            </a:r>
            <a:r>
              <a:rPr lang="en-US" dirty="0">
                <a:latin typeface="Arial Black" pitchFamily="34" charset="0"/>
                <a:cs typeface="Arial" charset="0"/>
              </a:rPr>
              <a:t>shotshell</a:t>
            </a:r>
            <a:r>
              <a:rPr lang="en-US" dirty="0">
                <a:latin typeface="Arial" charset="0"/>
                <a:cs typeface="Arial" charset="0"/>
              </a:rPr>
              <a:t> containing either a single slug or a large number of small projectiles (shot or pellets). </a:t>
            </a:r>
          </a:p>
          <a:p>
            <a:r>
              <a:rPr lang="en-US" dirty="0">
                <a:latin typeface="Arial" charset="0"/>
                <a:cs typeface="Arial" charset="0"/>
              </a:rPr>
              <a:t>The basic components of cartridges and shotshells are similar.</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Title 3"/>
          <p:cNvSpPr>
            <a:spLocks noGrp="1"/>
          </p:cNvSpPr>
          <p:nvPr>
            <p:ph type="title"/>
          </p:nvPr>
        </p:nvSpPr>
        <p:spPr/>
        <p:txBody>
          <a:bodyPr/>
          <a:lstStyle/>
          <a:p>
            <a:r>
              <a:rPr lang="en-US" dirty="0"/>
              <a:t>Objectives</a:t>
            </a:r>
          </a:p>
        </p:txBody>
      </p:sp>
      <p:sp>
        <p:nvSpPr>
          <p:cNvPr id="304131"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You should be able to…</a:t>
            </a:r>
          </a:p>
        </p:txBody>
      </p:sp>
      <p:sp>
        <p:nvSpPr>
          <p:cNvPr id="304132" name="Content Placeholder 5"/>
          <p:cNvSpPr>
            <a:spLocks noGrp="1"/>
          </p:cNvSpPr>
          <p:nvPr>
            <p:ph sz="half" idx="2"/>
          </p:nvPr>
        </p:nvSpPr>
        <p:spPr>
          <a:xfrm>
            <a:off x="457200" y="1916113"/>
            <a:ext cx="8229600" cy="3951287"/>
          </a:xfrm>
        </p:spPr>
        <p:txBody>
          <a:bodyPr/>
          <a:lstStyle/>
          <a:p>
            <a:r>
              <a:rPr lang="en-US" dirty="0">
                <a:latin typeface="Arial" charset="0"/>
                <a:cs typeface="Arial" charset="0"/>
              </a:rPr>
              <a:t>State three practices for handling and storing firearms safely in the home.</a:t>
            </a:r>
          </a:p>
          <a:p>
            <a:r>
              <a:rPr lang="en-US" dirty="0">
                <a:latin typeface="Arial" charset="0"/>
                <a:cs typeface="Arial" charset="0"/>
              </a:rPr>
              <a:t>Demonstrate the four primary rules of firearm safety.</a:t>
            </a:r>
          </a:p>
          <a:p>
            <a:r>
              <a:rPr lang="en-US" dirty="0">
                <a:latin typeface="Arial" charset="0"/>
                <a:cs typeface="Arial" charset="0"/>
              </a:rPr>
              <a:t>Name the four main causes of hunting incidents.</a:t>
            </a:r>
          </a:p>
          <a:p>
            <a:r>
              <a:rPr lang="en-US" dirty="0">
                <a:latin typeface="Arial" charset="0"/>
                <a:cs typeface="Arial" charset="0"/>
              </a:rPr>
              <a:t>Demonstrate six field carries for a rifle or shotgun.</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p:txBody>
          <a:bodyPr/>
          <a:lstStyle/>
          <a:p>
            <a:pPr eaLnBrk="1" hangingPunct="1"/>
            <a:r>
              <a:rPr lang="en-US" dirty="0"/>
              <a:t>Objectives</a:t>
            </a:r>
            <a:endParaRPr lang="en-US" sz="2400" dirty="0"/>
          </a:p>
        </p:txBody>
      </p:sp>
      <p:sp>
        <p:nvSpPr>
          <p:cNvPr id="305155" name="Rectangle 3"/>
          <p:cNvSpPr>
            <a:spLocks noGrp="1" noChangeArrowheads="1"/>
          </p:cNvSpPr>
          <p:nvPr>
            <p:ph idx="1"/>
          </p:nvPr>
        </p:nvSpPr>
        <p:spPr/>
        <p:txBody>
          <a:bodyPr/>
          <a:lstStyle/>
          <a:p>
            <a:pPr eaLnBrk="1" hangingPunct="1">
              <a:spcBef>
                <a:spcPts val="1800"/>
              </a:spcBef>
            </a:pPr>
            <a:r>
              <a:rPr lang="en-US" dirty="0">
                <a:latin typeface="Arial" charset="0"/>
                <a:cs typeface="Arial" charset="0"/>
              </a:rPr>
              <a:t>Demonstrate proper field carries while walking two or three abreast and while walking two or three in single file.</a:t>
            </a:r>
          </a:p>
          <a:p>
            <a:pPr eaLnBrk="1" hangingPunct="1">
              <a:spcBef>
                <a:spcPts val="1800"/>
              </a:spcBef>
            </a:pPr>
            <a:r>
              <a:rPr lang="en-US" dirty="0">
                <a:latin typeface="Arial" charset="0"/>
                <a:cs typeface="Arial" charset="0"/>
              </a:rPr>
              <a:t>Demonstrate the safe method for crossing an obstacle if hunting alone and if hunting with a partner.</a:t>
            </a:r>
          </a:p>
          <a:p>
            <a:pPr eaLnBrk="1" hangingPunct="1">
              <a:spcBef>
                <a:spcPts val="1800"/>
              </a:spcBef>
            </a:pPr>
            <a:r>
              <a:rPr lang="en-US" dirty="0">
                <a:latin typeface="Arial" charset="0"/>
                <a:cs typeface="Arial" charset="0"/>
              </a:rPr>
              <a:t>Explain how to check safely to see that the barrel of a firearm is free of obstructions.</a:t>
            </a:r>
          </a:p>
          <a:p>
            <a:pPr eaLnBrk="1" hangingPunct="1">
              <a:spcBef>
                <a:spcPts val="1800"/>
              </a:spcBef>
            </a:pPr>
            <a:r>
              <a:rPr lang="en-US" dirty="0">
                <a:latin typeface="Arial" charset="0"/>
                <a:cs typeface="Arial" charset="0"/>
              </a:rPr>
              <a:t>List the steps to load and unload a firearm safely.</a:t>
            </a:r>
          </a:p>
        </p:txBody>
      </p:sp>
    </p:spTree>
  </p:cSld>
  <p:clrMapOvr>
    <a:masterClrMapping/>
  </p:clrMapOvr>
  <p:transition/>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p:txBody>
          <a:bodyPr/>
          <a:lstStyle/>
          <a:p>
            <a:pPr eaLnBrk="1" hangingPunct="1"/>
            <a:r>
              <a:rPr lang="en-US" dirty="0"/>
              <a:t>Objectives</a:t>
            </a:r>
            <a:endParaRPr lang="en-US" sz="2400" dirty="0"/>
          </a:p>
        </p:txBody>
      </p:sp>
      <p:sp>
        <p:nvSpPr>
          <p:cNvPr id="306179" name="Rectangle 3"/>
          <p:cNvSpPr>
            <a:spLocks noGrp="1" noChangeArrowheads="1"/>
          </p:cNvSpPr>
          <p:nvPr>
            <p:ph idx="1"/>
          </p:nvPr>
        </p:nvSpPr>
        <p:spPr/>
        <p:txBody>
          <a:bodyPr/>
          <a:lstStyle/>
          <a:p>
            <a:pPr eaLnBrk="1" hangingPunct="1">
              <a:spcBef>
                <a:spcPts val="1800"/>
              </a:spcBef>
            </a:pPr>
            <a:r>
              <a:rPr lang="en-US" dirty="0">
                <a:latin typeface="Arial" charset="0"/>
                <a:cs typeface="Arial" charset="0"/>
              </a:rPr>
              <a:t>Explain how to transport firearms safely in vehicles and in boats.</a:t>
            </a:r>
          </a:p>
          <a:p>
            <a:pPr eaLnBrk="1" hangingPunct="1">
              <a:spcBef>
                <a:spcPts val="1800"/>
              </a:spcBef>
            </a:pPr>
            <a:r>
              <a:rPr lang="en-US" dirty="0">
                <a:latin typeface="Arial" charset="0"/>
                <a:cs typeface="Arial" charset="0"/>
              </a:rPr>
              <a:t>Demonstrate proper spacing between hunters and the safe zone-of-fire when hunting in a group.</a:t>
            </a:r>
          </a:p>
          <a:p>
            <a:pPr eaLnBrk="1" hangingPunct="1">
              <a:spcBef>
                <a:spcPts val="1800"/>
              </a:spcBef>
            </a:pPr>
            <a:r>
              <a:rPr lang="en-US" dirty="0">
                <a:latin typeface="Arial" charset="0"/>
                <a:cs typeface="Arial" charset="0"/>
              </a:rPr>
              <a:t>Explain why self-control, target identification, and accuracy are critical for hunting safety.</a:t>
            </a:r>
          </a:p>
          <a:p>
            <a:pPr eaLnBrk="1" hangingPunct="1">
              <a:spcBef>
                <a:spcPts val="1800"/>
              </a:spcBef>
            </a:pPr>
            <a:r>
              <a:rPr lang="en-US" dirty="0">
                <a:latin typeface="Arial" charset="0"/>
                <a:cs typeface="Arial" charset="0"/>
              </a:rPr>
              <a:t>State how consuming alcohol and/or drugs will affect your ability to handle hunting equipment.</a:t>
            </a:r>
          </a:p>
        </p:txBody>
      </p:sp>
    </p:spTree>
  </p:cSld>
  <p:clrMapOvr>
    <a:masterClrMapping/>
  </p:clrMapOvr>
  <p:transition/>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lstStyle/>
          <a:p>
            <a:pPr eaLnBrk="1" hangingPunct="1"/>
            <a:r>
              <a:rPr lang="en-US" dirty="0"/>
              <a:t>Objectives</a:t>
            </a:r>
            <a:endParaRPr lang="en-US" sz="2400" dirty="0"/>
          </a:p>
        </p:txBody>
      </p:sp>
      <p:sp>
        <p:nvSpPr>
          <p:cNvPr id="307203" name="Rectangle 3"/>
          <p:cNvSpPr>
            <a:spLocks noGrp="1" noChangeArrowheads="1"/>
          </p:cNvSpPr>
          <p:nvPr>
            <p:ph idx="1"/>
          </p:nvPr>
        </p:nvSpPr>
        <p:spPr/>
        <p:txBody>
          <a:bodyPr/>
          <a:lstStyle/>
          <a:p>
            <a:pPr eaLnBrk="1" hangingPunct="1">
              <a:lnSpc>
                <a:spcPct val="105000"/>
              </a:lnSpc>
            </a:pPr>
            <a:r>
              <a:rPr lang="en-US" dirty="0">
                <a:latin typeface="Arial" charset="0"/>
                <a:cs typeface="Arial" charset="0"/>
              </a:rPr>
              <a:t>List advantages and disadvantages of hunting from an elevated stand.</a:t>
            </a:r>
          </a:p>
          <a:p>
            <a:pPr eaLnBrk="1" hangingPunct="1">
              <a:lnSpc>
                <a:spcPct val="105000"/>
              </a:lnSpc>
            </a:pPr>
            <a:r>
              <a:rPr lang="en-US" dirty="0">
                <a:latin typeface="Arial" charset="0"/>
                <a:cs typeface="Arial" charset="0"/>
              </a:rPr>
              <a:t>Name the accessory you should wear at all times when climbing a tree and when on a tree stand.</a:t>
            </a:r>
          </a:p>
          <a:p>
            <a:pPr eaLnBrk="1" hangingPunct="1">
              <a:lnSpc>
                <a:spcPct val="105000"/>
              </a:lnSpc>
            </a:pPr>
            <a:r>
              <a:rPr lang="en-US" dirty="0">
                <a:latin typeface="Arial" charset="0"/>
                <a:cs typeface="Arial" charset="0"/>
              </a:rPr>
              <a:t>Explain how to haul a firearm into an elevated stand safely.</a:t>
            </a:r>
          </a:p>
        </p:txBody>
      </p:sp>
    </p:spTree>
  </p:cSld>
  <p:clrMapOvr>
    <a:masterClrMapping/>
  </p:clrMapOvr>
  <p:transition/>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p:txBody>
          <a:bodyPr/>
          <a:lstStyle/>
          <a:p>
            <a:pPr eaLnBrk="1" hangingPunct="1"/>
            <a:r>
              <a:rPr lang="en-US" dirty="0"/>
              <a:t>Objectives</a:t>
            </a:r>
            <a:endParaRPr lang="en-US" sz="2400" dirty="0"/>
          </a:p>
        </p:txBody>
      </p:sp>
      <p:sp>
        <p:nvSpPr>
          <p:cNvPr id="308227" name="Rectangle 3"/>
          <p:cNvSpPr>
            <a:spLocks noGrp="1" noChangeArrowheads="1"/>
          </p:cNvSpPr>
          <p:nvPr>
            <p:ph idx="1"/>
          </p:nvPr>
        </p:nvSpPr>
        <p:spPr/>
        <p:txBody>
          <a:bodyPr/>
          <a:lstStyle/>
          <a:p>
            <a:pPr eaLnBrk="1" hangingPunct="1">
              <a:lnSpc>
                <a:spcPct val="110000"/>
              </a:lnSpc>
            </a:pPr>
            <a:r>
              <a:rPr lang="en-US" dirty="0">
                <a:latin typeface="Arial" charset="0"/>
                <a:cs typeface="Arial" charset="0"/>
              </a:rPr>
              <a:t>Explain a safe position and the zone-of-fire when hunting with a partner in a boat.</a:t>
            </a:r>
          </a:p>
          <a:p>
            <a:pPr eaLnBrk="1" hangingPunct="1">
              <a:lnSpc>
                <a:spcPct val="110000"/>
              </a:lnSpc>
            </a:pPr>
            <a:r>
              <a:rPr lang="en-US" dirty="0">
                <a:latin typeface="Arial" charset="0"/>
                <a:cs typeface="Arial" charset="0"/>
              </a:rPr>
              <a:t>Name the accessory you should wear at all times when hunting from a boat.</a:t>
            </a:r>
          </a:p>
          <a:p>
            <a:pPr eaLnBrk="1" hangingPunct="1">
              <a:lnSpc>
                <a:spcPct val="110000"/>
              </a:lnSpc>
            </a:pPr>
            <a:r>
              <a:rPr lang="en-US" dirty="0">
                <a:latin typeface="Arial" charset="0"/>
                <a:cs typeface="Arial" charset="0"/>
              </a:rPr>
              <a:t>Explain what to do to help retain body heat if you are stranded in chilly water.</a:t>
            </a:r>
          </a:p>
          <a:p>
            <a:pPr eaLnBrk="1" hangingPunct="1">
              <a:lnSpc>
                <a:spcPct val="110000"/>
              </a:lnSpc>
            </a:pPr>
            <a:r>
              <a:rPr lang="en-US" dirty="0">
                <a:latin typeface="Arial" charset="0"/>
                <a:cs typeface="Arial" charset="0"/>
              </a:rPr>
              <a:t>List seven rules for safe and ethical operation when hunting with an all-terrain vehicle.</a:t>
            </a:r>
          </a:p>
        </p:txBody>
      </p:sp>
    </p:spTree>
  </p:cSld>
  <p:clrMapOvr>
    <a:masterClrMapping/>
  </p:clrMapOvr>
  <p:transition/>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Title 3"/>
          <p:cNvSpPr>
            <a:spLocks noGrp="1"/>
          </p:cNvSpPr>
          <p:nvPr>
            <p:ph type="title"/>
          </p:nvPr>
        </p:nvSpPr>
        <p:spPr/>
        <p:txBody>
          <a:bodyPr/>
          <a:lstStyle/>
          <a:p>
            <a:r>
              <a:rPr lang="en-US" dirty="0"/>
              <a:t>Why Firearm Safety Is Important</a:t>
            </a:r>
          </a:p>
        </p:txBody>
      </p:sp>
      <p:sp>
        <p:nvSpPr>
          <p:cNvPr id="309251"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Firearm Safety in the Home</a:t>
            </a:r>
          </a:p>
        </p:txBody>
      </p:sp>
      <p:sp>
        <p:nvSpPr>
          <p:cNvPr id="309252" name="Content Placeholder 5"/>
          <p:cNvSpPr>
            <a:spLocks noGrp="1"/>
          </p:cNvSpPr>
          <p:nvPr>
            <p:ph sz="half" idx="2"/>
          </p:nvPr>
        </p:nvSpPr>
        <p:spPr>
          <a:xfrm>
            <a:off x="457200" y="1916113"/>
            <a:ext cx="8229600" cy="3951287"/>
          </a:xfrm>
        </p:spPr>
        <p:txBody>
          <a:bodyPr/>
          <a:lstStyle/>
          <a:p>
            <a:r>
              <a:rPr lang="en-US" dirty="0">
                <a:latin typeface="Arial" charset="0"/>
                <a:cs typeface="Arial" charset="0"/>
              </a:rPr>
              <a:t>More than half of fatal firearm incidents occur at home—almost all caused by carelessness and lack of knowledge.</a:t>
            </a:r>
          </a:p>
          <a:p>
            <a:r>
              <a:rPr lang="en-US" dirty="0">
                <a:latin typeface="Arial" charset="0"/>
                <a:cs typeface="Arial" charset="0"/>
              </a:rPr>
              <a:t>It is hunter’s duty to prevent firearm mishaps in the home.</a:t>
            </a:r>
          </a:p>
          <a:p>
            <a:r>
              <a:rPr lang="en-US" dirty="0">
                <a:latin typeface="Arial" charset="0"/>
                <a:cs typeface="Arial" charset="0"/>
              </a:rPr>
              <a:t>Lock guns away where children can’t reach them. Store ammunition in separate location. Check that firearm is unloaded before allowing it in any building or living area.</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Title 1"/>
          <p:cNvSpPr>
            <a:spLocks noGrp="1"/>
          </p:cNvSpPr>
          <p:nvPr>
            <p:ph type="title"/>
          </p:nvPr>
        </p:nvSpPr>
        <p:spPr/>
        <p:txBody>
          <a:bodyPr/>
          <a:lstStyle/>
          <a:p>
            <a:r>
              <a:rPr lang="en-US" dirty="0"/>
              <a:t>Why Firearm Safety Is Important</a:t>
            </a:r>
          </a:p>
        </p:txBody>
      </p:sp>
      <p:sp>
        <p:nvSpPr>
          <p:cNvPr id="310275" name="Content Placeholder 2"/>
          <p:cNvSpPr>
            <a:spLocks noGrp="1"/>
          </p:cNvSpPr>
          <p:nvPr>
            <p:ph idx="1"/>
          </p:nvPr>
        </p:nvSpPr>
        <p:spPr/>
        <p:txBody>
          <a:bodyPr/>
          <a:lstStyle/>
          <a:p>
            <a:r>
              <a:rPr lang="en-US" dirty="0">
                <a:latin typeface="Arial" charset="0"/>
                <a:cs typeface="Arial" charset="0"/>
              </a:rPr>
              <a:t>Practice these safety rules if handling a firearm in the home:</a:t>
            </a:r>
          </a:p>
          <a:p>
            <a:pPr lvl="1"/>
            <a:r>
              <a:rPr lang="en-US" dirty="0">
                <a:latin typeface="Arial" charset="0"/>
                <a:cs typeface="Arial" charset="0"/>
              </a:rPr>
              <a:t>Point muzzle in safe direction when you pick up a firearm.</a:t>
            </a:r>
          </a:p>
          <a:p>
            <a:pPr lvl="1"/>
            <a:r>
              <a:rPr lang="en-US" dirty="0">
                <a:latin typeface="Arial" charset="0"/>
                <a:cs typeface="Arial" charset="0"/>
              </a:rPr>
              <a:t>Keep finger off of trigger.</a:t>
            </a:r>
          </a:p>
          <a:p>
            <a:pPr lvl="1"/>
            <a:r>
              <a:rPr lang="en-US" dirty="0">
                <a:latin typeface="Arial" charset="0"/>
                <a:cs typeface="Arial" charset="0"/>
              </a:rPr>
              <a:t>Check that chamber and magazine are empty.</a:t>
            </a:r>
          </a:p>
          <a:p>
            <a:r>
              <a:rPr lang="en-US" dirty="0">
                <a:latin typeface="Arial" charset="0"/>
                <a:cs typeface="Arial" charset="0"/>
              </a:rPr>
              <a:t>If gun is taken from storage to show friends, be sure they understand safe gun-handling rules.</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Title 3"/>
          <p:cNvSpPr>
            <a:spLocks noGrp="1"/>
          </p:cNvSpPr>
          <p:nvPr>
            <p:ph type="title"/>
          </p:nvPr>
        </p:nvSpPr>
        <p:spPr/>
        <p:txBody>
          <a:bodyPr/>
          <a:lstStyle/>
          <a:p>
            <a:r>
              <a:rPr lang="en-US" dirty="0"/>
              <a:t>Why Firearm Safety Is Important</a:t>
            </a:r>
          </a:p>
        </p:txBody>
      </p:sp>
      <p:sp>
        <p:nvSpPr>
          <p:cNvPr id="311299"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Using Firearms at the Shooting Range</a:t>
            </a:r>
          </a:p>
        </p:txBody>
      </p:sp>
      <p:sp>
        <p:nvSpPr>
          <p:cNvPr id="311300" name="Content Placeholder 5"/>
          <p:cNvSpPr>
            <a:spLocks noGrp="1"/>
          </p:cNvSpPr>
          <p:nvPr>
            <p:ph sz="half" idx="2"/>
          </p:nvPr>
        </p:nvSpPr>
        <p:spPr>
          <a:xfrm>
            <a:off x="457200" y="1916113"/>
            <a:ext cx="8229600" cy="3951287"/>
          </a:xfrm>
        </p:spPr>
        <p:txBody>
          <a:bodyPr/>
          <a:lstStyle/>
          <a:p>
            <a:r>
              <a:rPr lang="en-US" dirty="0">
                <a:latin typeface="Arial" charset="0"/>
                <a:cs typeface="Arial" charset="0"/>
              </a:rPr>
              <a:t>Read all range rules that apply to type of shooting you will do.</a:t>
            </a:r>
          </a:p>
          <a:p>
            <a:r>
              <a:rPr lang="en-US" dirty="0">
                <a:latin typeface="Arial" charset="0"/>
                <a:cs typeface="Arial" charset="0"/>
              </a:rPr>
              <a:t>If there is a range master, follow his or her instructions while shooting. </a:t>
            </a:r>
          </a:p>
          <a:p>
            <a:r>
              <a:rPr lang="en-US" dirty="0">
                <a:latin typeface="Arial" charset="0"/>
                <a:cs typeface="Arial" charset="0"/>
              </a:rPr>
              <a:t>When not shooting, unload your firearm and leave it on range line or bench until given further instructions.</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p:txBody>
          <a:bodyPr/>
          <a:lstStyle/>
          <a:p>
            <a:pPr eaLnBrk="1" hangingPunct="1"/>
            <a:r>
              <a:rPr lang="en-US" dirty="0"/>
              <a:t>Why Firearm Safety Is Important</a:t>
            </a:r>
            <a:endParaRPr lang="en-US" sz="2400" dirty="0"/>
          </a:p>
        </p:txBody>
      </p:sp>
      <p:sp>
        <p:nvSpPr>
          <p:cNvPr id="312323" name="Rectangle 3"/>
          <p:cNvSpPr>
            <a:spLocks noGrp="1" noChangeArrowheads="1"/>
          </p:cNvSpPr>
          <p:nvPr>
            <p:ph idx="1"/>
          </p:nvPr>
        </p:nvSpPr>
        <p:spPr/>
        <p:txBody>
          <a:bodyPr/>
          <a:lstStyle/>
          <a:p>
            <a:pPr eaLnBrk="1" hangingPunct="1"/>
            <a:r>
              <a:rPr lang="en-US" dirty="0">
                <a:latin typeface="Arial" charset="0"/>
                <a:cs typeface="Arial" charset="0"/>
              </a:rPr>
              <a:t>Don’t handle your firearm while other shooters are downrange. Step away from firing line or bench until range is clear and range master instructs you to approach.</a:t>
            </a:r>
          </a:p>
          <a:p>
            <a:pPr eaLnBrk="1" hangingPunct="1"/>
            <a:r>
              <a:rPr lang="en-US" dirty="0">
                <a:latin typeface="Arial" charset="0"/>
                <a:cs typeface="Arial" charset="0"/>
              </a:rPr>
              <a:t>If no range master present, all shooters must decide on safety commands beforehand.</a:t>
            </a:r>
          </a:p>
          <a:p>
            <a:pPr eaLnBrk="1" hangingPunct="1"/>
            <a:r>
              <a:rPr lang="en-US" dirty="0">
                <a:latin typeface="Arial" charset="0"/>
                <a:cs typeface="Arial" charset="0"/>
              </a:rPr>
              <a:t>Before any person is beyond firing line or downrange, unload firearm and step away from line until other person returns.</a:t>
            </a:r>
          </a:p>
        </p:txBody>
      </p:sp>
    </p:spTree>
  </p:cSld>
  <p:clrMapOvr>
    <a:masterClrMapping/>
  </p:clrMapOvr>
  <p:transition/>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p:txBody>
          <a:bodyPr/>
          <a:lstStyle/>
          <a:p>
            <a:pPr eaLnBrk="1" hangingPunct="1"/>
            <a:r>
              <a:rPr lang="en-US" dirty="0"/>
              <a:t>Why Firearm Safety Is Important</a:t>
            </a:r>
            <a:endParaRPr lang="en-US" sz="2400" dirty="0"/>
          </a:p>
        </p:txBody>
      </p:sp>
      <p:sp>
        <p:nvSpPr>
          <p:cNvPr id="313347" name="Rectangle 3"/>
          <p:cNvSpPr>
            <a:spLocks noGrp="1" noChangeArrowheads="1"/>
          </p:cNvSpPr>
          <p:nvPr>
            <p:ph idx="1"/>
          </p:nvPr>
        </p:nvSpPr>
        <p:spPr/>
        <p:txBody>
          <a:bodyPr/>
          <a:lstStyle/>
          <a:p>
            <a:pPr eaLnBrk="1" hangingPunct="1"/>
            <a:r>
              <a:rPr lang="en-US" dirty="0">
                <a:latin typeface="Arial" charset="0"/>
                <a:cs typeface="Arial" charset="0"/>
              </a:rPr>
              <a:t>Under no circumstances should you shoot firearm when someone is downrange or past firing line.</a:t>
            </a:r>
          </a:p>
          <a:p>
            <a:pPr eaLnBrk="1" hangingPunct="1"/>
            <a:r>
              <a:rPr lang="en-US" dirty="0">
                <a:latin typeface="Arial" charset="0"/>
                <a:cs typeface="Arial" charset="0"/>
              </a:rPr>
              <a:t>Always wear hearing and eye protection, even if watching others shoot.</a:t>
            </a:r>
          </a:p>
          <a:p>
            <a:pPr eaLnBrk="1" hangingPunct="1"/>
            <a:r>
              <a:rPr lang="en-US" dirty="0">
                <a:latin typeface="Arial" charset="0"/>
                <a:cs typeface="Arial" charset="0"/>
              </a:rPr>
              <a:t>Respond immediately to anyone calling for a “cease fire.”</a:t>
            </a:r>
          </a:p>
          <a:p>
            <a:pPr eaLnBrk="1" hangingPunct="1"/>
            <a:r>
              <a:rPr lang="en-US" dirty="0">
                <a:latin typeface="Arial Black" pitchFamily="34" charset="0"/>
                <a:cs typeface="Arial" charset="0"/>
              </a:rPr>
              <a:t>Safety Tip</a:t>
            </a:r>
            <a:r>
              <a:rPr lang="en-US" dirty="0">
                <a:latin typeface="Arial" charset="0"/>
                <a:cs typeface="Arial" charset="0"/>
              </a:rPr>
              <a:t>: When approached by a law enforcement officer, point your muzzle in a safe direction and follow the officer’s instructions.</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4"/>
          <p:cNvSpPr>
            <a:spLocks noGrp="1"/>
          </p:cNvSpPr>
          <p:nvPr>
            <p:ph type="title"/>
          </p:nvPr>
        </p:nvSpPr>
        <p:spPr/>
        <p:txBody>
          <a:bodyPr/>
          <a:lstStyle/>
          <a:p>
            <a:r>
              <a:rPr lang="en-US" dirty="0"/>
              <a:t>What Is Ammunition?</a:t>
            </a:r>
          </a:p>
        </p:txBody>
      </p:sp>
      <p:sp>
        <p:nvSpPr>
          <p:cNvPr id="56323" name="Text Placeholder 5"/>
          <p:cNvSpPr>
            <a:spLocks noGrp="1"/>
          </p:cNvSpPr>
          <p:nvPr>
            <p:ph type="body" idx="1"/>
          </p:nvPr>
        </p:nvSpPr>
        <p:spPr>
          <a:xfrm>
            <a:off x="457200" y="1276350"/>
            <a:ext cx="8229600" cy="639763"/>
          </a:xfrm>
        </p:spPr>
        <p:txBody>
          <a:bodyPr/>
          <a:lstStyle/>
          <a:p>
            <a:r>
              <a:rPr lang="en-US" dirty="0">
                <a:latin typeface="Arial" charset="0"/>
                <a:cs typeface="Arial" charset="0"/>
              </a:rPr>
              <a:t>Basic Components of Ammunition</a:t>
            </a:r>
          </a:p>
        </p:txBody>
      </p:sp>
      <p:sp>
        <p:nvSpPr>
          <p:cNvPr id="56324" name="Content Placeholder 6"/>
          <p:cNvSpPr>
            <a:spLocks noGrp="1"/>
          </p:cNvSpPr>
          <p:nvPr>
            <p:ph sz="half" idx="2"/>
          </p:nvPr>
        </p:nvSpPr>
        <p:spPr>
          <a:xfrm>
            <a:off x="457200" y="1916113"/>
            <a:ext cx="8229600" cy="3951287"/>
          </a:xfrm>
        </p:spPr>
        <p:txBody>
          <a:bodyPr/>
          <a:lstStyle/>
          <a:p>
            <a:r>
              <a:rPr lang="en-US" dirty="0">
                <a:latin typeface="Arial" charset="0"/>
                <a:cs typeface="Arial" charset="0"/>
              </a:rPr>
              <a:t>Case</a:t>
            </a:r>
          </a:p>
          <a:p>
            <a:r>
              <a:rPr lang="en-US" dirty="0">
                <a:latin typeface="Arial" charset="0"/>
                <a:cs typeface="Arial" charset="0"/>
              </a:rPr>
              <a:t>Primer</a:t>
            </a:r>
          </a:p>
          <a:p>
            <a:r>
              <a:rPr lang="en-US" dirty="0">
                <a:latin typeface="Arial" charset="0"/>
                <a:cs typeface="Arial" charset="0"/>
              </a:rPr>
              <a:t>Gunpowder</a:t>
            </a:r>
          </a:p>
          <a:p>
            <a:r>
              <a:rPr lang="en-US" dirty="0">
                <a:latin typeface="Arial" charset="0"/>
                <a:cs typeface="Arial" charset="0"/>
              </a:rPr>
              <a:t>Projectile</a:t>
            </a:r>
          </a:p>
          <a:p>
            <a:r>
              <a:rPr lang="en-US" dirty="0">
                <a:latin typeface="Arial" charset="0"/>
                <a:cs typeface="Arial" charset="0"/>
              </a:rPr>
              <a:t>Wad</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Title 5"/>
          <p:cNvSpPr>
            <a:spLocks noGrp="1"/>
          </p:cNvSpPr>
          <p:nvPr>
            <p:ph type="title"/>
          </p:nvPr>
        </p:nvSpPr>
        <p:spPr/>
        <p:txBody>
          <a:bodyPr/>
          <a:lstStyle/>
          <a:p>
            <a:r>
              <a:rPr lang="en-US" dirty="0"/>
              <a:t>Why Firearm Safety Is Important</a:t>
            </a:r>
          </a:p>
        </p:txBody>
      </p:sp>
      <p:sp>
        <p:nvSpPr>
          <p:cNvPr id="314371" name="Text Placeholder 6"/>
          <p:cNvSpPr>
            <a:spLocks noGrp="1"/>
          </p:cNvSpPr>
          <p:nvPr>
            <p:ph type="body" idx="1"/>
          </p:nvPr>
        </p:nvSpPr>
        <p:spPr>
          <a:xfrm>
            <a:off x="457200" y="1276350"/>
            <a:ext cx="8229600" cy="639763"/>
          </a:xfrm>
        </p:spPr>
        <p:txBody>
          <a:bodyPr/>
          <a:lstStyle/>
          <a:p>
            <a:r>
              <a:rPr lang="en-US" dirty="0">
                <a:latin typeface="Arial" charset="0"/>
                <a:cs typeface="Arial" charset="0"/>
              </a:rPr>
              <a:t>Hunting Incidents</a:t>
            </a:r>
          </a:p>
        </p:txBody>
      </p:sp>
      <p:sp>
        <p:nvSpPr>
          <p:cNvPr id="314372" name="Content Placeholder 7"/>
          <p:cNvSpPr>
            <a:spLocks noGrp="1"/>
          </p:cNvSpPr>
          <p:nvPr>
            <p:ph sz="half" idx="2"/>
          </p:nvPr>
        </p:nvSpPr>
        <p:spPr>
          <a:xfrm>
            <a:off x="457200" y="1916113"/>
            <a:ext cx="8229600" cy="3951287"/>
          </a:xfrm>
        </p:spPr>
        <p:txBody>
          <a:bodyPr/>
          <a:lstStyle/>
          <a:p>
            <a:r>
              <a:rPr lang="en-US" dirty="0">
                <a:latin typeface="Arial" charset="0"/>
                <a:cs typeface="Arial" charset="0"/>
              </a:rPr>
              <a:t>Hunting incident occurs when hunter directly or indirectly causes personal injury or death while using a firearm or bow.</a:t>
            </a:r>
          </a:p>
          <a:p>
            <a:r>
              <a:rPr lang="en-US" dirty="0">
                <a:latin typeface="Arial" charset="0"/>
                <a:cs typeface="Arial" charset="0"/>
              </a:rPr>
              <a:t>Hunting incident is any unplanned, uncontrolled action that occurs while using a sporting arm.</a:t>
            </a:r>
          </a:p>
          <a:p>
            <a:r>
              <a:rPr lang="en-US" dirty="0">
                <a:latin typeface="Arial" charset="0"/>
                <a:cs typeface="Arial" charset="0"/>
              </a:rPr>
              <a:t>Being responsible in order to prevent hunting incidents is your first priority.</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Title 3"/>
          <p:cNvSpPr>
            <a:spLocks noGrp="1"/>
          </p:cNvSpPr>
          <p:nvPr>
            <p:ph type="title"/>
          </p:nvPr>
        </p:nvSpPr>
        <p:spPr/>
        <p:txBody>
          <a:bodyPr/>
          <a:lstStyle/>
          <a:p>
            <a:r>
              <a:rPr lang="en-US" dirty="0"/>
              <a:t>Why Firearm Safety Is Important</a:t>
            </a:r>
          </a:p>
        </p:txBody>
      </p:sp>
      <p:sp>
        <p:nvSpPr>
          <p:cNvPr id="315395"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Four Main Causes of Hunting Incidents</a:t>
            </a:r>
          </a:p>
        </p:txBody>
      </p:sp>
      <p:sp>
        <p:nvSpPr>
          <p:cNvPr id="315396" name="Content Placeholder 5"/>
          <p:cNvSpPr>
            <a:spLocks noGrp="1"/>
          </p:cNvSpPr>
          <p:nvPr>
            <p:ph sz="half" idx="2"/>
          </p:nvPr>
        </p:nvSpPr>
        <p:spPr>
          <a:xfrm>
            <a:off x="457200" y="1916113"/>
            <a:ext cx="8229600" cy="3951287"/>
          </a:xfrm>
        </p:spPr>
        <p:txBody>
          <a:bodyPr/>
          <a:lstStyle/>
          <a:p>
            <a:r>
              <a:rPr lang="en-US" dirty="0">
                <a:latin typeface="Arial" charset="0"/>
                <a:cs typeface="Arial" charset="0"/>
              </a:rPr>
              <a:t>Hunter Judgment Mistakes</a:t>
            </a:r>
          </a:p>
          <a:p>
            <a:r>
              <a:rPr lang="en-US" dirty="0">
                <a:latin typeface="Arial" charset="0"/>
                <a:cs typeface="Arial" charset="0"/>
              </a:rPr>
              <a:t>Safety Rule Violations</a:t>
            </a:r>
          </a:p>
          <a:p>
            <a:r>
              <a:rPr lang="en-US" dirty="0">
                <a:latin typeface="Arial" charset="0"/>
                <a:cs typeface="Arial" charset="0"/>
              </a:rPr>
              <a:t>Lack of Control and Practice</a:t>
            </a:r>
          </a:p>
          <a:p>
            <a:r>
              <a:rPr lang="en-US" dirty="0">
                <a:latin typeface="Arial" charset="0"/>
                <a:cs typeface="Arial" charset="0"/>
              </a:rPr>
              <a:t>Mechanical Failure</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Title 3"/>
          <p:cNvSpPr>
            <a:spLocks noGrp="1"/>
          </p:cNvSpPr>
          <p:nvPr>
            <p:ph type="title"/>
          </p:nvPr>
        </p:nvSpPr>
        <p:spPr/>
        <p:txBody>
          <a:bodyPr/>
          <a:lstStyle/>
          <a:p>
            <a:r>
              <a:rPr lang="en-US" dirty="0"/>
              <a:t>Safely Carrying Firearms</a:t>
            </a:r>
          </a:p>
        </p:txBody>
      </p:sp>
      <p:sp>
        <p:nvSpPr>
          <p:cNvPr id="6" name="Content Placeholder 5"/>
          <p:cNvSpPr>
            <a:spLocks noGrp="1"/>
          </p:cNvSpPr>
          <p:nvPr>
            <p:ph idx="1"/>
          </p:nvPr>
        </p:nvSpPr>
        <p:spPr/>
        <p:txBody>
          <a:bodyPr/>
          <a:lstStyle/>
          <a:p>
            <a:pPr marL="0">
              <a:buFont typeface="Wingdings" pitchFamily="2" charset="2"/>
              <a:buNone/>
              <a:defRPr/>
            </a:pPr>
            <a:r>
              <a:rPr lang="en-US" dirty="0"/>
              <a:t>Three rules apply to all carrying methods:</a:t>
            </a:r>
          </a:p>
          <a:p>
            <a:pPr>
              <a:defRPr/>
            </a:pPr>
            <a:r>
              <a:rPr lang="en-US" dirty="0"/>
              <a:t>Muzzle pointed in safe direction and under control</a:t>
            </a:r>
          </a:p>
          <a:p>
            <a:pPr>
              <a:defRPr/>
            </a:pPr>
            <a:r>
              <a:rPr lang="en-US" dirty="0"/>
              <a:t>Safety “on” until immediately before ready to shoot</a:t>
            </a:r>
          </a:p>
          <a:p>
            <a:pPr>
              <a:defRPr/>
            </a:pPr>
            <a:r>
              <a:rPr lang="en-US" dirty="0"/>
              <a:t>Finger outside the trigger guard</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Title 3"/>
          <p:cNvSpPr>
            <a:spLocks noGrp="1"/>
          </p:cNvSpPr>
          <p:nvPr>
            <p:ph type="title"/>
          </p:nvPr>
        </p:nvSpPr>
        <p:spPr/>
        <p:txBody>
          <a:bodyPr/>
          <a:lstStyle/>
          <a:p>
            <a:r>
              <a:rPr lang="en-US" dirty="0"/>
              <a:t>Safely Carrying Firearms</a:t>
            </a:r>
          </a:p>
        </p:txBody>
      </p:sp>
      <p:sp>
        <p:nvSpPr>
          <p:cNvPr id="318467" name="Content Placeholder 4"/>
          <p:cNvSpPr>
            <a:spLocks noGrp="1"/>
          </p:cNvSpPr>
          <p:nvPr>
            <p:ph sz="half" idx="1"/>
          </p:nvPr>
        </p:nvSpPr>
        <p:spPr>
          <a:xfrm>
            <a:off x="609600" y="2133600"/>
            <a:ext cx="4038600" cy="4525962"/>
          </a:xfrm>
        </p:spPr>
        <p:txBody>
          <a:bodyPr/>
          <a:lstStyle/>
          <a:p>
            <a:r>
              <a:rPr lang="en-US" dirty="0">
                <a:latin typeface="Arial Black" pitchFamily="34" charset="0"/>
                <a:cs typeface="Arial" charset="0"/>
              </a:rPr>
              <a:t>Sling Carry</a:t>
            </a:r>
            <a:r>
              <a:rPr lang="en-US" dirty="0">
                <a:latin typeface="Arial" charset="0"/>
                <a:cs typeface="Arial" charset="0"/>
              </a:rPr>
              <a:t>: Easy carry for long treks through open country. Keep a hand on sling when walking so it doesn’t slide off your shoulder if you trip. Not recommended for thick brush.</a:t>
            </a:r>
          </a:p>
        </p:txBody>
      </p:sp>
      <p:pic>
        <p:nvPicPr>
          <p:cNvPr id="318468" name="Picture 5" descr="\\Ladybird\shared_graphics\Hunting_graphics\Export_PPT\Generic_drawings\safe_carry_sling.jpg"/>
          <p:cNvPicPr>
            <a:picLocks noGrp="1" noChangeAspect="1" noChangeArrowheads="1"/>
          </p:cNvPicPr>
          <p:nvPr>
            <p:ph sz="half" idx="2"/>
          </p:nvPr>
        </p:nvPicPr>
        <p:blipFill>
          <a:blip r:embed="rId2"/>
          <a:stretch>
            <a:fillRect/>
          </a:stretch>
        </p:blipFill>
        <p:spPr>
          <a:xfrm>
            <a:off x="5429250" y="1265620"/>
            <a:ext cx="2476500" cy="4525197"/>
          </a:xfrm>
          <a:noFill/>
        </p:spPr>
      </p:pic>
      <p:sp>
        <p:nvSpPr>
          <p:cNvPr id="5" name="Text Placeholder 4">
            <a:extLst>
              <a:ext uri="{FF2B5EF4-FFF2-40B4-BE49-F238E27FC236}">
                <a16:creationId xmlns:a16="http://schemas.microsoft.com/office/drawing/2014/main" id="{55EA3586-1A7F-AF4B-A367-1BB27051F662}"/>
              </a:ext>
            </a:extLst>
          </p:cNvPr>
          <p:cNvSpPr txBox="1">
            <a:spLocks/>
          </p:cNvSpPr>
          <p:nvPr/>
        </p:nvSpPr>
        <p:spPr bwMode="auto">
          <a:xfrm>
            <a:off x="457200" y="1276350"/>
            <a:ext cx="4040188" cy="6746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6075" indent="-346075" algn="l" rtl="0" eaLnBrk="0" fontAlgn="base" hangingPunct="0">
              <a:spcBef>
                <a:spcPts val="3000"/>
              </a:spcBef>
              <a:spcAft>
                <a:spcPct val="0"/>
              </a:spcAft>
              <a:buClr>
                <a:srgbClr val="E46C0A"/>
              </a:buClr>
              <a:buSzPct val="100000"/>
              <a:buFont typeface="Wingdings" pitchFamily="2" charset="2"/>
              <a:buChar char=""/>
              <a:defRPr sz="2500" b="1" kern="1200">
                <a:solidFill>
                  <a:schemeClr val="tx1"/>
                </a:solidFill>
                <a:latin typeface="Arial" pitchFamily="34" charset="0"/>
                <a:ea typeface="+mn-ea"/>
                <a:cs typeface="Arial" pitchFamily="34" charset="0"/>
              </a:defRPr>
            </a:lvl1pPr>
            <a:lvl2pPr marL="742950" indent="-285750" algn="l" rtl="0" eaLnBrk="0" fontAlgn="base" hangingPunct="0">
              <a:spcBef>
                <a:spcPts val="1200"/>
              </a:spcBef>
              <a:spcAft>
                <a:spcPct val="0"/>
              </a:spcAft>
              <a:buFont typeface="Arial" charset="0"/>
              <a:buChar char="•"/>
              <a:defRPr sz="2500" b="1" kern="1200">
                <a:solidFill>
                  <a:schemeClr val="tx1"/>
                </a:solidFill>
                <a:latin typeface="Arial" pitchFamily="34" charset="0"/>
                <a:ea typeface="+mn-ea"/>
                <a:cs typeface="Arial" pitchFamily="34" charset="0"/>
              </a:defRPr>
            </a:lvl2pPr>
            <a:lvl3pPr marL="1143000" indent="-228600" algn="l" rtl="0" eaLnBrk="0" fontAlgn="base" hangingPunct="0">
              <a:spcBef>
                <a:spcPts val="1200"/>
              </a:spcBef>
              <a:spcAft>
                <a:spcPct val="0"/>
              </a:spcAft>
              <a:buFont typeface="Calibri" pitchFamily="34" charset="0"/>
              <a:buChar char="–"/>
              <a:defRPr sz="2500" b="1" kern="1200">
                <a:solidFill>
                  <a:schemeClr val="tx1"/>
                </a:solidFill>
                <a:latin typeface="Arial" pitchFamily="34" charset="0"/>
                <a:ea typeface="+mn-ea"/>
                <a:cs typeface="Arial" pitchFamily="34" charset="0"/>
              </a:defRPr>
            </a:lvl3pPr>
            <a:lvl4pPr marL="1600200" indent="-228600" algn="l" rtl="0" eaLnBrk="0" fontAlgn="base" hangingPunct="0">
              <a:spcBef>
                <a:spcPts val="1200"/>
              </a:spcBef>
              <a:spcAft>
                <a:spcPct val="0"/>
              </a:spcAft>
              <a:buFont typeface="Arial" charset="0"/>
              <a:buChar char="♦"/>
              <a:defRPr sz="2500" b="1" kern="1200">
                <a:solidFill>
                  <a:schemeClr val="tx1"/>
                </a:solidFill>
                <a:latin typeface="Arial" pitchFamily="34" charset="0"/>
                <a:ea typeface="+mn-ea"/>
                <a:cs typeface="Arial" pitchFamily="34" charset="0"/>
              </a:defRPr>
            </a:lvl4pPr>
            <a:lvl5pPr marL="2057400" indent="-228600" algn="l" rtl="0" eaLnBrk="0" fontAlgn="base" hangingPunct="0">
              <a:spcBef>
                <a:spcPts val="1200"/>
              </a:spcBef>
              <a:spcAft>
                <a:spcPct val="0"/>
              </a:spcAft>
              <a:buFont typeface="Arial" charset="0"/>
              <a:buChar char="»"/>
              <a:defRPr sz="2500" b="1"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pPr>
            <a:r>
              <a:rPr lang="en-US" dirty="0">
                <a:solidFill>
                  <a:srgbClr val="F26200"/>
                </a:solidFill>
                <a:latin typeface="Arial" charset="0"/>
                <a:cs typeface="Arial" charset="0"/>
              </a:rPr>
              <a:t>Proper Field Carries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Title 3"/>
          <p:cNvSpPr>
            <a:spLocks noGrp="1"/>
          </p:cNvSpPr>
          <p:nvPr>
            <p:ph type="title"/>
          </p:nvPr>
        </p:nvSpPr>
        <p:spPr/>
        <p:txBody>
          <a:bodyPr/>
          <a:lstStyle/>
          <a:p>
            <a:r>
              <a:rPr lang="en-US" dirty="0"/>
              <a:t>Safely Carrying Firearms</a:t>
            </a:r>
          </a:p>
        </p:txBody>
      </p:sp>
      <p:pic>
        <p:nvPicPr>
          <p:cNvPr id="317444" name="Picture 6" descr="\\Ladybird\shared_graphics\Hunting_graphics\Export_PPT\Generic_drawings\safe_carry_trail.jpg"/>
          <p:cNvPicPr>
            <a:picLocks noGrp="1" noChangeAspect="1" noChangeArrowheads="1"/>
          </p:cNvPicPr>
          <p:nvPr>
            <p:ph sz="half" idx="2"/>
          </p:nvPr>
        </p:nvPicPr>
        <p:blipFill>
          <a:blip r:embed="rId2"/>
          <a:stretch>
            <a:fillRect/>
          </a:stretch>
        </p:blipFill>
        <p:spPr>
          <a:xfrm>
            <a:off x="1404938" y="2137053"/>
            <a:ext cx="2144711" cy="3544332"/>
          </a:xfrm>
          <a:noFill/>
        </p:spPr>
      </p:pic>
      <p:sp>
        <p:nvSpPr>
          <p:cNvPr id="317445" name="Content Placeholder 7"/>
          <p:cNvSpPr>
            <a:spLocks noGrp="1"/>
          </p:cNvSpPr>
          <p:nvPr>
            <p:ph sz="quarter" idx="4"/>
          </p:nvPr>
        </p:nvSpPr>
        <p:spPr/>
        <p:txBody>
          <a:bodyPr/>
          <a:lstStyle/>
          <a:p>
            <a:r>
              <a:rPr lang="en-US" dirty="0">
                <a:latin typeface="Arial Black" pitchFamily="34" charset="0"/>
                <a:cs typeface="Arial" charset="0"/>
              </a:rPr>
              <a:t>Trail Carry</a:t>
            </a:r>
            <a:r>
              <a:rPr lang="en-US" dirty="0">
                <a:latin typeface="Arial" charset="0"/>
                <a:cs typeface="Arial" charset="0"/>
              </a:rPr>
              <a:t>: Leaves a hand free for balance, but don’t use when behind someone. Not recommended when walking in snow or brush.</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Title 4"/>
          <p:cNvSpPr>
            <a:spLocks noGrp="1"/>
          </p:cNvSpPr>
          <p:nvPr>
            <p:ph type="title"/>
          </p:nvPr>
        </p:nvSpPr>
        <p:spPr/>
        <p:txBody>
          <a:bodyPr/>
          <a:lstStyle/>
          <a:p>
            <a:r>
              <a:rPr lang="en-US" dirty="0"/>
              <a:t>Safely Carrying Firearms</a:t>
            </a:r>
          </a:p>
        </p:txBody>
      </p:sp>
      <p:pic>
        <p:nvPicPr>
          <p:cNvPr id="321539" name="Picture 5" descr="\\Ladybird\shared_graphics\Hunting_graphics\Export_PPT\Generic_drawings\safe_carry_cradle.jpg"/>
          <p:cNvPicPr>
            <a:picLocks noGrp="1" noChangeAspect="1" noChangeArrowheads="1"/>
          </p:cNvPicPr>
          <p:nvPr>
            <p:ph sz="half" idx="1"/>
          </p:nvPr>
        </p:nvPicPr>
        <p:blipFill>
          <a:blip r:embed="rId2"/>
          <a:stretch>
            <a:fillRect/>
          </a:stretch>
        </p:blipFill>
        <p:spPr>
          <a:xfrm>
            <a:off x="1238250" y="1265620"/>
            <a:ext cx="2476499" cy="4525197"/>
          </a:xfrm>
          <a:noFill/>
        </p:spPr>
      </p:pic>
      <p:sp>
        <p:nvSpPr>
          <p:cNvPr id="321540" name="Content Placeholder 6"/>
          <p:cNvSpPr>
            <a:spLocks noGrp="1"/>
          </p:cNvSpPr>
          <p:nvPr>
            <p:ph sz="half" idx="2"/>
          </p:nvPr>
        </p:nvSpPr>
        <p:spPr>
          <a:xfrm>
            <a:off x="4648200" y="1265238"/>
            <a:ext cx="4038600" cy="4525962"/>
          </a:xfrm>
        </p:spPr>
        <p:txBody>
          <a:bodyPr/>
          <a:lstStyle/>
          <a:p>
            <a:r>
              <a:rPr lang="en-US" dirty="0">
                <a:latin typeface="Arial Black" pitchFamily="34" charset="0"/>
                <a:cs typeface="Arial" charset="0"/>
              </a:rPr>
              <a:t>Cradle Carry</a:t>
            </a:r>
            <a:r>
              <a:rPr lang="en-US" dirty="0">
                <a:latin typeface="Arial" charset="0"/>
                <a:cs typeface="Arial" charset="0"/>
              </a:rPr>
              <a:t>: Comfortable and secure; reduces arm fatigue.</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Title 1"/>
          <p:cNvSpPr>
            <a:spLocks noGrp="1"/>
          </p:cNvSpPr>
          <p:nvPr>
            <p:ph type="title"/>
          </p:nvPr>
        </p:nvSpPr>
        <p:spPr/>
        <p:txBody>
          <a:bodyPr/>
          <a:lstStyle/>
          <a:p>
            <a:r>
              <a:rPr lang="en-US" dirty="0"/>
              <a:t>Safely Carrying Firearms</a:t>
            </a:r>
          </a:p>
        </p:txBody>
      </p:sp>
      <p:pic>
        <p:nvPicPr>
          <p:cNvPr id="319491" name="Picture 6" descr="\\Ladybird\shared_graphics\Hunting_graphics\Export_PPT\Generic_drawings\safe_carry_elbow.jpg"/>
          <p:cNvPicPr>
            <a:picLocks noGrp="1" noChangeAspect="1" noChangeArrowheads="1"/>
          </p:cNvPicPr>
          <p:nvPr>
            <p:ph sz="half" idx="1"/>
          </p:nvPr>
        </p:nvPicPr>
        <p:blipFill>
          <a:blip r:embed="rId2"/>
          <a:stretch>
            <a:fillRect/>
          </a:stretch>
        </p:blipFill>
        <p:spPr>
          <a:xfrm>
            <a:off x="1238250" y="1265620"/>
            <a:ext cx="2476499" cy="4525197"/>
          </a:xfrm>
          <a:noFill/>
        </p:spPr>
      </p:pic>
      <p:sp>
        <p:nvSpPr>
          <p:cNvPr id="319492" name="Content Placeholder 4"/>
          <p:cNvSpPr>
            <a:spLocks noGrp="1"/>
          </p:cNvSpPr>
          <p:nvPr>
            <p:ph sz="half" idx="2"/>
          </p:nvPr>
        </p:nvSpPr>
        <p:spPr>
          <a:xfrm>
            <a:off x="4648200" y="1265238"/>
            <a:ext cx="4038600" cy="4525962"/>
          </a:xfrm>
        </p:spPr>
        <p:txBody>
          <a:bodyPr/>
          <a:lstStyle/>
          <a:p>
            <a:r>
              <a:rPr lang="en-US" dirty="0">
                <a:latin typeface="Arial Black" pitchFamily="34" charset="0"/>
                <a:cs typeface="Arial" charset="0"/>
              </a:rPr>
              <a:t>Elbow or Side Carry</a:t>
            </a:r>
            <a:r>
              <a:rPr lang="en-US" dirty="0">
                <a:latin typeface="Arial" charset="0"/>
                <a:cs typeface="Arial" charset="0"/>
              </a:rPr>
              <a:t>: Comfortable, but has least muzzle control. Can snag in brushy terrain. Use when no one is in front of you.</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Title 1"/>
          <p:cNvSpPr>
            <a:spLocks noGrp="1"/>
          </p:cNvSpPr>
          <p:nvPr>
            <p:ph type="title"/>
          </p:nvPr>
        </p:nvSpPr>
        <p:spPr/>
        <p:txBody>
          <a:bodyPr/>
          <a:lstStyle/>
          <a:p>
            <a:r>
              <a:rPr lang="en-US" dirty="0"/>
              <a:t>Safely Carrying Firearms</a:t>
            </a:r>
          </a:p>
        </p:txBody>
      </p:sp>
      <p:sp>
        <p:nvSpPr>
          <p:cNvPr id="322563" name="Content Placeholder 2"/>
          <p:cNvSpPr>
            <a:spLocks noGrp="1"/>
          </p:cNvSpPr>
          <p:nvPr>
            <p:ph sz="half" idx="1"/>
          </p:nvPr>
        </p:nvSpPr>
        <p:spPr>
          <a:xfrm>
            <a:off x="457200" y="1265238"/>
            <a:ext cx="4038600" cy="4525962"/>
          </a:xfrm>
        </p:spPr>
        <p:txBody>
          <a:bodyPr/>
          <a:lstStyle/>
          <a:p>
            <a:r>
              <a:rPr lang="en-US" dirty="0">
                <a:latin typeface="Arial Black" pitchFamily="34" charset="0"/>
                <a:cs typeface="Arial" charset="0"/>
              </a:rPr>
              <a:t>Shoulder Carry</a:t>
            </a:r>
            <a:r>
              <a:rPr lang="en-US" dirty="0">
                <a:latin typeface="Arial" charset="0"/>
                <a:cs typeface="Arial" charset="0"/>
              </a:rPr>
              <a:t>: Good choice when walking beside others. Gives you the least control of firearm if you fall. Don’t use if someone is behind or in front of you. </a:t>
            </a:r>
          </a:p>
        </p:txBody>
      </p:sp>
      <p:pic>
        <p:nvPicPr>
          <p:cNvPr id="322564" name="Picture 5" descr="\\Ladybird\shared_graphics\Hunting_graphics\Export_PPT\Generic_drawings\safe_carry_shoulder.jpg"/>
          <p:cNvPicPr>
            <a:picLocks noGrp="1" noChangeAspect="1" noChangeArrowheads="1"/>
          </p:cNvPicPr>
          <p:nvPr>
            <p:ph sz="half" idx="2"/>
          </p:nvPr>
        </p:nvPicPr>
        <p:blipFill>
          <a:blip r:embed="rId2"/>
          <a:stretch>
            <a:fillRect/>
          </a:stretch>
        </p:blipFill>
        <p:spPr>
          <a:xfrm>
            <a:off x="5429250" y="1265620"/>
            <a:ext cx="2476499" cy="4525197"/>
          </a:xfrm>
          <a:noFill/>
        </p:spPr>
      </p:pic>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Title 3"/>
          <p:cNvSpPr>
            <a:spLocks noGrp="1"/>
          </p:cNvSpPr>
          <p:nvPr>
            <p:ph type="title"/>
          </p:nvPr>
        </p:nvSpPr>
        <p:spPr/>
        <p:txBody>
          <a:bodyPr/>
          <a:lstStyle/>
          <a:p>
            <a:r>
              <a:rPr lang="en-US" dirty="0"/>
              <a:t>Safely Carrying Firearms</a:t>
            </a:r>
          </a:p>
        </p:txBody>
      </p:sp>
      <p:sp>
        <p:nvSpPr>
          <p:cNvPr id="320515" name="Content Placeholder 4"/>
          <p:cNvSpPr>
            <a:spLocks noGrp="1"/>
          </p:cNvSpPr>
          <p:nvPr>
            <p:ph sz="half" idx="1"/>
          </p:nvPr>
        </p:nvSpPr>
        <p:spPr>
          <a:xfrm>
            <a:off x="457200" y="1265238"/>
            <a:ext cx="4038600" cy="4525962"/>
          </a:xfrm>
        </p:spPr>
        <p:txBody>
          <a:bodyPr/>
          <a:lstStyle/>
          <a:p>
            <a:r>
              <a:rPr lang="en-US" dirty="0">
                <a:latin typeface="Arial Black" pitchFamily="34" charset="0"/>
                <a:cs typeface="Arial" charset="0"/>
              </a:rPr>
              <a:t>Two-Handed or “Ready” Carry</a:t>
            </a:r>
            <a:r>
              <a:rPr lang="en-US" dirty="0">
                <a:latin typeface="Arial" charset="0"/>
                <a:cs typeface="Arial" charset="0"/>
              </a:rPr>
              <a:t>: Provides best control, particularly in thick brush or weeds, or when you need to fire quickly.</a:t>
            </a:r>
          </a:p>
        </p:txBody>
      </p:sp>
      <p:pic>
        <p:nvPicPr>
          <p:cNvPr id="320516" name="Picture 5" descr="\\Ladybird\shared_graphics\Hunting_graphics\Export_PPT\Generic_drawings\safe_carry_two-handed.jpg"/>
          <p:cNvPicPr>
            <a:picLocks noGrp="1" noChangeAspect="1" noChangeArrowheads="1"/>
          </p:cNvPicPr>
          <p:nvPr>
            <p:ph sz="half" idx="2"/>
          </p:nvPr>
        </p:nvPicPr>
        <p:blipFill>
          <a:blip r:embed="rId2"/>
          <a:stretch>
            <a:fillRect/>
          </a:stretch>
        </p:blipFill>
        <p:spPr>
          <a:xfrm>
            <a:off x="5429250" y="1265620"/>
            <a:ext cx="2476499" cy="4525197"/>
          </a:xfrm>
          <a:noFill/>
        </p:spPr>
      </p:pic>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Title 4"/>
          <p:cNvSpPr>
            <a:spLocks noGrp="1"/>
          </p:cNvSpPr>
          <p:nvPr>
            <p:ph type="title"/>
          </p:nvPr>
        </p:nvSpPr>
        <p:spPr/>
        <p:txBody>
          <a:bodyPr/>
          <a:lstStyle/>
          <a:p>
            <a:r>
              <a:rPr lang="en-US" dirty="0"/>
              <a:t>Safely Carrying Firearms</a:t>
            </a:r>
          </a:p>
        </p:txBody>
      </p:sp>
      <p:sp>
        <p:nvSpPr>
          <p:cNvPr id="323587" name="Text Placeholder 5"/>
          <p:cNvSpPr>
            <a:spLocks noGrp="1"/>
          </p:cNvSpPr>
          <p:nvPr>
            <p:ph type="body" idx="1"/>
          </p:nvPr>
        </p:nvSpPr>
        <p:spPr>
          <a:xfrm>
            <a:off x="457200" y="1276350"/>
            <a:ext cx="8229600" cy="639763"/>
          </a:xfrm>
        </p:spPr>
        <p:txBody>
          <a:bodyPr/>
          <a:lstStyle/>
          <a:p>
            <a:r>
              <a:rPr lang="en-US" dirty="0">
                <a:latin typeface="Arial" charset="0"/>
                <a:cs typeface="Arial" charset="0"/>
              </a:rPr>
              <a:t>Selecting the Right Carry When Hunting With Others</a:t>
            </a:r>
          </a:p>
        </p:txBody>
      </p:sp>
      <p:sp>
        <p:nvSpPr>
          <p:cNvPr id="323588" name="Content Placeholder 6"/>
          <p:cNvSpPr>
            <a:spLocks noGrp="1"/>
          </p:cNvSpPr>
          <p:nvPr>
            <p:ph sz="half" idx="2"/>
          </p:nvPr>
        </p:nvSpPr>
        <p:spPr>
          <a:xfrm>
            <a:off x="457200" y="1916113"/>
            <a:ext cx="8229600" cy="3951287"/>
          </a:xfrm>
        </p:spPr>
        <p:txBody>
          <a:bodyPr/>
          <a:lstStyle/>
          <a:p>
            <a:r>
              <a:rPr lang="en-US" dirty="0">
                <a:latin typeface="Arial" charset="0"/>
                <a:cs typeface="Arial" charset="0"/>
              </a:rPr>
              <a:t>If three hunters are walking side by side, those at the sides may carry their guns pointing either to the side away from their party or to the front. The one in the center should</a:t>
            </a:r>
            <a:br>
              <a:rPr lang="en-US" dirty="0">
                <a:latin typeface="Arial" charset="0"/>
                <a:cs typeface="Arial" charset="0"/>
              </a:rPr>
            </a:br>
            <a:r>
              <a:rPr lang="en-US" dirty="0">
                <a:latin typeface="Arial" charset="0"/>
                <a:cs typeface="Arial" charset="0"/>
              </a:rPr>
              <a:t>keep the gun pointing to </a:t>
            </a:r>
            <a:br>
              <a:rPr lang="en-US" dirty="0">
                <a:latin typeface="Arial" charset="0"/>
                <a:cs typeface="Arial" charset="0"/>
              </a:rPr>
            </a:br>
            <a:r>
              <a:rPr lang="en-US" dirty="0">
                <a:latin typeface="Arial" charset="0"/>
                <a:cs typeface="Arial" charset="0"/>
              </a:rPr>
              <a:t>the front, up, or down.</a:t>
            </a:r>
          </a:p>
        </p:txBody>
      </p:sp>
      <p:pic>
        <p:nvPicPr>
          <p:cNvPr id="323589" name="Picture 6" descr="\\Ladybird\shared_graphics\Hunting_graphics\Export_PPT\Generic_drawings\carry_front_facing.jpg"/>
          <p:cNvPicPr>
            <a:picLocks noChangeAspect="1" noChangeArrowheads="1"/>
          </p:cNvPicPr>
          <p:nvPr/>
        </p:nvPicPr>
        <p:blipFill>
          <a:blip r:embed="rId2"/>
          <a:stretch>
            <a:fillRect/>
          </a:stretch>
        </p:blipFill>
        <p:spPr bwMode="auto">
          <a:xfrm>
            <a:off x="5029401" y="3124200"/>
            <a:ext cx="3504797" cy="2719387"/>
          </a:xfrm>
          <a:prstGeom prst="rect">
            <a:avLst/>
          </a:prstGeom>
          <a:noFill/>
          <a:ln w="9525">
            <a:noFill/>
            <a:miter lim="800000"/>
            <a:headEnd/>
            <a:tailEnd/>
          </a:ln>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dirty="0"/>
              <a:t>Class Plan</a:t>
            </a:r>
          </a:p>
        </p:txBody>
      </p:sp>
      <p:sp>
        <p:nvSpPr>
          <p:cNvPr id="29699" name="Rectangle 3"/>
          <p:cNvSpPr>
            <a:spLocks noGrp="1" noChangeArrowheads="1"/>
          </p:cNvSpPr>
          <p:nvPr>
            <p:ph sz="half" idx="1"/>
          </p:nvPr>
        </p:nvSpPr>
        <p:spPr>
          <a:xfrm>
            <a:off x="457200" y="1265238"/>
            <a:ext cx="3733800" cy="4525962"/>
          </a:xfrm>
        </p:spPr>
        <p:txBody>
          <a:bodyPr/>
          <a:lstStyle/>
          <a:p>
            <a:pPr eaLnBrk="1" hangingPunct="1">
              <a:spcBef>
                <a:spcPts val="4200"/>
              </a:spcBef>
              <a:buSzPct val="105000"/>
              <a:tabLst>
                <a:tab pos="3314700" algn="l"/>
              </a:tabLst>
            </a:pPr>
            <a:r>
              <a:rPr lang="en-US" dirty="0">
                <a:cs typeface="Arial" charset="0"/>
              </a:rPr>
              <a:t>Chapter One:	</a:t>
            </a:r>
          </a:p>
          <a:p>
            <a:pPr eaLnBrk="1" hangingPunct="1">
              <a:spcBef>
                <a:spcPts val="5400"/>
              </a:spcBef>
              <a:buSzPct val="105000"/>
              <a:tabLst>
                <a:tab pos="3314700" algn="l"/>
              </a:tabLst>
            </a:pPr>
            <a:r>
              <a:rPr lang="en-US" dirty="0">
                <a:cs typeface="Arial" charset="0"/>
              </a:rPr>
              <a:t>Chapter Two:	</a:t>
            </a:r>
          </a:p>
          <a:p>
            <a:pPr eaLnBrk="1" hangingPunct="1">
              <a:spcBef>
                <a:spcPts val="5400"/>
              </a:spcBef>
              <a:buSzPct val="105000"/>
              <a:tabLst>
                <a:tab pos="3314700" algn="l"/>
              </a:tabLst>
            </a:pPr>
            <a:r>
              <a:rPr lang="en-US" dirty="0">
                <a:cs typeface="Arial" charset="0"/>
              </a:rPr>
              <a:t>Chapter Three:</a:t>
            </a:r>
          </a:p>
          <a:p>
            <a:pPr eaLnBrk="1" hangingPunct="1">
              <a:spcBef>
                <a:spcPts val="4200"/>
              </a:spcBef>
              <a:buSzPct val="105000"/>
              <a:tabLst>
                <a:tab pos="3314700" algn="l"/>
              </a:tabLst>
            </a:pPr>
            <a:r>
              <a:rPr lang="en-US" dirty="0">
                <a:cs typeface="Arial" charset="0"/>
              </a:rPr>
              <a:t>Chapter Four:</a:t>
            </a:r>
          </a:p>
          <a:p>
            <a:pPr eaLnBrk="1" hangingPunct="1">
              <a:spcBef>
                <a:spcPts val="2600"/>
              </a:spcBef>
              <a:buSzPct val="105000"/>
              <a:tabLst>
                <a:tab pos="3314700" algn="l"/>
              </a:tabLst>
            </a:pPr>
            <a:r>
              <a:rPr lang="en-US" dirty="0">
                <a:cs typeface="Arial" charset="0"/>
              </a:rPr>
              <a:t>Chapter Five: </a:t>
            </a:r>
            <a:r>
              <a:rPr lang="en-US" sz="2600" dirty="0">
                <a:cs typeface="Arial" charset="0"/>
              </a:rPr>
              <a:t>	</a:t>
            </a:r>
            <a:r>
              <a:rPr lang="en-US" sz="2700" dirty="0">
                <a:cs typeface="Arial" charset="0"/>
              </a:rPr>
              <a:t>	</a:t>
            </a:r>
          </a:p>
        </p:txBody>
      </p:sp>
      <p:sp>
        <p:nvSpPr>
          <p:cNvPr id="4" name="Content Placeholder 3"/>
          <p:cNvSpPr>
            <a:spLocks noGrp="1"/>
          </p:cNvSpPr>
          <p:nvPr>
            <p:ph sz="half" idx="2"/>
          </p:nvPr>
        </p:nvSpPr>
        <p:spPr>
          <a:xfrm>
            <a:off x="4343400" y="1265238"/>
            <a:ext cx="4343400" cy="4525962"/>
          </a:xfrm>
        </p:spPr>
        <p:txBody>
          <a:bodyPr/>
          <a:lstStyle/>
          <a:p>
            <a:pPr eaLnBrk="1" hangingPunct="1">
              <a:buSzPct val="105000"/>
              <a:tabLst>
                <a:tab pos="3314700" algn="l"/>
              </a:tabLst>
              <a:defRPr/>
            </a:pPr>
            <a:r>
              <a:rPr lang="en-US" dirty="0"/>
              <a:t>Introduction to Hunter Education</a:t>
            </a:r>
          </a:p>
          <a:p>
            <a:pPr eaLnBrk="1" hangingPunct="1">
              <a:spcBef>
                <a:spcPts val="2400"/>
              </a:spcBef>
              <a:buSzPct val="105000"/>
              <a:tabLst>
                <a:tab pos="3314700" algn="l"/>
              </a:tabLst>
              <a:defRPr/>
            </a:pPr>
            <a:r>
              <a:rPr lang="en-US" dirty="0"/>
              <a:t>Know Your Firearm Equipment</a:t>
            </a:r>
          </a:p>
          <a:p>
            <a:pPr eaLnBrk="1" hangingPunct="1">
              <a:spcBef>
                <a:spcPts val="2400"/>
              </a:spcBef>
              <a:buSzPct val="105000"/>
              <a:tabLst>
                <a:tab pos="3314700" algn="l"/>
              </a:tabLst>
              <a:defRPr/>
            </a:pPr>
            <a:r>
              <a:rPr lang="en-US" dirty="0"/>
              <a:t>Basic Shooting Skills</a:t>
            </a:r>
          </a:p>
          <a:p>
            <a:pPr eaLnBrk="1" hangingPunct="1">
              <a:spcBef>
                <a:spcPts val="3600"/>
              </a:spcBef>
              <a:buSzPct val="105000"/>
              <a:tabLst>
                <a:tab pos="3314700" algn="l"/>
              </a:tabLst>
              <a:defRPr/>
            </a:pPr>
            <a:r>
              <a:rPr lang="en-US" dirty="0"/>
              <a:t>Basic Hunting Skills</a:t>
            </a:r>
          </a:p>
          <a:p>
            <a:pPr eaLnBrk="1" hangingPunct="1">
              <a:spcBef>
                <a:spcPts val="2800"/>
              </a:spcBef>
              <a:buSzPct val="105000"/>
              <a:tabLst>
                <a:tab pos="3314700" algn="l"/>
              </a:tabLst>
              <a:defRPr/>
            </a:pPr>
            <a:r>
              <a:rPr lang="en-US" dirty="0"/>
              <a:t>Primitive Hunting </a:t>
            </a:r>
            <a:r>
              <a:rPr lang="en-US" spc="-30" dirty="0"/>
              <a:t>Equipment and Techniques</a:t>
            </a:r>
          </a:p>
          <a:p>
            <a:pPr>
              <a:defRPr/>
            </a:pPr>
            <a:endParaRPr lang="en-US" dirty="0"/>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Ladybird\shared_graphics\Hunting_Graphics\Export_PPT\Generic_export_ppt\ammo_cutaway_rifle_handgun.jpg"/>
          <p:cNvPicPr>
            <a:picLocks noChangeAspect="1" noChangeArrowheads="1"/>
          </p:cNvPicPr>
          <p:nvPr/>
        </p:nvPicPr>
        <p:blipFill>
          <a:blip r:embed="rId2"/>
          <a:srcRect/>
          <a:stretch>
            <a:fillRect/>
          </a:stretch>
        </p:blipFill>
        <p:spPr bwMode="auto">
          <a:xfrm>
            <a:off x="5427663" y="1600200"/>
            <a:ext cx="2784475" cy="4525963"/>
          </a:xfrm>
          <a:prstGeom prst="rect">
            <a:avLst/>
          </a:prstGeom>
          <a:noFill/>
          <a:ln w="9525">
            <a:noFill/>
            <a:miter lim="800000"/>
            <a:headEnd/>
            <a:tailEnd/>
          </a:ln>
        </p:spPr>
      </p:pic>
      <p:sp>
        <p:nvSpPr>
          <p:cNvPr id="59395" name="Title 1"/>
          <p:cNvSpPr>
            <a:spLocks noGrp="1"/>
          </p:cNvSpPr>
          <p:nvPr>
            <p:ph type="title"/>
          </p:nvPr>
        </p:nvSpPr>
        <p:spPr/>
        <p:txBody>
          <a:bodyPr/>
          <a:lstStyle/>
          <a:p>
            <a:r>
              <a:rPr lang="en-US" dirty="0"/>
              <a:t>What Is Ammunition?</a:t>
            </a:r>
          </a:p>
        </p:txBody>
      </p:sp>
      <p:sp>
        <p:nvSpPr>
          <p:cNvPr id="59396" name="Content Placeholder 2"/>
          <p:cNvSpPr>
            <a:spLocks noGrp="1"/>
          </p:cNvSpPr>
          <p:nvPr>
            <p:ph sz="half" idx="1"/>
          </p:nvPr>
        </p:nvSpPr>
        <p:spPr>
          <a:xfrm>
            <a:off x="457200" y="1265238"/>
            <a:ext cx="4343400" cy="4525962"/>
          </a:xfrm>
        </p:spPr>
        <p:txBody>
          <a:bodyPr/>
          <a:lstStyle/>
          <a:p>
            <a:r>
              <a:rPr lang="en-US" dirty="0">
                <a:latin typeface="Arial" charset="0"/>
                <a:cs typeface="Arial" charset="0"/>
              </a:rPr>
              <a:t>Centerfire ammunition used for rifles, shotguns, and handguns. Primer located in center of casing base. </a:t>
            </a:r>
          </a:p>
          <a:p>
            <a:r>
              <a:rPr lang="en-US" dirty="0">
                <a:latin typeface="Arial" charset="0"/>
                <a:cs typeface="Arial" charset="0"/>
              </a:rPr>
              <a:t>Rimfire ammunition has primer contained in rim of ammunition casing. Rimfire ammunition limited to low-pressure loads.</a:t>
            </a:r>
          </a:p>
        </p:txBody>
      </p:sp>
      <p:sp>
        <p:nvSpPr>
          <p:cNvPr id="59397" name="TextBox 7"/>
          <p:cNvSpPr txBox="1">
            <a:spLocks noChangeArrowheads="1"/>
          </p:cNvSpPr>
          <p:nvPr/>
        </p:nvSpPr>
        <p:spPr bwMode="auto">
          <a:xfrm>
            <a:off x="6391275" y="2190750"/>
            <a:ext cx="695325" cy="323850"/>
          </a:xfrm>
          <a:prstGeom prst="rect">
            <a:avLst/>
          </a:prstGeom>
          <a:noFill/>
          <a:ln w="9525">
            <a:noFill/>
            <a:miter lim="800000"/>
            <a:headEnd/>
            <a:tailEnd/>
          </a:ln>
        </p:spPr>
        <p:txBody>
          <a:bodyPr wrap="none">
            <a:spAutoFit/>
          </a:bodyPr>
          <a:lstStyle/>
          <a:p>
            <a:r>
              <a:rPr lang="en-US" sz="1500" b="1" dirty="0"/>
              <a:t>bullet</a:t>
            </a:r>
          </a:p>
        </p:txBody>
      </p:sp>
      <p:sp>
        <p:nvSpPr>
          <p:cNvPr id="59398" name="TextBox 8"/>
          <p:cNvSpPr txBox="1">
            <a:spLocks noChangeArrowheads="1"/>
          </p:cNvSpPr>
          <p:nvPr/>
        </p:nvSpPr>
        <p:spPr bwMode="auto">
          <a:xfrm>
            <a:off x="6172200" y="2743200"/>
            <a:ext cx="1008063" cy="554038"/>
          </a:xfrm>
          <a:prstGeom prst="rect">
            <a:avLst/>
          </a:prstGeom>
          <a:noFill/>
          <a:ln w="9525">
            <a:noFill/>
            <a:miter lim="800000"/>
            <a:headEnd/>
            <a:tailEnd/>
          </a:ln>
        </p:spPr>
        <p:txBody>
          <a:bodyPr wrap="none">
            <a:spAutoFit/>
          </a:bodyPr>
          <a:lstStyle/>
          <a:p>
            <a:pPr algn="ctr"/>
            <a:r>
              <a:rPr lang="en-US" sz="1500" b="1" dirty="0"/>
              <a:t>cartridge</a:t>
            </a:r>
          </a:p>
          <a:p>
            <a:pPr algn="ctr"/>
            <a:r>
              <a:rPr lang="en-US" sz="1500" b="1" dirty="0"/>
              <a:t>case</a:t>
            </a:r>
          </a:p>
        </p:txBody>
      </p:sp>
      <p:sp>
        <p:nvSpPr>
          <p:cNvPr id="59399" name="TextBox 9"/>
          <p:cNvSpPr txBox="1">
            <a:spLocks noChangeArrowheads="1"/>
          </p:cNvSpPr>
          <p:nvPr/>
        </p:nvSpPr>
        <p:spPr bwMode="auto">
          <a:xfrm>
            <a:off x="6172200" y="3409950"/>
            <a:ext cx="1219200" cy="323850"/>
          </a:xfrm>
          <a:prstGeom prst="rect">
            <a:avLst/>
          </a:prstGeom>
          <a:noFill/>
          <a:ln w="9525">
            <a:noFill/>
            <a:miter lim="800000"/>
            <a:headEnd/>
            <a:tailEnd/>
          </a:ln>
        </p:spPr>
        <p:txBody>
          <a:bodyPr wrap="none">
            <a:spAutoFit/>
          </a:bodyPr>
          <a:lstStyle/>
          <a:p>
            <a:r>
              <a:rPr lang="en-US" sz="1500" b="1" dirty="0"/>
              <a:t>gunpowder</a:t>
            </a:r>
          </a:p>
        </p:txBody>
      </p:sp>
      <p:sp>
        <p:nvSpPr>
          <p:cNvPr id="59400" name="TextBox 10"/>
          <p:cNvSpPr txBox="1">
            <a:spLocks noChangeArrowheads="1"/>
          </p:cNvSpPr>
          <p:nvPr/>
        </p:nvSpPr>
        <p:spPr bwMode="auto">
          <a:xfrm>
            <a:off x="5895975" y="4532313"/>
            <a:ext cx="1506538" cy="554037"/>
          </a:xfrm>
          <a:prstGeom prst="rect">
            <a:avLst/>
          </a:prstGeom>
          <a:noFill/>
          <a:ln w="9525">
            <a:noFill/>
            <a:miter lim="800000"/>
            <a:headEnd/>
            <a:tailEnd/>
          </a:ln>
        </p:spPr>
        <p:txBody>
          <a:bodyPr wrap="none">
            <a:spAutoFit/>
          </a:bodyPr>
          <a:lstStyle/>
          <a:p>
            <a:pPr algn="ctr"/>
            <a:r>
              <a:rPr lang="en-US" sz="1500" b="1" dirty="0"/>
              <a:t>rim containing</a:t>
            </a:r>
          </a:p>
          <a:p>
            <a:pPr algn="ctr"/>
            <a:r>
              <a:rPr lang="en-US" sz="1500" b="1" dirty="0"/>
              <a:t>primer</a:t>
            </a:r>
          </a:p>
        </p:txBody>
      </p:sp>
      <p:sp>
        <p:nvSpPr>
          <p:cNvPr id="59401" name="TextBox 11"/>
          <p:cNvSpPr txBox="1">
            <a:spLocks noChangeArrowheads="1"/>
          </p:cNvSpPr>
          <p:nvPr/>
        </p:nvSpPr>
        <p:spPr bwMode="auto">
          <a:xfrm>
            <a:off x="6248400" y="5162550"/>
            <a:ext cx="784225" cy="323850"/>
          </a:xfrm>
          <a:prstGeom prst="rect">
            <a:avLst/>
          </a:prstGeom>
          <a:noFill/>
          <a:ln w="9525">
            <a:noFill/>
            <a:miter lim="800000"/>
            <a:headEnd/>
            <a:tailEnd/>
          </a:ln>
        </p:spPr>
        <p:txBody>
          <a:bodyPr wrap="none">
            <a:spAutoFit/>
          </a:bodyPr>
          <a:lstStyle/>
          <a:p>
            <a:r>
              <a:rPr lang="en-US" sz="1500" b="1" dirty="0"/>
              <a:t>primer</a:t>
            </a:r>
          </a:p>
        </p:txBody>
      </p:sp>
      <p:sp>
        <p:nvSpPr>
          <p:cNvPr id="59402" name="TextBox 12"/>
          <p:cNvSpPr txBox="1">
            <a:spLocks noChangeArrowheads="1"/>
          </p:cNvSpPr>
          <p:nvPr/>
        </p:nvSpPr>
        <p:spPr bwMode="auto">
          <a:xfrm>
            <a:off x="5226050" y="2419350"/>
            <a:ext cx="946150" cy="323850"/>
          </a:xfrm>
          <a:prstGeom prst="rect">
            <a:avLst/>
          </a:prstGeom>
          <a:noFill/>
          <a:ln w="9525">
            <a:noFill/>
            <a:miter lim="800000"/>
            <a:headEnd/>
            <a:tailEnd/>
          </a:ln>
        </p:spPr>
        <p:txBody>
          <a:bodyPr wrap="none">
            <a:spAutoFit/>
          </a:bodyPr>
          <a:lstStyle/>
          <a:p>
            <a:r>
              <a:rPr lang="en-US" sz="1500" b="1" dirty="0">
                <a:latin typeface="Arial Black" pitchFamily="34" charset="0"/>
              </a:rPr>
              <a:t>Rimfire</a:t>
            </a:r>
          </a:p>
        </p:txBody>
      </p:sp>
      <p:sp>
        <p:nvSpPr>
          <p:cNvPr id="59403" name="TextBox 13"/>
          <p:cNvSpPr txBox="1">
            <a:spLocks noChangeArrowheads="1"/>
          </p:cNvSpPr>
          <p:nvPr/>
        </p:nvSpPr>
        <p:spPr bwMode="auto">
          <a:xfrm>
            <a:off x="7366000" y="1428750"/>
            <a:ext cx="1244600" cy="323850"/>
          </a:xfrm>
          <a:prstGeom prst="rect">
            <a:avLst/>
          </a:prstGeom>
          <a:noFill/>
          <a:ln w="9525">
            <a:noFill/>
            <a:miter lim="800000"/>
            <a:headEnd/>
            <a:tailEnd/>
          </a:ln>
        </p:spPr>
        <p:txBody>
          <a:bodyPr wrap="none">
            <a:spAutoFit/>
          </a:bodyPr>
          <a:lstStyle/>
          <a:p>
            <a:r>
              <a:rPr lang="en-US" sz="1500" b="1" dirty="0">
                <a:latin typeface="Arial Black" pitchFamily="34" charset="0"/>
              </a:rPr>
              <a:t>Centerfire</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Title 4"/>
          <p:cNvSpPr>
            <a:spLocks noGrp="1"/>
          </p:cNvSpPr>
          <p:nvPr>
            <p:ph type="title"/>
          </p:nvPr>
        </p:nvSpPr>
        <p:spPr/>
        <p:txBody>
          <a:bodyPr/>
          <a:lstStyle/>
          <a:p>
            <a:r>
              <a:rPr lang="en-US" dirty="0"/>
              <a:t>Safely Carrying Firearms</a:t>
            </a:r>
          </a:p>
        </p:txBody>
      </p:sp>
      <p:sp>
        <p:nvSpPr>
          <p:cNvPr id="324611" name="Content Placeholder 5"/>
          <p:cNvSpPr>
            <a:spLocks noGrp="1"/>
          </p:cNvSpPr>
          <p:nvPr>
            <p:ph idx="1"/>
          </p:nvPr>
        </p:nvSpPr>
        <p:spPr/>
        <p:txBody>
          <a:bodyPr/>
          <a:lstStyle/>
          <a:p>
            <a:r>
              <a:rPr lang="en-US" dirty="0">
                <a:latin typeface="Arial" charset="0"/>
                <a:cs typeface="Arial" charset="0"/>
              </a:rPr>
              <a:t>If three hunters are walking single file, lead person should have gun pointed ahead but never over their shoulder. Middle person must have gun pointed to the side. Rear person may point gun to either side or the rear.</a:t>
            </a:r>
          </a:p>
        </p:txBody>
      </p:sp>
      <p:pic>
        <p:nvPicPr>
          <p:cNvPr id="324612" name="Picture 5" descr="\\Ladybird\shared_graphics\Hunting_graphics\Export_PPT\Generic_drawings\safe_carry_single_file.jpg"/>
          <p:cNvPicPr>
            <a:picLocks noChangeAspect="1" noChangeArrowheads="1"/>
          </p:cNvPicPr>
          <p:nvPr/>
        </p:nvPicPr>
        <p:blipFill>
          <a:blip r:embed="rId2"/>
          <a:stretch>
            <a:fillRect/>
          </a:stretch>
        </p:blipFill>
        <p:spPr bwMode="auto">
          <a:xfrm>
            <a:off x="2667847" y="3352800"/>
            <a:ext cx="4105169" cy="2724150"/>
          </a:xfrm>
          <a:prstGeom prst="rect">
            <a:avLst/>
          </a:prstGeom>
          <a:noFill/>
          <a:ln w="9525">
            <a:noFill/>
            <a:miter lim="800000"/>
            <a:headEnd/>
            <a:tailEnd/>
          </a:ln>
        </p:spPr>
      </p:pic>
    </p:spTree>
  </p:cSld>
  <p:clrMapOvr>
    <a:masterClrMapping/>
  </p:clrMapOvr>
  <p:transition/>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Title 4"/>
          <p:cNvSpPr>
            <a:spLocks noGrp="1"/>
          </p:cNvSpPr>
          <p:nvPr>
            <p:ph type="title"/>
          </p:nvPr>
        </p:nvSpPr>
        <p:spPr/>
        <p:txBody>
          <a:bodyPr/>
          <a:lstStyle/>
          <a:p>
            <a:r>
              <a:rPr lang="en-US" dirty="0"/>
              <a:t>Safely Carrying Firearms</a:t>
            </a:r>
          </a:p>
        </p:txBody>
      </p:sp>
      <p:sp>
        <p:nvSpPr>
          <p:cNvPr id="325635" name="Content Placeholder 5"/>
          <p:cNvSpPr>
            <a:spLocks noGrp="1"/>
          </p:cNvSpPr>
          <p:nvPr>
            <p:ph sz="half" idx="1"/>
          </p:nvPr>
        </p:nvSpPr>
        <p:spPr>
          <a:xfrm>
            <a:off x="457200" y="1265238"/>
            <a:ext cx="4038600" cy="4525962"/>
          </a:xfrm>
        </p:spPr>
        <p:txBody>
          <a:bodyPr/>
          <a:lstStyle/>
          <a:p>
            <a:r>
              <a:rPr lang="en-US" dirty="0">
                <a:latin typeface="Arial" charset="0"/>
                <a:cs typeface="Arial" charset="0"/>
              </a:rPr>
              <a:t>When facing another hunter, any carry is safe except the trail carry or forward-facing elbow or side carry.</a:t>
            </a:r>
          </a:p>
          <a:p>
            <a:r>
              <a:rPr lang="en-US" dirty="0">
                <a:latin typeface="Arial" charset="0"/>
                <a:cs typeface="Arial" charset="0"/>
              </a:rPr>
              <a:t>Same rules for “safe carry” apply when hunting companion is a dog.</a:t>
            </a:r>
          </a:p>
        </p:txBody>
      </p:sp>
      <p:pic>
        <p:nvPicPr>
          <p:cNvPr id="325636" name="Picture 5" descr="\\Ladybird\shared_graphics\Hunting_graphics\Export_PPT\Generic_drawings\safe_carry_with_dog.jpg"/>
          <p:cNvPicPr>
            <a:picLocks noGrp="1" noChangeAspect="1" noChangeArrowheads="1"/>
          </p:cNvPicPr>
          <p:nvPr>
            <p:ph sz="half" idx="2"/>
          </p:nvPr>
        </p:nvPicPr>
        <p:blipFill>
          <a:blip r:embed="rId2"/>
          <a:stretch>
            <a:fillRect/>
          </a:stretch>
        </p:blipFill>
        <p:spPr>
          <a:xfrm>
            <a:off x="4648200" y="1524264"/>
            <a:ext cx="4038599" cy="3145896"/>
          </a:xfrm>
          <a:noFill/>
        </p:spPr>
      </p:pic>
    </p:spTree>
  </p:cSld>
  <p:clrMapOvr>
    <a:masterClrMapping/>
  </p:clrMapOvr>
  <p:transition/>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Title 4"/>
          <p:cNvSpPr>
            <a:spLocks noGrp="1"/>
          </p:cNvSpPr>
          <p:nvPr>
            <p:ph type="title"/>
          </p:nvPr>
        </p:nvSpPr>
        <p:spPr/>
        <p:txBody>
          <a:bodyPr/>
          <a:lstStyle/>
          <a:p>
            <a:r>
              <a:rPr lang="en-US" dirty="0"/>
              <a:t>Safely Carrying Firearms</a:t>
            </a:r>
          </a:p>
        </p:txBody>
      </p:sp>
      <p:sp>
        <p:nvSpPr>
          <p:cNvPr id="326659" name="Text Placeholder 5"/>
          <p:cNvSpPr>
            <a:spLocks noGrp="1"/>
          </p:cNvSpPr>
          <p:nvPr>
            <p:ph type="body" idx="1"/>
          </p:nvPr>
        </p:nvSpPr>
        <p:spPr>
          <a:xfrm>
            <a:off x="457200" y="1276350"/>
            <a:ext cx="6781800" cy="674688"/>
          </a:xfrm>
        </p:spPr>
        <p:txBody>
          <a:bodyPr/>
          <a:lstStyle/>
          <a:p>
            <a:r>
              <a:rPr lang="en-US" dirty="0">
                <a:latin typeface="Arial" charset="0"/>
                <a:cs typeface="Arial" charset="0"/>
              </a:rPr>
              <a:t>Checking for Obstructions</a:t>
            </a:r>
          </a:p>
        </p:txBody>
      </p:sp>
      <p:pic>
        <p:nvPicPr>
          <p:cNvPr id="326660" name="Picture 6" descr="\\Ladybird\shared_graphics\Hunting_graphics\Export_PPT\Generic_drawings\checking_for_obstruction.jpg"/>
          <p:cNvPicPr>
            <a:picLocks noGrp="1" noChangeAspect="1" noChangeArrowheads="1"/>
          </p:cNvPicPr>
          <p:nvPr>
            <p:ph sz="half" idx="2"/>
          </p:nvPr>
        </p:nvPicPr>
        <p:blipFill>
          <a:blip r:embed="rId2"/>
          <a:stretch>
            <a:fillRect/>
          </a:stretch>
        </p:blipFill>
        <p:spPr>
          <a:xfrm>
            <a:off x="457715" y="1981200"/>
            <a:ext cx="4039158" cy="2438400"/>
          </a:xfrm>
          <a:noFill/>
        </p:spPr>
      </p:pic>
      <p:sp>
        <p:nvSpPr>
          <p:cNvPr id="326661" name="Content Placeholder 8"/>
          <p:cNvSpPr>
            <a:spLocks noGrp="1"/>
          </p:cNvSpPr>
          <p:nvPr>
            <p:ph sz="quarter" idx="4"/>
          </p:nvPr>
        </p:nvSpPr>
        <p:spPr/>
        <p:txBody>
          <a:bodyPr/>
          <a:lstStyle/>
          <a:p>
            <a:pPr marL="0">
              <a:buFont typeface="Wingdings" pitchFamily="2" charset="2"/>
              <a:buNone/>
            </a:pPr>
            <a:r>
              <a:rPr lang="en-US" dirty="0">
                <a:latin typeface="Arial" charset="0"/>
                <a:cs typeface="Arial" charset="0"/>
              </a:rPr>
              <a:t>If you accidentally dip the barrel into the ground or snow, immediately check for an obstruction.</a:t>
            </a:r>
          </a:p>
        </p:txBody>
      </p:sp>
    </p:spTree>
  </p:cSld>
  <p:clrMapOvr>
    <a:masterClrMapping/>
  </p:clrMapOvr>
  <p:transition/>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p:txBody>
          <a:bodyPr/>
          <a:lstStyle/>
          <a:p>
            <a:pPr eaLnBrk="1" hangingPunct="1"/>
            <a:r>
              <a:rPr lang="en-US" dirty="0"/>
              <a:t>Safely Carrying Firearms</a:t>
            </a:r>
            <a:endParaRPr lang="en-US" sz="2400" dirty="0"/>
          </a:p>
        </p:txBody>
      </p:sp>
      <p:sp>
        <p:nvSpPr>
          <p:cNvPr id="327683" name="Rectangle 3"/>
          <p:cNvSpPr>
            <a:spLocks noGrp="1" noChangeArrowheads="1"/>
          </p:cNvSpPr>
          <p:nvPr>
            <p:ph idx="1"/>
          </p:nvPr>
        </p:nvSpPr>
        <p:spPr/>
        <p:txBody>
          <a:bodyPr/>
          <a:lstStyle/>
          <a:p>
            <a:pPr eaLnBrk="1" hangingPunct="1">
              <a:spcBef>
                <a:spcPts val="1800"/>
              </a:spcBef>
            </a:pPr>
            <a:r>
              <a:rPr lang="en-US" dirty="0">
                <a:latin typeface="Arial" charset="0"/>
                <a:cs typeface="Arial" charset="0"/>
              </a:rPr>
              <a:t>Point the muzzle in a safe direction.</a:t>
            </a:r>
          </a:p>
          <a:p>
            <a:pPr eaLnBrk="1" hangingPunct="1">
              <a:spcBef>
                <a:spcPts val="1800"/>
              </a:spcBef>
            </a:pPr>
            <a:r>
              <a:rPr lang="en-US" dirty="0">
                <a:latin typeface="Arial" charset="0"/>
                <a:cs typeface="Arial" charset="0"/>
              </a:rPr>
              <a:t>Open the action, and make sure the firearm is unloaded.</a:t>
            </a:r>
          </a:p>
          <a:p>
            <a:pPr eaLnBrk="1" hangingPunct="1">
              <a:spcBef>
                <a:spcPts val="1800"/>
              </a:spcBef>
            </a:pPr>
            <a:r>
              <a:rPr lang="en-US" dirty="0">
                <a:latin typeface="Arial" charset="0"/>
                <a:cs typeface="Arial" charset="0"/>
              </a:rPr>
              <a:t>Check for debris in the barrel. With a break action, look through the barrel from breech end or use the barrel light to inspect the barrel.</a:t>
            </a:r>
          </a:p>
          <a:p>
            <a:pPr eaLnBrk="1" hangingPunct="1">
              <a:spcBef>
                <a:spcPts val="1800"/>
              </a:spcBef>
            </a:pPr>
            <a:r>
              <a:rPr lang="en-US" dirty="0">
                <a:latin typeface="Arial" charset="0"/>
                <a:cs typeface="Arial" charset="0"/>
              </a:rPr>
              <a:t>Remove the obstruction with a cleaning rod.</a:t>
            </a:r>
          </a:p>
          <a:p>
            <a:pPr eaLnBrk="1" hangingPunct="1">
              <a:spcBef>
                <a:spcPts val="1800"/>
              </a:spcBef>
            </a:pPr>
            <a:r>
              <a:rPr lang="en-US" dirty="0">
                <a:latin typeface="Arial" charset="0"/>
                <a:cs typeface="Arial" charset="0"/>
              </a:rPr>
              <a:t>Check the barrel again to make sure no debris remains.</a:t>
            </a:r>
          </a:p>
        </p:txBody>
      </p:sp>
    </p:spTree>
  </p:cSld>
  <p:clrMapOvr>
    <a:masterClrMapping/>
  </p:clrMapOvr>
  <p:transition/>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Title 3"/>
          <p:cNvSpPr>
            <a:spLocks noGrp="1"/>
          </p:cNvSpPr>
          <p:nvPr>
            <p:ph type="title"/>
          </p:nvPr>
        </p:nvSpPr>
        <p:spPr/>
        <p:txBody>
          <a:bodyPr/>
          <a:lstStyle/>
          <a:p>
            <a:r>
              <a:rPr lang="en-US" dirty="0"/>
              <a:t>Safely Carrying Firearms</a:t>
            </a:r>
          </a:p>
        </p:txBody>
      </p:sp>
      <p:sp>
        <p:nvSpPr>
          <p:cNvPr id="328707"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Crossing Obstacles</a:t>
            </a:r>
          </a:p>
        </p:txBody>
      </p:sp>
      <p:sp>
        <p:nvSpPr>
          <p:cNvPr id="328708" name="Content Placeholder 5"/>
          <p:cNvSpPr>
            <a:spLocks noGrp="1"/>
          </p:cNvSpPr>
          <p:nvPr>
            <p:ph sz="half" idx="2"/>
          </p:nvPr>
        </p:nvSpPr>
        <p:spPr>
          <a:xfrm>
            <a:off x="457200" y="1916113"/>
            <a:ext cx="8229600" cy="3951287"/>
          </a:xfrm>
        </p:spPr>
        <p:txBody>
          <a:bodyPr/>
          <a:lstStyle/>
          <a:p>
            <a:r>
              <a:rPr lang="en-US" dirty="0">
                <a:latin typeface="Arial" charset="0"/>
                <a:cs typeface="Arial" charset="0"/>
              </a:rPr>
              <a:t>Always unload guns before crossing fences or other obstacles or before negotiating rough terrain. </a:t>
            </a:r>
          </a:p>
          <a:p>
            <a:r>
              <a:rPr lang="en-US" dirty="0">
                <a:latin typeface="Arial" charset="0"/>
                <a:cs typeface="Arial" charset="0"/>
              </a:rPr>
              <a:t>Cross wire fences close to a fence post to prevent damage to the fence.</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Title 4"/>
          <p:cNvSpPr>
            <a:spLocks noGrp="1"/>
          </p:cNvSpPr>
          <p:nvPr>
            <p:ph type="title"/>
          </p:nvPr>
        </p:nvSpPr>
        <p:spPr/>
        <p:txBody>
          <a:bodyPr/>
          <a:lstStyle/>
          <a:p>
            <a:r>
              <a:rPr lang="en-US" dirty="0"/>
              <a:t>Safely Carrying Firearms</a:t>
            </a:r>
          </a:p>
        </p:txBody>
      </p:sp>
      <p:sp>
        <p:nvSpPr>
          <p:cNvPr id="329731" name="Content Placeholder 5"/>
          <p:cNvSpPr>
            <a:spLocks noGrp="1"/>
          </p:cNvSpPr>
          <p:nvPr>
            <p:ph sz="half" idx="1"/>
          </p:nvPr>
        </p:nvSpPr>
        <p:spPr>
          <a:xfrm>
            <a:off x="457200" y="1265238"/>
            <a:ext cx="4038600" cy="4525962"/>
          </a:xfrm>
        </p:spPr>
        <p:txBody>
          <a:bodyPr/>
          <a:lstStyle/>
          <a:p>
            <a:r>
              <a:rPr lang="en-US" dirty="0">
                <a:latin typeface="Arial" charset="0"/>
                <a:cs typeface="Arial" charset="0"/>
              </a:rPr>
              <a:t>After unloading, place gun on other side of fence or obstacle to be crossed, with muzzle pointed away from you and your crossing point. Cross fence and retrieve gun.</a:t>
            </a:r>
          </a:p>
        </p:txBody>
      </p:sp>
      <p:pic>
        <p:nvPicPr>
          <p:cNvPr id="329732" name="Picture 5" descr="\\Ladybird\shared_graphics\Hunting_graphics\Export_PPT\Generic_drawings\safety_crossing_fence_1_person.jpg"/>
          <p:cNvPicPr>
            <a:picLocks noGrp="1" noChangeAspect="1" noChangeArrowheads="1"/>
          </p:cNvPicPr>
          <p:nvPr>
            <p:ph sz="half" idx="2"/>
          </p:nvPr>
        </p:nvPicPr>
        <p:blipFill>
          <a:blip r:embed="rId2"/>
          <a:stretch>
            <a:fillRect/>
          </a:stretch>
        </p:blipFill>
        <p:spPr>
          <a:xfrm>
            <a:off x="5080000" y="1389207"/>
            <a:ext cx="3175000" cy="4278023"/>
          </a:xfrm>
          <a:noFill/>
        </p:spPr>
      </p:pic>
    </p:spTree>
  </p:cSld>
  <p:clrMapOvr>
    <a:masterClrMapping/>
  </p:clrMapOvr>
  <p:transition/>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Title 4"/>
          <p:cNvSpPr>
            <a:spLocks noGrp="1"/>
          </p:cNvSpPr>
          <p:nvPr>
            <p:ph type="title"/>
          </p:nvPr>
        </p:nvSpPr>
        <p:spPr/>
        <p:txBody>
          <a:bodyPr/>
          <a:lstStyle/>
          <a:p>
            <a:r>
              <a:rPr lang="en-US" dirty="0"/>
              <a:t>Safely Carrying Firearms</a:t>
            </a:r>
          </a:p>
        </p:txBody>
      </p:sp>
      <p:pic>
        <p:nvPicPr>
          <p:cNvPr id="330755" name="Picture 5" descr="\\Ladybird\shared_graphics\Hunting_graphics\Export_PPT\Generic_drawings\safety_crossing_fence_2_person.jpg"/>
          <p:cNvPicPr>
            <a:picLocks noGrp="1" noChangeAspect="1" noChangeArrowheads="1"/>
          </p:cNvPicPr>
          <p:nvPr>
            <p:ph sz="half" idx="1"/>
          </p:nvPr>
        </p:nvPicPr>
        <p:blipFill>
          <a:blip r:embed="rId2"/>
          <a:stretch>
            <a:fillRect/>
          </a:stretch>
        </p:blipFill>
        <p:spPr>
          <a:xfrm>
            <a:off x="889000" y="1389207"/>
            <a:ext cx="3175000" cy="4278023"/>
          </a:xfrm>
          <a:noFill/>
        </p:spPr>
      </p:pic>
      <p:sp>
        <p:nvSpPr>
          <p:cNvPr id="330756" name="Content Placeholder 7"/>
          <p:cNvSpPr>
            <a:spLocks noGrp="1"/>
          </p:cNvSpPr>
          <p:nvPr>
            <p:ph sz="half" idx="2"/>
          </p:nvPr>
        </p:nvSpPr>
        <p:spPr>
          <a:xfrm>
            <a:off x="4648200" y="1265238"/>
            <a:ext cx="4038600" cy="4525962"/>
          </a:xfrm>
        </p:spPr>
        <p:txBody>
          <a:bodyPr/>
          <a:lstStyle/>
          <a:p>
            <a:r>
              <a:rPr lang="en-US" dirty="0">
                <a:latin typeface="Arial" charset="0"/>
                <a:cs typeface="Arial" charset="0"/>
              </a:rPr>
              <a:t>Pull gun toward you by the butt—never by the muzzle.</a:t>
            </a:r>
          </a:p>
          <a:p>
            <a:r>
              <a:rPr lang="en-US" dirty="0">
                <a:latin typeface="Arial" charset="0"/>
                <a:cs typeface="Arial" charset="0"/>
              </a:rPr>
              <a:t>If two people crossing, one person gives other person both guns, crosses first, then receives unloaded guns from other hunter.</a:t>
            </a:r>
          </a:p>
        </p:txBody>
      </p:sp>
    </p:spTree>
  </p:cSld>
  <p:clrMapOvr>
    <a:masterClrMapping/>
  </p:clrMapOvr>
  <p:transition/>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Title 4"/>
          <p:cNvSpPr>
            <a:spLocks noGrp="1"/>
          </p:cNvSpPr>
          <p:nvPr>
            <p:ph type="title"/>
          </p:nvPr>
        </p:nvSpPr>
        <p:spPr/>
        <p:txBody>
          <a:bodyPr/>
          <a:lstStyle/>
          <a:p>
            <a:r>
              <a:rPr lang="en-US" dirty="0"/>
              <a:t>Loading and Unloading Firearms</a:t>
            </a:r>
          </a:p>
        </p:txBody>
      </p:sp>
      <p:sp>
        <p:nvSpPr>
          <p:cNvPr id="331779" name="Content Placeholder 5"/>
          <p:cNvSpPr>
            <a:spLocks noGrp="1"/>
          </p:cNvSpPr>
          <p:nvPr>
            <p:ph idx="1"/>
          </p:nvPr>
        </p:nvSpPr>
        <p:spPr/>
        <p:txBody>
          <a:bodyPr/>
          <a:lstStyle/>
          <a:p>
            <a:r>
              <a:rPr lang="en-US" dirty="0">
                <a:latin typeface="Arial Black" pitchFamily="34" charset="0"/>
                <a:cs typeface="Arial" charset="0"/>
              </a:rPr>
              <a:t>Loading</a:t>
            </a:r>
          </a:p>
          <a:p>
            <a:pPr lvl="1"/>
            <a:r>
              <a:rPr lang="en-US" dirty="0">
                <a:latin typeface="Arial" charset="0"/>
                <a:cs typeface="Arial" charset="0"/>
              </a:rPr>
              <a:t>Point muzzle in safe direction.</a:t>
            </a:r>
          </a:p>
          <a:p>
            <a:pPr lvl="1"/>
            <a:r>
              <a:rPr lang="en-US" dirty="0">
                <a:latin typeface="Arial" charset="0"/>
                <a:cs typeface="Arial" charset="0"/>
              </a:rPr>
              <a:t>Open action; make sure </a:t>
            </a:r>
            <a:br>
              <a:rPr lang="en-US" dirty="0">
                <a:latin typeface="Arial" charset="0"/>
                <a:cs typeface="Arial" charset="0"/>
              </a:rPr>
            </a:br>
            <a:r>
              <a:rPr lang="en-US" dirty="0">
                <a:latin typeface="Arial" charset="0"/>
                <a:cs typeface="Arial" charset="0"/>
              </a:rPr>
              <a:t>barrel is unobstructed.</a:t>
            </a:r>
          </a:p>
          <a:p>
            <a:pPr lvl="1"/>
            <a:r>
              <a:rPr lang="en-US" dirty="0">
                <a:latin typeface="Arial" charset="0"/>
                <a:cs typeface="Arial" charset="0"/>
              </a:rPr>
              <a:t>Put safety on if firearm </a:t>
            </a:r>
            <a:br>
              <a:rPr lang="en-US" dirty="0">
                <a:latin typeface="Arial" charset="0"/>
                <a:cs typeface="Arial" charset="0"/>
              </a:rPr>
            </a:br>
            <a:r>
              <a:rPr lang="en-US" dirty="0">
                <a:latin typeface="Arial" charset="0"/>
                <a:cs typeface="Arial" charset="0"/>
              </a:rPr>
              <a:t>can be loaded with </a:t>
            </a:r>
            <a:br>
              <a:rPr lang="en-US" dirty="0">
                <a:latin typeface="Arial" charset="0"/>
                <a:cs typeface="Arial" charset="0"/>
              </a:rPr>
            </a:br>
            <a:r>
              <a:rPr lang="en-US" dirty="0">
                <a:latin typeface="Arial" charset="0"/>
                <a:cs typeface="Arial" charset="0"/>
              </a:rPr>
              <a:t>safety on.</a:t>
            </a:r>
          </a:p>
          <a:p>
            <a:pPr lvl="1"/>
            <a:r>
              <a:rPr lang="en-US" dirty="0">
                <a:latin typeface="Arial" charset="0"/>
                <a:cs typeface="Arial" charset="0"/>
              </a:rPr>
              <a:t>Load ammunition.</a:t>
            </a:r>
          </a:p>
          <a:p>
            <a:pPr lvl="1"/>
            <a:r>
              <a:rPr lang="en-US" dirty="0">
                <a:latin typeface="Arial" charset="0"/>
                <a:cs typeface="Arial" charset="0"/>
              </a:rPr>
              <a:t>Close action.</a:t>
            </a:r>
          </a:p>
        </p:txBody>
      </p:sp>
      <p:pic>
        <p:nvPicPr>
          <p:cNvPr id="331780" name="Picture 5" descr="\\Ladybird\shared_graphics\Hunting_graphics\Export_PPT\Generic_drawings\safety_loading_firearms.jpg"/>
          <p:cNvPicPr>
            <a:picLocks noChangeAspect="1" noChangeArrowheads="1"/>
          </p:cNvPicPr>
          <p:nvPr/>
        </p:nvPicPr>
        <p:blipFill>
          <a:blip r:embed="rId2"/>
          <a:stretch>
            <a:fillRect/>
          </a:stretch>
        </p:blipFill>
        <p:spPr bwMode="auto">
          <a:xfrm>
            <a:off x="5334502" y="2362200"/>
            <a:ext cx="3012071" cy="3498850"/>
          </a:xfrm>
          <a:prstGeom prst="rect">
            <a:avLst/>
          </a:prstGeom>
          <a:noFill/>
          <a:ln w="9525">
            <a:noFill/>
            <a:miter lim="800000"/>
            <a:headEnd/>
            <a:tailEnd/>
          </a:ln>
        </p:spPr>
      </p:pic>
    </p:spTree>
  </p:cSld>
  <p:clrMapOvr>
    <a:masterClrMapping/>
  </p:clrMapOvr>
  <p:transition/>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Grp="1" noChangeArrowheads="1"/>
          </p:cNvSpPr>
          <p:nvPr>
            <p:ph type="title"/>
          </p:nvPr>
        </p:nvSpPr>
        <p:spPr/>
        <p:txBody>
          <a:bodyPr/>
          <a:lstStyle/>
          <a:p>
            <a:pPr eaLnBrk="1" hangingPunct="1"/>
            <a:r>
              <a:rPr lang="en-US" dirty="0"/>
              <a:t>Loading and Unloading Firearms</a:t>
            </a:r>
            <a:endParaRPr lang="en-US" sz="2400" dirty="0"/>
          </a:p>
        </p:txBody>
      </p:sp>
      <p:sp>
        <p:nvSpPr>
          <p:cNvPr id="332803" name="Rectangle 3"/>
          <p:cNvSpPr>
            <a:spLocks noGrp="1" noChangeArrowheads="1"/>
          </p:cNvSpPr>
          <p:nvPr>
            <p:ph idx="1"/>
          </p:nvPr>
        </p:nvSpPr>
        <p:spPr/>
        <p:txBody>
          <a:bodyPr/>
          <a:lstStyle/>
          <a:p>
            <a:pPr lvl="1" eaLnBrk="1" hangingPunct="1"/>
            <a:r>
              <a:rPr lang="en-US" dirty="0">
                <a:latin typeface="Arial" charset="0"/>
                <a:cs typeface="Arial" charset="0"/>
              </a:rPr>
              <a:t>Put safety on if not able to do so before loading.</a:t>
            </a:r>
          </a:p>
          <a:p>
            <a:pPr lvl="1" eaLnBrk="1" hangingPunct="1"/>
            <a:r>
              <a:rPr lang="en-US" dirty="0">
                <a:solidFill>
                  <a:srgbClr val="000000"/>
                </a:solidFill>
                <a:latin typeface="Arial" charset="0"/>
                <a:cs typeface="Arial" charset="0"/>
              </a:rPr>
              <a:t>Removal of ammunition from a magazine or removal of the magazine from a firearm </a:t>
            </a:r>
            <a:r>
              <a:rPr lang="en-US" dirty="0">
                <a:solidFill>
                  <a:srgbClr val="000000"/>
                </a:solidFill>
                <a:latin typeface="Arial Black" pitchFamily="34" charset="0"/>
                <a:cs typeface="Arial" charset="0"/>
              </a:rPr>
              <a:t>does not </a:t>
            </a:r>
            <a:r>
              <a:rPr lang="en-US" dirty="0">
                <a:solidFill>
                  <a:srgbClr val="000000"/>
                </a:solidFill>
                <a:latin typeface="Arial" charset="0"/>
                <a:cs typeface="Arial" charset="0"/>
              </a:rPr>
              <a:t>mean a firearm is unloaded!</a:t>
            </a:r>
          </a:p>
        </p:txBody>
      </p:sp>
    </p:spTree>
  </p:cSld>
  <p:clrMapOvr>
    <a:masterClrMapping/>
  </p:clrMapOvr>
  <p:transition/>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Loading and Unloading Firearms</a:t>
            </a:r>
          </a:p>
        </p:txBody>
      </p:sp>
      <p:sp>
        <p:nvSpPr>
          <p:cNvPr id="3" name="Content Placeholder 2"/>
          <p:cNvSpPr>
            <a:spLocks noGrp="1"/>
          </p:cNvSpPr>
          <p:nvPr>
            <p:ph idx="1"/>
          </p:nvPr>
        </p:nvSpPr>
        <p:spPr/>
        <p:txBody>
          <a:bodyPr/>
          <a:lstStyle/>
          <a:p>
            <a:r>
              <a:rPr lang="en-US" dirty="0"/>
              <a:t>Unloading</a:t>
            </a:r>
          </a:p>
          <a:p>
            <a:pPr lvl="1"/>
            <a:r>
              <a:rPr lang="en-US" dirty="0">
                <a:latin typeface="Arial" charset="0"/>
                <a:cs typeface="Arial" charset="0"/>
              </a:rPr>
              <a:t>Point muzzle in safe direction.</a:t>
            </a:r>
          </a:p>
          <a:p>
            <a:pPr lvl="1"/>
            <a:r>
              <a:rPr lang="en-US" dirty="0">
                <a:latin typeface="Arial" charset="0"/>
                <a:cs typeface="Arial" charset="0"/>
              </a:rPr>
              <a:t>Put safety on if it is not already on.</a:t>
            </a:r>
          </a:p>
          <a:p>
            <a:pPr lvl="1"/>
            <a:r>
              <a:rPr lang="en-US" dirty="0">
                <a:latin typeface="Arial" charset="0"/>
                <a:cs typeface="Arial" charset="0"/>
              </a:rPr>
              <a:t>Keep your finger outside the trigger guard.</a:t>
            </a:r>
          </a:p>
          <a:p>
            <a:pPr lvl="1"/>
            <a:r>
              <a:rPr lang="en-US" dirty="0">
                <a:latin typeface="Arial" charset="0"/>
                <a:cs typeface="Arial" charset="0"/>
              </a:rPr>
              <a:t>Open action.</a:t>
            </a:r>
          </a:p>
          <a:p>
            <a:pPr lvl="1"/>
            <a:r>
              <a:rPr lang="en-US" dirty="0">
                <a:latin typeface="Arial" charset="0"/>
                <a:cs typeface="Arial" charset="0"/>
              </a:rPr>
              <a:t>Remove ammunition by detaching magazine. Eject cartridges or shells if it’s the only way to remove them.</a:t>
            </a:r>
          </a:p>
          <a:p>
            <a:pPr lvl="1"/>
            <a:r>
              <a:rPr lang="en-US" dirty="0">
                <a:latin typeface="Arial" charset="0"/>
                <a:cs typeface="Arial" charset="0"/>
              </a:rPr>
              <a:t>Make sure gun is empty by checking the chamber and magazine.</a:t>
            </a:r>
          </a:p>
          <a:p>
            <a:endParaRPr lang="en-US" dirty="0"/>
          </a:p>
          <a:p>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4"/>
          <p:cNvSpPr>
            <a:spLocks noGrp="1"/>
          </p:cNvSpPr>
          <p:nvPr>
            <p:ph type="title"/>
          </p:nvPr>
        </p:nvSpPr>
        <p:spPr/>
        <p:txBody>
          <a:bodyPr/>
          <a:lstStyle/>
          <a:p>
            <a:r>
              <a:rPr lang="en-US" dirty="0"/>
              <a:t>What Is Ammunition?</a:t>
            </a:r>
          </a:p>
        </p:txBody>
      </p:sp>
      <p:sp>
        <p:nvSpPr>
          <p:cNvPr id="57347" name="Text Placeholder 5"/>
          <p:cNvSpPr>
            <a:spLocks noGrp="1"/>
          </p:cNvSpPr>
          <p:nvPr>
            <p:ph type="body" idx="1"/>
          </p:nvPr>
        </p:nvSpPr>
        <p:spPr>
          <a:xfrm>
            <a:off x="457200" y="1276350"/>
            <a:ext cx="8229600" cy="639763"/>
          </a:xfrm>
        </p:spPr>
        <p:txBody>
          <a:bodyPr/>
          <a:lstStyle/>
          <a:p>
            <a:r>
              <a:rPr lang="en-US" dirty="0">
                <a:latin typeface="Arial" charset="0"/>
                <a:cs typeface="Arial" charset="0"/>
              </a:rPr>
              <a:t>Rifle and Handgun Cartridges </a:t>
            </a:r>
          </a:p>
        </p:txBody>
      </p:sp>
      <p:sp>
        <p:nvSpPr>
          <p:cNvPr id="57348" name="Content Placeholder 6"/>
          <p:cNvSpPr>
            <a:spLocks noGrp="1"/>
          </p:cNvSpPr>
          <p:nvPr>
            <p:ph sz="half" idx="2"/>
          </p:nvPr>
        </p:nvSpPr>
        <p:spPr>
          <a:xfrm>
            <a:off x="228600" y="1916113"/>
            <a:ext cx="8839200" cy="3951287"/>
          </a:xfrm>
        </p:spPr>
        <p:txBody>
          <a:bodyPr/>
          <a:lstStyle/>
          <a:p>
            <a:pPr>
              <a:spcBef>
                <a:spcPts val="1800"/>
              </a:spcBef>
            </a:pPr>
            <a:r>
              <a:rPr lang="en-US" dirty="0">
                <a:latin typeface="Arial" charset="0"/>
                <a:cs typeface="Arial" charset="0"/>
              </a:rPr>
              <a:t>Critical to select correct cartridge for rifle or handgun.</a:t>
            </a:r>
          </a:p>
          <a:p>
            <a:pPr>
              <a:spcBef>
                <a:spcPts val="1800"/>
              </a:spcBef>
            </a:pPr>
            <a:r>
              <a:rPr lang="en-US" dirty="0">
                <a:latin typeface="Arial" charset="0"/>
                <a:cs typeface="Arial" charset="0"/>
              </a:rPr>
              <a:t>Bullets used in rifle and handgun cartridges come in various designs, sizes, and weights.</a:t>
            </a:r>
          </a:p>
          <a:p>
            <a:pPr lvl="1"/>
            <a:r>
              <a:rPr lang="en-US" dirty="0">
                <a:latin typeface="Arial Black" pitchFamily="34" charset="0"/>
                <a:cs typeface="Arial" charset="0"/>
              </a:rPr>
              <a:t>Common Types of Rifle Bullets</a:t>
            </a:r>
          </a:p>
          <a:p>
            <a:pPr lvl="2"/>
            <a:r>
              <a:rPr lang="en-US" dirty="0">
                <a:latin typeface="Arial" charset="0"/>
                <a:cs typeface="Arial" charset="0"/>
              </a:rPr>
              <a:t>Pointed Soft Point</a:t>
            </a:r>
          </a:p>
          <a:p>
            <a:pPr lvl="2"/>
            <a:r>
              <a:rPr lang="en-US" dirty="0">
                <a:latin typeface="Arial" charset="0"/>
                <a:cs typeface="Arial" charset="0"/>
              </a:rPr>
              <a:t>Rounded Soft Point</a:t>
            </a:r>
          </a:p>
          <a:p>
            <a:pPr lvl="2"/>
            <a:r>
              <a:rPr lang="en-US" dirty="0">
                <a:latin typeface="Arial" charset="0"/>
                <a:cs typeface="Arial" charset="0"/>
              </a:rPr>
              <a:t>Protected Tip</a:t>
            </a:r>
          </a:p>
          <a:p>
            <a:pPr lvl="2"/>
            <a:r>
              <a:rPr lang="en-US" dirty="0">
                <a:latin typeface="Arial" charset="0"/>
                <a:cs typeface="Arial" charset="0"/>
              </a:rPr>
              <a:t>Full Metal Jacket</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Title 4"/>
          <p:cNvSpPr>
            <a:spLocks noGrp="1"/>
          </p:cNvSpPr>
          <p:nvPr>
            <p:ph type="title"/>
          </p:nvPr>
        </p:nvSpPr>
        <p:spPr/>
        <p:txBody>
          <a:bodyPr/>
          <a:lstStyle/>
          <a:p>
            <a:r>
              <a:rPr lang="en-US" dirty="0"/>
              <a:t>Safely Transporting Firearms</a:t>
            </a:r>
          </a:p>
        </p:txBody>
      </p:sp>
      <p:sp>
        <p:nvSpPr>
          <p:cNvPr id="333827" name="Text Placeholder 5"/>
          <p:cNvSpPr>
            <a:spLocks noGrp="1"/>
          </p:cNvSpPr>
          <p:nvPr>
            <p:ph type="body" idx="1"/>
          </p:nvPr>
        </p:nvSpPr>
        <p:spPr/>
        <p:txBody>
          <a:bodyPr/>
          <a:lstStyle/>
          <a:p>
            <a:r>
              <a:rPr lang="en-US" dirty="0">
                <a:latin typeface="Arial" charset="0"/>
                <a:cs typeface="Arial" charset="0"/>
              </a:rPr>
              <a:t>General Rules</a:t>
            </a:r>
          </a:p>
        </p:txBody>
      </p:sp>
      <p:sp>
        <p:nvSpPr>
          <p:cNvPr id="333828" name="Content Placeholder 6"/>
          <p:cNvSpPr>
            <a:spLocks noGrp="1"/>
          </p:cNvSpPr>
          <p:nvPr>
            <p:ph sz="half" idx="2"/>
          </p:nvPr>
        </p:nvSpPr>
        <p:spPr>
          <a:xfrm>
            <a:off x="457200" y="1951038"/>
            <a:ext cx="4953000" cy="3916362"/>
          </a:xfrm>
        </p:spPr>
        <p:txBody>
          <a:bodyPr/>
          <a:lstStyle/>
          <a:p>
            <a:pPr>
              <a:spcBef>
                <a:spcPts val="1800"/>
              </a:spcBef>
            </a:pPr>
            <a:r>
              <a:rPr lang="en-US" dirty="0">
                <a:latin typeface="Arial" charset="0"/>
                <a:cs typeface="Arial" charset="0"/>
              </a:rPr>
              <a:t>Always unload and case firearms before transporting. Action should be open or gun broken down.</a:t>
            </a:r>
          </a:p>
          <a:p>
            <a:pPr>
              <a:spcBef>
                <a:spcPts val="1800"/>
              </a:spcBef>
            </a:pPr>
            <a:r>
              <a:rPr lang="en-US" dirty="0">
                <a:latin typeface="Arial" charset="0"/>
                <a:cs typeface="Arial" charset="0"/>
              </a:rPr>
              <a:t>Firearms should not be displayed in window gun racks.</a:t>
            </a:r>
          </a:p>
          <a:p>
            <a:pPr>
              <a:spcBef>
                <a:spcPts val="1800"/>
              </a:spcBef>
            </a:pPr>
            <a:r>
              <a:rPr lang="en-US" dirty="0">
                <a:latin typeface="Arial" charset="0"/>
                <a:cs typeface="Arial" charset="0"/>
              </a:rPr>
              <a:t>Lean firearm against secure rest only.</a:t>
            </a:r>
          </a:p>
        </p:txBody>
      </p:sp>
      <p:pic>
        <p:nvPicPr>
          <p:cNvPr id="333829" name="Picture 6" descr="\\Ladybird\shared_graphics\Hunting_graphics\Export_PPT\Generic_drawings\safety_transporting_firearms.jpg"/>
          <p:cNvPicPr>
            <a:picLocks noGrp="1" noChangeAspect="1" noChangeArrowheads="1"/>
          </p:cNvPicPr>
          <p:nvPr>
            <p:ph sz="quarter" idx="4"/>
          </p:nvPr>
        </p:nvPicPr>
        <p:blipFill>
          <a:blip r:embed="rId2"/>
          <a:stretch>
            <a:fillRect/>
          </a:stretch>
        </p:blipFill>
        <p:spPr>
          <a:xfrm>
            <a:off x="5362920" y="1951038"/>
            <a:ext cx="3171134" cy="3916362"/>
          </a:xfrm>
          <a:noFill/>
        </p:spPr>
      </p:pic>
    </p:spTree>
  </p:cSld>
  <p:clrMapOvr>
    <a:masterClrMapping/>
  </p:clrMapOvr>
  <p:transition/>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Title 4"/>
          <p:cNvSpPr>
            <a:spLocks noGrp="1"/>
          </p:cNvSpPr>
          <p:nvPr>
            <p:ph type="title"/>
          </p:nvPr>
        </p:nvSpPr>
        <p:spPr/>
        <p:txBody>
          <a:bodyPr/>
          <a:lstStyle/>
          <a:p>
            <a:r>
              <a:rPr lang="en-US" dirty="0"/>
              <a:t>Safely Transporting Firearms</a:t>
            </a:r>
          </a:p>
        </p:txBody>
      </p:sp>
      <p:sp>
        <p:nvSpPr>
          <p:cNvPr id="333827" name="Text Placeholder 5"/>
          <p:cNvSpPr>
            <a:spLocks noGrp="1"/>
          </p:cNvSpPr>
          <p:nvPr>
            <p:ph type="body" idx="1"/>
          </p:nvPr>
        </p:nvSpPr>
        <p:spPr/>
        <p:txBody>
          <a:bodyPr/>
          <a:lstStyle/>
          <a:p>
            <a:r>
              <a:rPr lang="en-US" dirty="0">
                <a:latin typeface="Arial" charset="0"/>
                <a:cs typeface="Arial" charset="0"/>
              </a:rPr>
              <a:t>General Rules</a:t>
            </a:r>
          </a:p>
        </p:txBody>
      </p:sp>
      <p:sp>
        <p:nvSpPr>
          <p:cNvPr id="333828" name="Content Placeholder 6"/>
          <p:cNvSpPr>
            <a:spLocks noGrp="1"/>
          </p:cNvSpPr>
          <p:nvPr>
            <p:ph sz="half" idx="2"/>
          </p:nvPr>
        </p:nvSpPr>
        <p:spPr>
          <a:xfrm>
            <a:off x="457200" y="1951038"/>
            <a:ext cx="8153400" cy="3916362"/>
          </a:xfrm>
        </p:spPr>
        <p:txBody>
          <a:bodyPr/>
          <a:lstStyle/>
          <a:p>
            <a:r>
              <a:rPr lang="en-US" dirty="0"/>
              <a:t>Never load firearms into a motor vehicle when another person is on the other side of the vehicle. All hunters should always load their firearms from the same side of the vehicle.</a:t>
            </a:r>
          </a:p>
        </p:txBody>
      </p:sp>
    </p:spTree>
    <p:extLst>
      <p:ext uri="{BB962C8B-B14F-4D97-AF65-F5344CB8AC3E}">
        <p14:creationId xmlns:p14="http://schemas.microsoft.com/office/powerpoint/2010/main" val="936124033"/>
      </p:ext>
    </p:extLst>
  </p:cSld>
  <p:clrMapOvr>
    <a:masterClrMapping/>
  </p:clrMapOvr>
  <p:transition/>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Title 1"/>
          <p:cNvSpPr>
            <a:spLocks noGrp="1"/>
          </p:cNvSpPr>
          <p:nvPr>
            <p:ph type="title"/>
          </p:nvPr>
        </p:nvSpPr>
        <p:spPr/>
        <p:txBody>
          <a:bodyPr/>
          <a:lstStyle/>
          <a:p>
            <a:r>
              <a:rPr lang="en-US" dirty="0"/>
              <a:t>Safely Transporting Firearms</a:t>
            </a:r>
          </a:p>
        </p:txBody>
      </p:sp>
      <p:sp>
        <p:nvSpPr>
          <p:cNvPr id="334851" name="Text Placeholder 3"/>
          <p:cNvSpPr>
            <a:spLocks noGrp="1"/>
          </p:cNvSpPr>
          <p:nvPr>
            <p:ph type="body" idx="1"/>
          </p:nvPr>
        </p:nvSpPr>
        <p:spPr>
          <a:xfrm>
            <a:off x="457200" y="1276350"/>
            <a:ext cx="8229600" cy="639763"/>
          </a:xfrm>
        </p:spPr>
        <p:txBody>
          <a:bodyPr/>
          <a:lstStyle/>
          <a:p>
            <a:r>
              <a:rPr lang="en-US" dirty="0">
                <a:latin typeface="Arial" charset="0"/>
                <a:cs typeface="Arial" charset="0"/>
              </a:rPr>
              <a:t>Typical Gun Cases</a:t>
            </a:r>
          </a:p>
        </p:txBody>
      </p:sp>
      <p:sp>
        <p:nvSpPr>
          <p:cNvPr id="334852" name="Content Placeholder 4"/>
          <p:cNvSpPr>
            <a:spLocks noGrp="1"/>
          </p:cNvSpPr>
          <p:nvPr>
            <p:ph sz="half" idx="2"/>
          </p:nvPr>
        </p:nvSpPr>
        <p:spPr>
          <a:xfrm>
            <a:off x="457200" y="1916113"/>
            <a:ext cx="8229600" cy="3951287"/>
          </a:xfrm>
        </p:spPr>
        <p:txBody>
          <a:bodyPr/>
          <a:lstStyle/>
          <a:p>
            <a:r>
              <a:rPr lang="en-US" dirty="0">
                <a:latin typeface="Arial" charset="0"/>
                <a:cs typeface="Arial" charset="0"/>
              </a:rPr>
              <a:t>Typical gun cases include padded, soft-sided cases; lockable, hard-sided cases; and gun socks.</a:t>
            </a:r>
          </a:p>
        </p:txBody>
      </p:sp>
      <p:pic>
        <p:nvPicPr>
          <p:cNvPr id="334853" name="Picture 2" descr="\\Ladybird\shared_graphics\Hunting_Graphics\Export_PPT\Generic_export_ppt\gun_cases_padded.jpg"/>
          <p:cNvPicPr>
            <a:picLocks noChangeAspect="1" noChangeArrowheads="1"/>
          </p:cNvPicPr>
          <p:nvPr/>
        </p:nvPicPr>
        <p:blipFill>
          <a:blip r:embed="rId2"/>
          <a:srcRect/>
          <a:stretch>
            <a:fillRect/>
          </a:stretch>
        </p:blipFill>
        <p:spPr bwMode="auto">
          <a:xfrm>
            <a:off x="401638" y="3305175"/>
            <a:ext cx="2570162" cy="2667000"/>
          </a:xfrm>
          <a:prstGeom prst="rect">
            <a:avLst/>
          </a:prstGeom>
          <a:noFill/>
          <a:ln w="9525">
            <a:noFill/>
            <a:miter lim="800000"/>
            <a:headEnd/>
            <a:tailEnd/>
          </a:ln>
        </p:spPr>
      </p:pic>
      <p:pic>
        <p:nvPicPr>
          <p:cNvPr id="334854" name="Picture 3" descr="\\Ladybird\shared_graphics\Hunting_Graphics\Export_PPT\Generic_export_ppt\gun_cases_lockable.jpg"/>
          <p:cNvPicPr>
            <a:picLocks noChangeAspect="1" noChangeArrowheads="1"/>
          </p:cNvPicPr>
          <p:nvPr/>
        </p:nvPicPr>
        <p:blipFill>
          <a:blip r:embed="rId3"/>
          <a:srcRect/>
          <a:stretch>
            <a:fillRect/>
          </a:stretch>
        </p:blipFill>
        <p:spPr bwMode="auto">
          <a:xfrm>
            <a:off x="3373438" y="3200400"/>
            <a:ext cx="2417762" cy="2695575"/>
          </a:xfrm>
          <a:prstGeom prst="rect">
            <a:avLst/>
          </a:prstGeom>
          <a:noFill/>
          <a:ln w="9525">
            <a:noFill/>
            <a:miter lim="800000"/>
            <a:headEnd/>
            <a:tailEnd/>
          </a:ln>
        </p:spPr>
      </p:pic>
      <p:pic>
        <p:nvPicPr>
          <p:cNvPr id="334855" name="Picture 4" descr="\\Ladybird\shared_graphics\Hunting_Graphics\Export_PPT\Generic_export_ppt\gun_cases_sock.jpg"/>
          <p:cNvPicPr>
            <a:picLocks noChangeAspect="1" noChangeArrowheads="1"/>
          </p:cNvPicPr>
          <p:nvPr/>
        </p:nvPicPr>
        <p:blipFill>
          <a:blip r:embed="rId4"/>
          <a:srcRect/>
          <a:stretch>
            <a:fillRect/>
          </a:stretch>
        </p:blipFill>
        <p:spPr bwMode="auto">
          <a:xfrm>
            <a:off x="6096000" y="3592513"/>
            <a:ext cx="2479675" cy="1922462"/>
          </a:xfrm>
          <a:prstGeom prst="rect">
            <a:avLst/>
          </a:prstGeom>
          <a:noFill/>
          <a:ln w="9525">
            <a:noFill/>
            <a:miter lim="800000"/>
            <a:headEnd/>
            <a:tailEnd/>
          </a:ln>
        </p:spPr>
      </p:pic>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p:txBody>
          <a:bodyPr/>
          <a:lstStyle/>
          <a:p>
            <a:pPr eaLnBrk="1" hangingPunct="1"/>
            <a:r>
              <a:rPr lang="en-US" dirty="0"/>
              <a:t>Safe Zone-of-Fire</a:t>
            </a:r>
          </a:p>
        </p:txBody>
      </p:sp>
      <p:sp>
        <p:nvSpPr>
          <p:cNvPr id="335875" name="Rectangle 3"/>
          <p:cNvSpPr>
            <a:spLocks noGrp="1" noChangeArrowheads="1"/>
          </p:cNvSpPr>
          <p:nvPr>
            <p:ph idx="1"/>
          </p:nvPr>
        </p:nvSpPr>
        <p:spPr/>
        <p:txBody>
          <a:bodyPr/>
          <a:lstStyle/>
          <a:p>
            <a:pPr marL="406400" indent="-406400" eaLnBrk="1" hangingPunct="1">
              <a:tabLst>
                <a:tab pos="457200" algn="l"/>
              </a:tabLst>
            </a:pPr>
            <a:r>
              <a:rPr lang="en-US" dirty="0">
                <a:latin typeface="Arial" charset="0"/>
                <a:cs typeface="Arial" charset="0"/>
              </a:rPr>
              <a:t>Zone-of-fire is the area in which hunter may shoot safely. </a:t>
            </a:r>
          </a:p>
          <a:p>
            <a:pPr marL="406400" indent="-406400" eaLnBrk="1" hangingPunct="1">
              <a:tabLst>
                <a:tab pos="457200" algn="l"/>
              </a:tabLst>
            </a:pPr>
            <a:r>
              <a:rPr lang="en-US" dirty="0">
                <a:latin typeface="Arial" charset="0"/>
                <a:cs typeface="Arial" charset="0"/>
              </a:rPr>
              <a:t>Before setting off in a group, hunters should agree on zone-of-fire each person will cover. </a:t>
            </a:r>
          </a:p>
          <a:p>
            <a:pPr marL="406400" indent="-406400" eaLnBrk="1" hangingPunct="1">
              <a:tabLst>
                <a:tab pos="457200" algn="l"/>
              </a:tabLst>
            </a:pPr>
            <a:r>
              <a:rPr lang="en-US" dirty="0">
                <a:latin typeface="Arial" charset="0"/>
                <a:cs typeface="Arial" charset="0"/>
              </a:rPr>
              <a:t>Zone-of-fire depends on many factors including hunter’s shooting ability, game hunted, hunting environment, and hunting strategy being used. </a:t>
            </a:r>
          </a:p>
          <a:p>
            <a:pPr marL="406400" indent="-406400" eaLnBrk="1" hangingPunct="1">
              <a:tabLst>
                <a:tab pos="457200" algn="l"/>
              </a:tabLst>
            </a:pPr>
            <a:r>
              <a:rPr lang="en-US" dirty="0">
                <a:latin typeface="Arial" charset="0"/>
                <a:cs typeface="Arial" charset="0"/>
              </a:rPr>
              <a:t>Hunter’s zone-of-fire changes with every step.</a:t>
            </a:r>
          </a:p>
        </p:txBody>
      </p:sp>
    </p:spTree>
  </p:cSld>
  <p:clrMapOvr>
    <a:masterClrMapping/>
  </p:clrMapOvr>
  <p:transition/>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Title 1"/>
          <p:cNvSpPr>
            <a:spLocks noGrp="1"/>
          </p:cNvSpPr>
          <p:nvPr>
            <p:ph type="title"/>
          </p:nvPr>
        </p:nvSpPr>
        <p:spPr/>
        <p:txBody>
          <a:bodyPr/>
          <a:lstStyle/>
          <a:p>
            <a:r>
              <a:rPr lang="en-US" dirty="0"/>
              <a:t>Safe Zone-of-Fire</a:t>
            </a:r>
          </a:p>
        </p:txBody>
      </p:sp>
      <p:sp>
        <p:nvSpPr>
          <p:cNvPr id="336899" name="Content Placeholder 2"/>
          <p:cNvSpPr>
            <a:spLocks noGrp="1"/>
          </p:cNvSpPr>
          <p:nvPr>
            <p:ph idx="1"/>
          </p:nvPr>
        </p:nvSpPr>
        <p:spPr/>
        <p:txBody>
          <a:bodyPr/>
          <a:lstStyle/>
          <a:p>
            <a:r>
              <a:rPr lang="en-US" dirty="0">
                <a:latin typeface="Arial" charset="0"/>
                <a:cs typeface="Arial" charset="0"/>
              </a:rPr>
              <a:t>Best to have no more than 3 hunters in a group.</a:t>
            </a:r>
          </a:p>
          <a:p>
            <a:r>
              <a:rPr lang="en-US" dirty="0">
                <a:latin typeface="Arial" charset="0"/>
                <a:cs typeface="Arial" charset="0"/>
              </a:rPr>
              <a:t>Hunters should be spaced 25 to 40 yards apart and always in sight of one another. </a:t>
            </a:r>
          </a:p>
          <a:p>
            <a:r>
              <a:rPr lang="en-US" dirty="0">
                <a:latin typeface="Arial" charset="0"/>
                <a:cs typeface="Arial" charset="0"/>
              </a:rPr>
              <a:t>Each hunter has </a:t>
            </a:r>
            <a:br>
              <a:rPr lang="en-US" dirty="0">
                <a:latin typeface="Arial" charset="0"/>
                <a:cs typeface="Arial" charset="0"/>
              </a:rPr>
            </a:br>
            <a:r>
              <a:rPr lang="en-US" dirty="0">
                <a:latin typeface="Arial" charset="0"/>
                <a:cs typeface="Arial" charset="0"/>
              </a:rPr>
              <a:t>zone-of-fire which </a:t>
            </a:r>
            <a:br>
              <a:rPr lang="en-US" dirty="0">
                <a:latin typeface="Arial" charset="0"/>
                <a:cs typeface="Arial" charset="0"/>
              </a:rPr>
            </a:br>
            <a:r>
              <a:rPr lang="en-US" dirty="0">
                <a:latin typeface="Arial" charset="0"/>
                <a:cs typeface="Arial" charset="0"/>
              </a:rPr>
              <a:t>spans about 45 </a:t>
            </a:r>
            <a:br>
              <a:rPr lang="en-US" dirty="0">
                <a:latin typeface="Arial" charset="0"/>
                <a:cs typeface="Arial" charset="0"/>
              </a:rPr>
            </a:br>
            <a:r>
              <a:rPr lang="en-US" dirty="0">
                <a:latin typeface="Arial" charset="0"/>
                <a:cs typeface="Arial" charset="0"/>
              </a:rPr>
              <a:t>degrees directly </a:t>
            </a:r>
            <a:br>
              <a:rPr lang="en-US" dirty="0">
                <a:latin typeface="Arial" charset="0"/>
                <a:cs typeface="Arial" charset="0"/>
              </a:rPr>
            </a:br>
            <a:r>
              <a:rPr lang="en-US" dirty="0">
                <a:latin typeface="Arial" charset="0"/>
                <a:cs typeface="Arial" charset="0"/>
              </a:rPr>
              <a:t>in front of each </a:t>
            </a:r>
            <a:br>
              <a:rPr lang="en-US" dirty="0">
                <a:latin typeface="Arial" charset="0"/>
                <a:cs typeface="Arial" charset="0"/>
              </a:rPr>
            </a:br>
            <a:r>
              <a:rPr lang="en-US" dirty="0">
                <a:latin typeface="Arial" charset="0"/>
                <a:cs typeface="Arial" charset="0"/>
              </a:rPr>
              <a:t>hunter.</a:t>
            </a:r>
          </a:p>
        </p:txBody>
      </p:sp>
      <p:pic>
        <p:nvPicPr>
          <p:cNvPr id="336900" name="Picture 5" descr="\\Ladybird\shared_graphics\Hunting_graphics\Export_PPT\Generic_drawings\safety_zone_of_fire.jpg"/>
          <p:cNvPicPr>
            <a:picLocks noChangeAspect="1" noChangeArrowheads="1"/>
          </p:cNvPicPr>
          <p:nvPr/>
        </p:nvPicPr>
        <p:blipFill>
          <a:blip r:embed="rId2"/>
          <a:stretch>
            <a:fillRect/>
          </a:stretch>
        </p:blipFill>
        <p:spPr bwMode="auto">
          <a:xfrm>
            <a:off x="4038718" y="3124200"/>
            <a:ext cx="4593989" cy="2711450"/>
          </a:xfrm>
          <a:prstGeom prst="rect">
            <a:avLst/>
          </a:prstGeom>
          <a:noFill/>
          <a:ln w="9525">
            <a:noFill/>
            <a:miter lim="800000"/>
            <a:headEnd/>
            <a:tailEnd/>
          </a:ln>
        </p:spPr>
      </p:pic>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p:txBody>
          <a:bodyPr/>
          <a:lstStyle/>
          <a:p>
            <a:pPr eaLnBrk="1" hangingPunct="1"/>
            <a:r>
              <a:rPr lang="en-US" dirty="0"/>
              <a:t>Safe Zone-of-Fire</a:t>
            </a:r>
            <a:endParaRPr lang="en-US" sz="2400" dirty="0"/>
          </a:p>
        </p:txBody>
      </p:sp>
      <p:sp>
        <p:nvSpPr>
          <p:cNvPr id="337923" name="Rectangle 3"/>
          <p:cNvSpPr>
            <a:spLocks noGrp="1" noChangeArrowheads="1"/>
          </p:cNvSpPr>
          <p:nvPr>
            <p:ph idx="1"/>
          </p:nvPr>
        </p:nvSpPr>
        <p:spPr/>
        <p:txBody>
          <a:bodyPr/>
          <a:lstStyle/>
          <a:p>
            <a:pPr eaLnBrk="1" hangingPunct="1">
              <a:spcBef>
                <a:spcPct val="100000"/>
              </a:spcBef>
            </a:pPr>
            <a:r>
              <a:rPr lang="en-US" dirty="0">
                <a:latin typeface="Arial" charset="0"/>
                <a:cs typeface="Arial" charset="0"/>
              </a:rPr>
              <a:t>To visualize 45 degrees, focus on distant, fixed object straight in front of you. </a:t>
            </a:r>
          </a:p>
          <a:p>
            <a:pPr lvl="1" eaLnBrk="1" hangingPunct="1"/>
            <a:r>
              <a:rPr lang="en-US" dirty="0">
                <a:latin typeface="Arial" charset="0"/>
                <a:cs typeface="Arial" charset="0"/>
              </a:rPr>
              <a:t>Stretch arms straight out from sides. </a:t>
            </a:r>
          </a:p>
          <a:p>
            <a:pPr lvl="1" eaLnBrk="1" hangingPunct="1"/>
            <a:r>
              <a:rPr lang="en-US" dirty="0">
                <a:latin typeface="Arial" charset="0"/>
                <a:cs typeface="Arial" charset="0"/>
              </a:rPr>
              <a:t>Make fist with thumbs held up. </a:t>
            </a:r>
          </a:p>
          <a:p>
            <a:pPr lvl="1" eaLnBrk="1" hangingPunct="1"/>
            <a:r>
              <a:rPr lang="en-US" dirty="0">
                <a:latin typeface="Arial" charset="0"/>
                <a:cs typeface="Arial" charset="0"/>
              </a:rPr>
              <a:t>Gradually draw arms toward front until both thumbs in focus without moving your eyes. </a:t>
            </a:r>
          </a:p>
          <a:p>
            <a:pPr lvl="1" eaLnBrk="1" hangingPunct="1"/>
            <a:r>
              <a:rPr lang="en-US" dirty="0">
                <a:latin typeface="Arial" charset="0"/>
                <a:cs typeface="Arial" charset="0"/>
              </a:rPr>
              <a:t>This gives you outer boundaries.</a:t>
            </a:r>
          </a:p>
        </p:txBody>
      </p:sp>
    </p:spTree>
  </p:cSld>
  <p:clrMapOvr>
    <a:masterClrMapping/>
  </p:clrMapOvr>
  <p:transition/>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Title 1"/>
          <p:cNvSpPr>
            <a:spLocks noGrp="1"/>
          </p:cNvSpPr>
          <p:nvPr>
            <p:ph type="title"/>
          </p:nvPr>
        </p:nvSpPr>
        <p:spPr/>
        <p:txBody>
          <a:bodyPr/>
          <a:lstStyle/>
          <a:p>
            <a:r>
              <a:rPr lang="en-US" dirty="0"/>
              <a:t>Safe Zone-of-Fire</a:t>
            </a:r>
          </a:p>
        </p:txBody>
      </p:sp>
      <p:sp>
        <p:nvSpPr>
          <p:cNvPr id="338947" name="Content Placeholder 2"/>
          <p:cNvSpPr>
            <a:spLocks noGrp="1"/>
          </p:cNvSpPr>
          <p:nvPr>
            <p:ph idx="1"/>
          </p:nvPr>
        </p:nvSpPr>
        <p:spPr/>
        <p:txBody>
          <a:bodyPr/>
          <a:lstStyle/>
          <a:p>
            <a:r>
              <a:rPr lang="en-US" dirty="0">
                <a:latin typeface="Arial" charset="0"/>
                <a:cs typeface="Arial" charset="0"/>
              </a:rPr>
              <a:t>No hunter, especially when swinging on game, should allow gun to point at a person. Better to pass up a shot than risk injuring someone or damaging property.</a:t>
            </a:r>
          </a:p>
          <a:p>
            <a:r>
              <a:rPr lang="en-US" dirty="0">
                <a:latin typeface="Arial" charset="0"/>
                <a:cs typeface="Arial" charset="0"/>
              </a:rPr>
              <a:t>Everyone hunting in these situations should wear blaze orange whether it’s required by law or not.</a:t>
            </a:r>
          </a:p>
          <a:p>
            <a:r>
              <a:rPr lang="en-US" dirty="0">
                <a:latin typeface="Arial" charset="0"/>
                <a:cs typeface="Arial" charset="0"/>
              </a:rPr>
              <a:t>Only one hunter should aim at the target. Hunters should only shoot if adequate backstop. Don’t shoot at a “skylined” animal.</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Title 3"/>
          <p:cNvSpPr>
            <a:spLocks noGrp="1"/>
          </p:cNvSpPr>
          <p:nvPr>
            <p:ph type="title"/>
          </p:nvPr>
        </p:nvSpPr>
        <p:spPr/>
        <p:txBody>
          <a:bodyPr/>
          <a:lstStyle/>
          <a:p>
            <a:r>
              <a:rPr lang="en-US" dirty="0"/>
              <a:t>Other Safety Considerations</a:t>
            </a:r>
          </a:p>
        </p:txBody>
      </p:sp>
      <p:sp>
        <p:nvSpPr>
          <p:cNvPr id="339971"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Self-Control and Target Identification</a:t>
            </a:r>
          </a:p>
        </p:txBody>
      </p:sp>
      <p:sp>
        <p:nvSpPr>
          <p:cNvPr id="339972" name="Content Placeholder 5"/>
          <p:cNvSpPr>
            <a:spLocks noGrp="1"/>
          </p:cNvSpPr>
          <p:nvPr>
            <p:ph sz="half" idx="2"/>
          </p:nvPr>
        </p:nvSpPr>
        <p:spPr>
          <a:xfrm>
            <a:off x="457200" y="1916113"/>
            <a:ext cx="8229600" cy="3951287"/>
          </a:xfrm>
        </p:spPr>
        <p:txBody>
          <a:bodyPr/>
          <a:lstStyle/>
          <a:p>
            <a:r>
              <a:rPr lang="en-US" dirty="0">
                <a:latin typeface="Arial" charset="0"/>
                <a:cs typeface="Arial" charset="0"/>
              </a:rPr>
              <a:t>Some hunters become overly anxious or excited. Can lead to careless behavior. </a:t>
            </a:r>
          </a:p>
          <a:p>
            <a:r>
              <a:rPr lang="en-US" dirty="0">
                <a:latin typeface="Arial" charset="0"/>
                <a:cs typeface="Arial" charset="0"/>
              </a:rPr>
              <a:t>Self-control is essential aspect of hunter safety.</a:t>
            </a:r>
          </a:p>
          <a:p>
            <a:r>
              <a:rPr lang="en-US" dirty="0">
                <a:latin typeface="Arial" charset="0"/>
                <a:cs typeface="Arial" charset="0"/>
              </a:rPr>
              <a:t>Only shoot when you know target is legal game and no people, domestic animals, buildings, or equipment are in zone-of-fire.</a:t>
            </a:r>
          </a:p>
          <a:p>
            <a:r>
              <a:rPr lang="en-US" dirty="0">
                <a:latin typeface="Arial" charset="0"/>
                <a:cs typeface="Arial" charset="0"/>
              </a:rPr>
              <a:t>Slow, careful shooting safer and produces higher degree of success.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Title 3"/>
          <p:cNvSpPr>
            <a:spLocks noGrp="1"/>
          </p:cNvSpPr>
          <p:nvPr>
            <p:ph type="title"/>
          </p:nvPr>
        </p:nvSpPr>
        <p:spPr/>
        <p:txBody>
          <a:bodyPr/>
          <a:lstStyle/>
          <a:p>
            <a:r>
              <a:rPr lang="en-US" dirty="0"/>
              <a:t>Other Safety Considerations</a:t>
            </a:r>
          </a:p>
        </p:txBody>
      </p:sp>
      <p:sp>
        <p:nvSpPr>
          <p:cNvPr id="340995"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Accuracy</a:t>
            </a:r>
          </a:p>
        </p:txBody>
      </p:sp>
      <p:sp>
        <p:nvSpPr>
          <p:cNvPr id="340996" name="Content Placeholder 5"/>
          <p:cNvSpPr>
            <a:spLocks noGrp="1"/>
          </p:cNvSpPr>
          <p:nvPr>
            <p:ph sz="half" idx="2"/>
          </p:nvPr>
        </p:nvSpPr>
        <p:spPr>
          <a:xfrm>
            <a:off x="457200" y="1916113"/>
            <a:ext cx="8229600" cy="3951287"/>
          </a:xfrm>
        </p:spPr>
        <p:txBody>
          <a:bodyPr/>
          <a:lstStyle/>
          <a:p>
            <a:r>
              <a:rPr lang="en-US" dirty="0">
                <a:latin typeface="Arial" charset="0"/>
                <a:cs typeface="Arial" charset="0"/>
              </a:rPr>
              <a:t>Shooting accurately not just key to successful hunting, it’s a safety factor. </a:t>
            </a:r>
          </a:p>
          <a:p>
            <a:r>
              <a:rPr lang="en-US" dirty="0">
                <a:latin typeface="Arial" charset="0"/>
                <a:cs typeface="Arial" charset="0"/>
              </a:rPr>
              <a:t>Have proper backstop before you shoot.</a:t>
            </a:r>
          </a:p>
          <a:p>
            <a:r>
              <a:rPr lang="en-US" dirty="0">
                <a:latin typeface="Arial" charset="0"/>
                <a:cs typeface="Arial" charset="0"/>
              </a:rPr>
              <a:t>Accuracy essential for achieving clean kill. Must learn how to hit vital organs of game you hunt.</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Title 4"/>
          <p:cNvSpPr>
            <a:spLocks noGrp="1"/>
          </p:cNvSpPr>
          <p:nvPr>
            <p:ph type="title"/>
          </p:nvPr>
        </p:nvSpPr>
        <p:spPr/>
        <p:txBody>
          <a:bodyPr/>
          <a:lstStyle/>
          <a:p>
            <a:r>
              <a:rPr lang="en-US" dirty="0"/>
              <a:t>Other Safety Considerations</a:t>
            </a:r>
          </a:p>
        </p:txBody>
      </p:sp>
      <p:sp>
        <p:nvSpPr>
          <p:cNvPr id="342019" name="Text Placeholder 5"/>
          <p:cNvSpPr>
            <a:spLocks noGrp="1"/>
          </p:cNvSpPr>
          <p:nvPr>
            <p:ph type="body" idx="1"/>
          </p:nvPr>
        </p:nvSpPr>
        <p:spPr>
          <a:xfrm>
            <a:off x="457200" y="1276350"/>
            <a:ext cx="8229600" cy="639763"/>
          </a:xfrm>
        </p:spPr>
        <p:txBody>
          <a:bodyPr/>
          <a:lstStyle/>
          <a:p>
            <a:r>
              <a:rPr lang="en-US" dirty="0">
                <a:latin typeface="Arial" charset="0"/>
                <a:cs typeface="Arial" charset="0"/>
              </a:rPr>
              <a:t>Alcohol and Drugs</a:t>
            </a:r>
          </a:p>
        </p:txBody>
      </p:sp>
      <p:sp>
        <p:nvSpPr>
          <p:cNvPr id="342020" name="Content Placeholder 6"/>
          <p:cNvSpPr>
            <a:spLocks noGrp="1"/>
          </p:cNvSpPr>
          <p:nvPr>
            <p:ph sz="half" idx="2"/>
          </p:nvPr>
        </p:nvSpPr>
        <p:spPr>
          <a:xfrm>
            <a:off x="457200" y="1916113"/>
            <a:ext cx="8229600" cy="3951287"/>
          </a:xfrm>
        </p:spPr>
        <p:txBody>
          <a:bodyPr/>
          <a:lstStyle/>
          <a:p>
            <a:r>
              <a:rPr lang="en-US" dirty="0">
                <a:latin typeface="Arial" charset="0"/>
                <a:cs typeface="Arial" charset="0"/>
              </a:rPr>
              <a:t>The best thing you can do for your safety and the safety of others is simple...</a:t>
            </a:r>
            <a:r>
              <a:rPr lang="en-US" dirty="0">
                <a:latin typeface="Arial Black" pitchFamily="34" charset="0"/>
                <a:cs typeface="Arial" charset="0"/>
              </a:rPr>
              <a:t>Don’t drink and hunt!</a:t>
            </a:r>
          </a:p>
          <a:p>
            <a:r>
              <a:rPr lang="en-US" dirty="0">
                <a:latin typeface="Arial" charset="0"/>
                <a:cs typeface="Arial" charset="0"/>
              </a:rPr>
              <a:t>Because you can drink </a:t>
            </a:r>
            <a:br>
              <a:rPr lang="en-US" dirty="0">
                <a:latin typeface="Arial" charset="0"/>
                <a:cs typeface="Arial" charset="0"/>
              </a:rPr>
            </a:br>
            <a:r>
              <a:rPr lang="en-US" dirty="0">
                <a:latin typeface="Arial" charset="0"/>
                <a:cs typeface="Arial" charset="0"/>
              </a:rPr>
              <a:t>faster than your system </a:t>
            </a:r>
            <a:br>
              <a:rPr lang="en-US" dirty="0">
                <a:latin typeface="Arial" charset="0"/>
                <a:cs typeface="Arial" charset="0"/>
              </a:rPr>
            </a:br>
            <a:r>
              <a:rPr lang="en-US" dirty="0">
                <a:latin typeface="Arial" charset="0"/>
                <a:cs typeface="Arial" charset="0"/>
              </a:rPr>
              <a:t>can burn the alcohol off, </a:t>
            </a:r>
            <a:br>
              <a:rPr lang="en-US" dirty="0">
                <a:latin typeface="Arial" charset="0"/>
                <a:cs typeface="Arial" charset="0"/>
              </a:rPr>
            </a:br>
            <a:r>
              <a:rPr lang="en-US" dirty="0">
                <a:latin typeface="Arial" charset="0"/>
                <a:cs typeface="Arial" charset="0"/>
              </a:rPr>
              <a:t>there is an increasing </a:t>
            </a:r>
            <a:br>
              <a:rPr lang="en-US" dirty="0">
                <a:latin typeface="Arial" charset="0"/>
                <a:cs typeface="Arial" charset="0"/>
              </a:rPr>
            </a:br>
            <a:r>
              <a:rPr lang="en-US" dirty="0">
                <a:latin typeface="Arial" charset="0"/>
                <a:cs typeface="Arial" charset="0"/>
              </a:rPr>
              <a:t>level of alcohol in </a:t>
            </a:r>
            <a:br>
              <a:rPr lang="en-US" dirty="0">
                <a:latin typeface="Arial" charset="0"/>
                <a:cs typeface="Arial" charset="0"/>
              </a:rPr>
            </a:br>
            <a:r>
              <a:rPr lang="en-US" dirty="0">
                <a:latin typeface="Arial" charset="0"/>
                <a:cs typeface="Arial" charset="0"/>
              </a:rPr>
              <a:t>your blood.</a:t>
            </a:r>
          </a:p>
        </p:txBody>
      </p:sp>
      <p:pic>
        <p:nvPicPr>
          <p:cNvPr id="342021" name="Picture 2"/>
          <p:cNvPicPr>
            <a:picLocks noChangeAspect="1" noChangeArrowheads="1"/>
          </p:cNvPicPr>
          <p:nvPr/>
        </p:nvPicPr>
        <p:blipFill>
          <a:blip r:embed="rId2"/>
          <a:stretch>
            <a:fillRect/>
          </a:stretch>
        </p:blipFill>
        <p:spPr bwMode="auto">
          <a:xfrm>
            <a:off x="4938605" y="3376613"/>
            <a:ext cx="3689565" cy="2338387"/>
          </a:xfrm>
          <a:prstGeom prst="rect">
            <a:avLst/>
          </a:prstGeom>
          <a:noFill/>
          <a:ln w="9525">
            <a:noFill/>
            <a:miter lim="800000"/>
            <a:headEnd/>
            <a:tailEnd/>
          </a:ln>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dirty="0"/>
              <a:t>What Is Ammunition?</a:t>
            </a:r>
          </a:p>
        </p:txBody>
      </p:sp>
      <p:sp>
        <p:nvSpPr>
          <p:cNvPr id="58371" name="Content Placeholder 4"/>
          <p:cNvSpPr>
            <a:spLocks noGrp="1"/>
          </p:cNvSpPr>
          <p:nvPr>
            <p:ph idx="1"/>
          </p:nvPr>
        </p:nvSpPr>
        <p:spPr/>
        <p:txBody>
          <a:bodyPr/>
          <a:lstStyle/>
          <a:p>
            <a:pPr lvl="1"/>
            <a:r>
              <a:rPr lang="en-US" dirty="0">
                <a:latin typeface="Arial Black" pitchFamily="34" charset="0"/>
                <a:cs typeface="Arial" charset="0"/>
              </a:rPr>
              <a:t>Common Types of Handgun Bullets</a:t>
            </a:r>
          </a:p>
          <a:p>
            <a:pPr lvl="2"/>
            <a:r>
              <a:rPr lang="en-US" dirty="0">
                <a:latin typeface="Arial" charset="0"/>
                <a:cs typeface="Arial" charset="0"/>
              </a:rPr>
              <a:t>Roundnose Lead</a:t>
            </a:r>
          </a:p>
          <a:p>
            <a:pPr lvl="2"/>
            <a:r>
              <a:rPr lang="en-US" dirty="0">
                <a:latin typeface="Arial" charset="0"/>
                <a:cs typeface="Arial" charset="0"/>
              </a:rPr>
              <a:t>Full Metal Jacket</a:t>
            </a:r>
          </a:p>
          <a:p>
            <a:pPr lvl="2"/>
            <a:r>
              <a:rPr lang="en-US" dirty="0">
                <a:latin typeface="Arial" charset="0"/>
                <a:cs typeface="Arial" charset="0"/>
              </a:rPr>
              <a:t>Semi-Wad Cutter</a:t>
            </a:r>
          </a:p>
          <a:p>
            <a:pPr lvl="2"/>
            <a:r>
              <a:rPr lang="en-US" dirty="0">
                <a:latin typeface="Arial" charset="0"/>
                <a:cs typeface="Arial" charset="0"/>
              </a:rPr>
              <a:t>Hollowpoint</a:t>
            </a:r>
          </a:p>
          <a:p>
            <a:pPr lvl="2"/>
            <a:r>
              <a:rPr lang="en-US" dirty="0">
                <a:latin typeface="Arial" charset="0"/>
                <a:cs typeface="Arial" charset="0"/>
              </a:rPr>
              <a:t>Wad Cutter</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Title 4"/>
          <p:cNvSpPr>
            <a:spLocks noGrp="1"/>
          </p:cNvSpPr>
          <p:nvPr>
            <p:ph type="title"/>
          </p:nvPr>
        </p:nvSpPr>
        <p:spPr/>
        <p:txBody>
          <a:bodyPr/>
          <a:lstStyle/>
          <a:p>
            <a:r>
              <a:rPr lang="en-US" dirty="0"/>
              <a:t>Other Safety Considerations</a:t>
            </a:r>
          </a:p>
        </p:txBody>
      </p:sp>
      <p:sp>
        <p:nvSpPr>
          <p:cNvPr id="343043" name="Content Placeholder 5"/>
          <p:cNvSpPr>
            <a:spLocks noGrp="1"/>
          </p:cNvSpPr>
          <p:nvPr>
            <p:ph idx="1"/>
          </p:nvPr>
        </p:nvSpPr>
        <p:spPr/>
        <p:txBody>
          <a:bodyPr/>
          <a:lstStyle/>
          <a:p>
            <a:r>
              <a:rPr lang="en-US" dirty="0">
                <a:latin typeface="Arial" charset="0"/>
                <a:cs typeface="Arial" charset="0"/>
              </a:rPr>
              <a:t>Consuming alcohol before or during the hunt increases risk of incidents because it impairs several functions.</a:t>
            </a:r>
          </a:p>
          <a:p>
            <a:pPr lvl="1"/>
            <a:r>
              <a:rPr lang="en-US" dirty="0">
                <a:latin typeface="Arial" charset="0"/>
                <a:cs typeface="Arial" charset="0"/>
              </a:rPr>
              <a:t>Coordination</a:t>
            </a:r>
          </a:p>
          <a:p>
            <a:pPr lvl="1"/>
            <a:r>
              <a:rPr lang="en-US" dirty="0">
                <a:latin typeface="Arial" charset="0"/>
                <a:cs typeface="Arial" charset="0"/>
              </a:rPr>
              <a:t>Hearing</a:t>
            </a:r>
          </a:p>
          <a:p>
            <a:pPr lvl="1"/>
            <a:r>
              <a:rPr lang="en-US" dirty="0">
                <a:latin typeface="Arial" charset="0"/>
                <a:cs typeface="Arial" charset="0"/>
              </a:rPr>
              <a:t>Vision</a:t>
            </a:r>
          </a:p>
          <a:p>
            <a:pPr lvl="1"/>
            <a:r>
              <a:rPr lang="en-US" dirty="0">
                <a:latin typeface="Arial" charset="0"/>
                <a:cs typeface="Arial" charset="0"/>
              </a:rPr>
              <a:t>Communication</a:t>
            </a:r>
          </a:p>
          <a:p>
            <a:pPr lvl="1"/>
            <a:r>
              <a:rPr lang="en-US" dirty="0">
                <a:latin typeface="Arial" charset="0"/>
                <a:cs typeface="Arial" charset="0"/>
              </a:rPr>
              <a:t>Judgment</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Title 1"/>
          <p:cNvSpPr>
            <a:spLocks noGrp="1"/>
          </p:cNvSpPr>
          <p:nvPr>
            <p:ph type="title"/>
          </p:nvPr>
        </p:nvSpPr>
        <p:spPr/>
        <p:txBody>
          <a:bodyPr/>
          <a:lstStyle/>
          <a:p>
            <a:r>
              <a:rPr lang="en-US" dirty="0"/>
              <a:t>Other Safety Considerations</a:t>
            </a:r>
          </a:p>
        </p:txBody>
      </p:sp>
      <p:sp>
        <p:nvSpPr>
          <p:cNvPr id="344067" name="Content Placeholder 2"/>
          <p:cNvSpPr>
            <a:spLocks noGrp="1"/>
          </p:cNvSpPr>
          <p:nvPr>
            <p:ph idx="1"/>
          </p:nvPr>
        </p:nvSpPr>
        <p:spPr/>
        <p:txBody>
          <a:bodyPr/>
          <a:lstStyle/>
          <a:p>
            <a:r>
              <a:rPr lang="en-US" dirty="0">
                <a:latin typeface="Arial" charset="0"/>
                <a:cs typeface="Arial" charset="0"/>
              </a:rPr>
              <a:t>Drugs can have a similar effect. Check with physician before taking prescription drugs while hunting.</a:t>
            </a:r>
          </a:p>
          <a:p>
            <a:endParaRPr lang="en-US" dirty="0">
              <a:latin typeface="Arial" charset="0"/>
              <a:cs typeface="Arial" charset="0"/>
            </a:endParaRP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Title 3"/>
          <p:cNvSpPr>
            <a:spLocks noGrp="1"/>
          </p:cNvSpPr>
          <p:nvPr>
            <p:ph type="title"/>
          </p:nvPr>
        </p:nvSpPr>
        <p:spPr/>
        <p:txBody>
          <a:bodyPr/>
          <a:lstStyle/>
          <a:p>
            <a:r>
              <a:rPr lang="en-US" dirty="0"/>
              <a:t>Hunting From Elevated Stands</a:t>
            </a:r>
          </a:p>
        </p:txBody>
      </p:sp>
      <p:sp>
        <p:nvSpPr>
          <p:cNvPr id="345091" name="Content Placeholder 4"/>
          <p:cNvSpPr>
            <a:spLocks noGrp="1"/>
          </p:cNvSpPr>
          <p:nvPr>
            <p:ph idx="1"/>
          </p:nvPr>
        </p:nvSpPr>
        <p:spPr/>
        <p:txBody>
          <a:bodyPr/>
          <a:lstStyle/>
          <a:p>
            <a:r>
              <a:rPr lang="en-US" dirty="0">
                <a:latin typeface="Arial" charset="0"/>
                <a:cs typeface="Arial" charset="0"/>
              </a:rPr>
              <a:t>Elevated stands place the hunter above ground level. They can be tree stands placed in or against trees, or free-standing structures.</a:t>
            </a:r>
          </a:p>
          <a:p>
            <a:r>
              <a:rPr lang="en-US" dirty="0">
                <a:latin typeface="Arial" charset="0"/>
                <a:cs typeface="Arial" charset="0"/>
              </a:rPr>
              <a:t>Popular with both firearm and bow hunters.</a:t>
            </a:r>
          </a:p>
          <a:p>
            <a:r>
              <a:rPr lang="en-US" dirty="0">
                <a:latin typeface="Arial" charset="0"/>
                <a:cs typeface="Arial" charset="0"/>
              </a:rPr>
              <a:t>They offer certain advantages but also have some drawbacks, including a degree of risk.</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Title 3"/>
          <p:cNvSpPr>
            <a:spLocks noGrp="1"/>
          </p:cNvSpPr>
          <p:nvPr>
            <p:ph type="title"/>
          </p:nvPr>
        </p:nvSpPr>
        <p:spPr/>
        <p:txBody>
          <a:bodyPr/>
          <a:lstStyle/>
          <a:p>
            <a:r>
              <a:rPr lang="en-US" dirty="0"/>
              <a:t>Hunting From Elevated Stands</a:t>
            </a:r>
          </a:p>
        </p:txBody>
      </p:sp>
      <p:sp>
        <p:nvSpPr>
          <p:cNvPr id="346115" name="Content Placeholder 4"/>
          <p:cNvSpPr>
            <a:spLocks noGrp="1"/>
          </p:cNvSpPr>
          <p:nvPr>
            <p:ph idx="1"/>
          </p:nvPr>
        </p:nvSpPr>
        <p:spPr/>
        <p:txBody>
          <a:bodyPr/>
          <a:lstStyle/>
          <a:p>
            <a:r>
              <a:rPr lang="en-US" dirty="0">
                <a:latin typeface="Arial Black" pitchFamily="34" charset="0"/>
                <a:cs typeface="Arial" charset="0"/>
              </a:rPr>
              <a:t>Advantages</a:t>
            </a:r>
          </a:p>
          <a:p>
            <a:pPr lvl="1"/>
            <a:r>
              <a:rPr lang="en-US" dirty="0">
                <a:latin typeface="Arial" charset="0"/>
                <a:cs typeface="Arial" charset="0"/>
              </a:rPr>
              <a:t>Provide wider field of vision—game is spotted sooner</a:t>
            </a:r>
          </a:p>
          <a:p>
            <a:pPr lvl="1"/>
            <a:r>
              <a:rPr lang="en-US" dirty="0">
                <a:latin typeface="Arial" charset="0"/>
                <a:cs typeface="Arial" charset="0"/>
              </a:rPr>
              <a:t>Allow time to plan for best shot through earlier detection of game </a:t>
            </a:r>
          </a:p>
          <a:p>
            <a:pPr lvl="1"/>
            <a:r>
              <a:rPr lang="en-US" dirty="0">
                <a:latin typeface="Arial" charset="0"/>
                <a:cs typeface="Arial" charset="0"/>
              </a:rPr>
              <a:t>Position a hunter above animal’s field of vision</a:t>
            </a:r>
          </a:p>
          <a:p>
            <a:pPr lvl="1"/>
            <a:r>
              <a:rPr lang="en-US" dirty="0">
                <a:latin typeface="Arial" charset="0"/>
                <a:cs typeface="Arial" charset="0"/>
              </a:rPr>
              <a:t>Make hunter’s scent harder to detect and movement less noticeable</a:t>
            </a:r>
          </a:p>
          <a:p>
            <a:pPr lvl="1"/>
            <a:r>
              <a:rPr lang="en-US" dirty="0">
                <a:latin typeface="Arial" charset="0"/>
                <a:cs typeface="Arial" charset="0"/>
              </a:rPr>
              <a:t>Make hunter more visible to other sportsmen</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Title 1"/>
          <p:cNvSpPr>
            <a:spLocks noGrp="1"/>
          </p:cNvSpPr>
          <p:nvPr>
            <p:ph type="title"/>
          </p:nvPr>
        </p:nvSpPr>
        <p:spPr/>
        <p:txBody>
          <a:bodyPr/>
          <a:lstStyle/>
          <a:p>
            <a:r>
              <a:rPr lang="en-US" dirty="0"/>
              <a:t>Hunting From Elevated Stands</a:t>
            </a:r>
          </a:p>
        </p:txBody>
      </p:sp>
      <p:sp>
        <p:nvSpPr>
          <p:cNvPr id="347139" name="Content Placeholder 2"/>
          <p:cNvSpPr>
            <a:spLocks noGrp="1"/>
          </p:cNvSpPr>
          <p:nvPr>
            <p:ph idx="1"/>
          </p:nvPr>
        </p:nvSpPr>
        <p:spPr/>
        <p:txBody>
          <a:bodyPr/>
          <a:lstStyle/>
          <a:p>
            <a:pPr lvl="1"/>
            <a:r>
              <a:rPr lang="en-US" dirty="0">
                <a:latin typeface="Arial" charset="0"/>
                <a:cs typeface="Arial" charset="0"/>
              </a:rPr>
              <a:t>Provide good backstop because usually shooting at a downward angle</a:t>
            </a:r>
          </a:p>
          <a:p>
            <a:r>
              <a:rPr lang="en-US" dirty="0">
                <a:latin typeface="Arial Black" pitchFamily="34" charset="0"/>
                <a:cs typeface="Arial" charset="0"/>
              </a:rPr>
              <a:t>Disadvantages</a:t>
            </a:r>
          </a:p>
          <a:p>
            <a:pPr lvl="1"/>
            <a:r>
              <a:rPr lang="en-US" dirty="0">
                <a:latin typeface="Arial" charset="0"/>
                <a:cs typeface="Arial" charset="0"/>
              </a:rPr>
              <a:t>Increased risk of injury resulting from falling</a:t>
            </a:r>
          </a:p>
          <a:p>
            <a:pPr lvl="1"/>
            <a:r>
              <a:rPr lang="en-US" dirty="0">
                <a:latin typeface="Arial" charset="0"/>
                <a:cs typeface="Arial" charset="0"/>
              </a:rPr>
              <a:t>Can be difficult to carry, especially large, portable stands</a:t>
            </a:r>
          </a:p>
          <a:p>
            <a:pPr lvl="1"/>
            <a:r>
              <a:rPr lang="en-US" dirty="0">
                <a:latin typeface="Arial" charset="0"/>
                <a:cs typeface="Arial" charset="0"/>
              </a:rPr>
              <a:t>Provide no protection from cold or wind</a:t>
            </a:r>
          </a:p>
          <a:p>
            <a:pPr lvl="1"/>
            <a:r>
              <a:rPr lang="en-US" dirty="0">
                <a:latin typeface="Arial" charset="0"/>
                <a:cs typeface="Arial" charset="0"/>
              </a:rPr>
              <a:t>Give little room for movement</a:t>
            </a:r>
          </a:p>
          <a:p>
            <a:pPr lvl="1"/>
            <a:r>
              <a:rPr lang="en-US" dirty="0">
                <a:latin typeface="Arial" charset="0"/>
                <a:cs typeface="Arial" charset="0"/>
              </a:rPr>
              <a:t>Cannot move toward game while hunting</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Title 3"/>
          <p:cNvSpPr>
            <a:spLocks noGrp="1"/>
          </p:cNvSpPr>
          <p:nvPr>
            <p:ph type="title"/>
          </p:nvPr>
        </p:nvSpPr>
        <p:spPr/>
        <p:txBody>
          <a:bodyPr/>
          <a:lstStyle/>
          <a:p>
            <a:r>
              <a:rPr lang="en-US" dirty="0"/>
              <a:t>Hunting From Elevated Stands</a:t>
            </a:r>
          </a:p>
        </p:txBody>
      </p:sp>
      <p:sp>
        <p:nvSpPr>
          <p:cNvPr id="348163"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Types of Elevated Stands</a:t>
            </a:r>
          </a:p>
        </p:txBody>
      </p:sp>
      <p:sp>
        <p:nvSpPr>
          <p:cNvPr id="348164" name="Content Placeholder 5"/>
          <p:cNvSpPr>
            <a:spLocks noGrp="1"/>
          </p:cNvSpPr>
          <p:nvPr>
            <p:ph sz="half" idx="2"/>
          </p:nvPr>
        </p:nvSpPr>
        <p:spPr>
          <a:xfrm>
            <a:off x="457200" y="1916113"/>
            <a:ext cx="8229600" cy="3951287"/>
          </a:xfrm>
        </p:spPr>
        <p:txBody>
          <a:bodyPr/>
          <a:lstStyle/>
          <a:p>
            <a:pPr>
              <a:spcBef>
                <a:spcPts val="1800"/>
              </a:spcBef>
            </a:pPr>
            <a:r>
              <a:rPr lang="en-US" dirty="0">
                <a:latin typeface="Arial" charset="0"/>
                <a:cs typeface="Arial" charset="0"/>
              </a:rPr>
              <a:t>Portable Tree Stands: </a:t>
            </a:r>
          </a:p>
          <a:p>
            <a:pPr lvl="1">
              <a:spcBef>
                <a:spcPts val="1800"/>
              </a:spcBef>
            </a:pPr>
            <a:r>
              <a:rPr lang="en-US" dirty="0">
                <a:latin typeface="Arial" charset="0"/>
                <a:cs typeface="Arial" charset="0"/>
              </a:rPr>
              <a:t>Can be safe and environmentally friendly. Commercial stands that are manufactured, certified, or tested industry standards are best. </a:t>
            </a:r>
            <a:r>
              <a:rPr lang="en-US" dirty="0">
                <a:latin typeface="Arial Black" pitchFamily="34" charset="0"/>
                <a:cs typeface="Arial" charset="0"/>
              </a:rPr>
              <a:t>Homemade stands should not be used</a:t>
            </a:r>
            <a:r>
              <a:rPr lang="en-US" dirty="0">
                <a:latin typeface="Arial" charset="0"/>
                <a:cs typeface="Arial" charset="0"/>
              </a:rPr>
              <a:t>.</a:t>
            </a:r>
          </a:p>
          <a:p>
            <a:pPr lvl="1">
              <a:spcBef>
                <a:spcPts val="1800"/>
              </a:spcBef>
            </a:pPr>
            <a:r>
              <a:rPr lang="en-US" dirty="0">
                <a:latin typeface="Arial" charset="0"/>
                <a:cs typeface="Arial" charset="0"/>
              </a:rPr>
              <a:t>Follow manufacturer’s instructions and practice installing elevated platform or tree stand at ground level before you go hunting. </a:t>
            </a:r>
          </a:p>
          <a:p>
            <a:pPr lvl="1">
              <a:spcBef>
                <a:spcPts val="1800"/>
              </a:spcBef>
            </a:pPr>
            <a:r>
              <a:rPr lang="en-US" dirty="0">
                <a:latin typeface="Arial" charset="0"/>
                <a:cs typeface="Arial" charset="0"/>
              </a:rPr>
              <a:t>Portable tree stands come in three basic types.</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Title 3"/>
          <p:cNvSpPr>
            <a:spLocks noGrp="1"/>
          </p:cNvSpPr>
          <p:nvPr>
            <p:ph type="title"/>
          </p:nvPr>
        </p:nvSpPr>
        <p:spPr/>
        <p:txBody>
          <a:bodyPr/>
          <a:lstStyle/>
          <a:p>
            <a:r>
              <a:rPr lang="en-US" dirty="0"/>
              <a:t>Hunting From Elevated Stands</a:t>
            </a:r>
          </a:p>
        </p:txBody>
      </p:sp>
      <p:sp>
        <p:nvSpPr>
          <p:cNvPr id="349187" name="Content Placeholder 4"/>
          <p:cNvSpPr>
            <a:spLocks noGrp="1"/>
          </p:cNvSpPr>
          <p:nvPr>
            <p:ph sz="half" idx="1"/>
          </p:nvPr>
        </p:nvSpPr>
        <p:spPr>
          <a:xfrm>
            <a:off x="457200" y="1265238"/>
            <a:ext cx="4038600" cy="4525962"/>
          </a:xfrm>
        </p:spPr>
        <p:txBody>
          <a:bodyPr/>
          <a:lstStyle/>
          <a:p>
            <a:pPr lvl="2"/>
            <a:r>
              <a:rPr lang="en-US" dirty="0">
                <a:latin typeface="Arial Black" pitchFamily="34" charset="0"/>
                <a:cs typeface="Arial" charset="0"/>
              </a:rPr>
              <a:t>Hang-On Stands</a:t>
            </a:r>
            <a:r>
              <a:rPr lang="en-US" dirty="0">
                <a:latin typeface="Arial" charset="0"/>
                <a:cs typeface="Arial" charset="0"/>
              </a:rPr>
              <a:t>: Provide about four square feet of space. Must be hauled into place and secured with belts or chains. Requires separate climbing aids.</a:t>
            </a:r>
          </a:p>
        </p:txBody>
      </p:sp>
      <p:pic>
        <p:nvPicPr>
          <p:cNvPr id="349188" name="Picture 5" descr="\\Ladybird\Shared_Media\Graphics\Hunting_graphics\Export_PPT\Generic_drawings\elevated_stand_hang-on.jpg"/>
          <p:cNvPicPr>
            <a:picLocks noGrp="1" noChangeAspect="1" noChangeArrowheads="1"/>
          </p:cNvPicPr>
          <p:nvPr>
            <p:ph sz="half" idx="2"/>
          </p:nvPr>
        </p:nvPicPr>
        <p:blipFill>
          <a:blip r:embed="rId2"/>
          <a:stretch>
            <a:fillRect/>
          </a:stretch>
        </p:blipFill>
        <p:spPr>
          <a:xfrm>
            <a:off x="5080000" y="1372112"/>
            <a:ext cx="3175000" cy="3199376"/>
          </a:xfrm>
          <a:noFill/>
        </p:spPr>
      </p:pic>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Title 3"/>
          <p:cNvSpPr>
            <a:spLocks noGrp="1"/>
          </p:cNvSpPr>
          <p:nvPr>
            <p:ph type="title"/>
          </p:nvPr>
        </p:nvSpPr>
        <p:spPr/>
        <p:txBody>
          <a:bodyPr/>
          <a:lstStyle/>
          <a:p>
            <a:r>
              <a:rPr lang="en-US" dirty="0"/>
              <a:t>Hunting From Elevated Stands</a:t>
            </a:r>
          </a:p>
        </p:txBody>
      </p:sp>
      <p:pic>
        <p:nvPicPr>
          <p:cNvPr id="350211" name="Picture 5" descr="\\Ladybird\Shared_Media\Graphics\Hunting_graphics\Export_PPT\Generic_drawings\elevated_stand_climbing.jpg"/>
          <p:cNvPicPr>
            <a:picLocks noGrp="1" noChangeAspect="1" noChangeArrowheads="1"/>
          </p:cNvPicPr>
          <p:nvPr>
            <p:ph sz="half" idx="1"/>
          </p:nvPr>
        </p:nvPicPr>
        <p:blipFill>
          <a:blip r:embed="rId2"/>
          <a:stretch>
            <a:fillRect/>
          </a:stretch>
        </p:blipFill>
        <p:spPr>
          <a:xfrm>
            <a:off x="889000" y="1448312"/>
            <a:ext cx="3175000" cy="3199376"/>
          </a:xfrm>
          <a:noFill/>
        </p:spPr>
      </p:pic>
      <p:sp>
        <p:nvSpPr>
          <p:cNvPr id="350212" name="Content Placeholder 5"/>
          <p:cNvSpPr>
            <a:spLocks noGrp="1"/>
          </p:cNvSpPr>
          <p:nvPr>
            <p:ph sz="half" idx="2"/>
          </p:nvPr>
        </p:nvSpPr>
        <p:spPr>
          <a:xfrm>
            <a:off x="4648200" y="1265238"/>
            <a:ext cx="4038600" cy="4525962"/>
          </a:xfrm>
        </p:spPr>
        <p:txBody>
          <a:bodyPr/>
          <a:lstStyle/>
          <a:p>
            <a:pPr lvl="2"/>
            <a:r>
              <a:rPr lang="en-US" dirty="0">
                <a:latin typeface="Arial Black" pitchFamily="34" charset="0"/>
                <a:cs typeface="Arial" charset="0"/>
              </a:rPr>
              <a:t>Climbing Stands</a:t>
            </a:r>
            <a:r>
              <a:rPr lang="en-US" dirty="0">
                <a:latin typeface="Arial" charset="0"/>
                <a:cs typeface="Arial" charset="0"/>
              </a:rPr>
              <a:t>: Allow a hunter to "walk" a stand up a tree using climbing devices for hands and feet. Never use on trees covered with ice or snow.</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Title 3"/>
          <p:cNvSpPr>
            <a:spLocks noGrp="1"/>
          </p:cNvSpPr>
          <p:nvPr>
            <p:ph type="title"/>
          </p:nvPr>
        </p:nvSpPr>
        <p:spPr/>
        <p:txBody>
          <a:bodyPr/>
          <a:lstStyle/>
          <a:p>
            <a:r>
              <a:rPr lang="en-US" dirty="0"/>
              <a:t>Hunting From Elevated Stands</a:t>
            </a:r>
          </a:p>
        </p:txBody>
      </p:sp>
      <p:sp>
        <p:nvSpPr>
          <p:cNvPr id="351235" name="Content Placeholder 4"/>
          <p:cNvSpPr>
            <a:spLocks noGrp="1"/>
          </p:cNvSpPr>
          <p:nvPr>
            <p:ph sz="half" idx="1"/>
          </p:nvPr>
        </p:nvSpPr>
        <p:spPr>
          <a:xfrm>
            <a:off x="457200" y="1265238"/>
            <a:ext cx="4724400" cy="4525962"/>
          </a:xfrm>
        </p:spPr>
        <p:txBody>
          <a:bodyPr/>
          <a:lstStyle/>
          <a:p>
            <a:pPr lvl="2"/>
            <a:r>
              <a:rPr lang="en-US" dirty="0">
                <a:latin typeface="Arial Black" pitchFamily="34" charset="0"/>
                <a:cs typeface="Arial" charset="0"/>
              </a:rPr>
              <a:t>Ladder Stands</a:t>
            </a:r>
            <a:r>
              <a:rPr lang="en-US" dirty="0">
                <a:latin typeface="Arial" charset="0"/>
                <a:cs typeface="Arial" charset="0"/>
              </a:rPr>
              <a:t>: Provide a platform 10 to 20 feet above ground. Lean against tree and chain or strap into place. Usable with wider range of trees than other platforms, also provide easier, safer access. Need three to five people to erect ladder stand safely.</a:t>
            </a:r>
          </a:p>
          <a:p>
            <a:endParaRPr lang="en-US" dirty="0">
              <a:latin typeface="Arial" charset="0"/>
              <a:cs typeface="Arial" charset="0"/>
            </a:endParaRPr>
          </a:p>
        </p:txBody>
      </p:sp>
      <p:pic>
        <p:nvPicPr>
          <p:cNvPr id="351236" name="Picture 5" descr="\\Ladybird\Shared_Media\Graphics\Hunting_graphics\Export_PPT\Generic_drawings\elevated_stand_ladder.jpg"/>
          <p:cNvPicPr>
            <a:picLocks noGrp="1" noChangeAspect="1" noChangeArrowheads="1"/>
          </p:cNvPicPr>
          <p:nvPr>
            <p:ph sz="half" idx="2"/>
          </p:nvPr>
        </p:nvPicPr>
        <p:blipFill>
          <a:blip r:embed="rId2"/>
          <a:stretch>
            <a:fillRect/>
          </a:stretch>
        </p:blipFill>
        <p:spPr>
          <a:xfrm>
            <a:off x="5448300" y="1265803"/>
            <a:ext cx="2857500" cy="4524832"/>
          </a:xfrm>
          <a:noFill/>
        </p:spPr>
      </p:pic>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Title 4"/>
          <p:cNvSpPr>
            <a:spLocks noGrp="1"/>
          </p:cNvSpPr>
          <p:nvPr>
            <p:ph type="title"/>
          </p:nvPr>
        </p:nvSpPr>
        <p:spPr/>
        <p:txBody>
          <a:bodyPr/>
          <a:lstStyle/>
          <a:p>
            <a:r>
              <a:rPr lang="en-US" dirty="0"/>
              <a:t>Hunting From Elevated Stands</a:t>
            </a:r>
          </a:p>
        </p:txBody>
      </p:sp>
      <p:pic>
        <p:nvPicPr>
          <p:cNvPr id="352259" name="Picture 5" descr="\\Ladybird\Shared_Media\Graphics\Hunting_graphics\Export_PPT\Generic_drawings\elevated_stand_tripod.jpg"/>
          <p:cNvPicPr>
            <a:picLocks noGrp="1" noChangeAspect="1" noChangeArrowheads="1"/>
          </p:cNvPicPr>
          <p:nvPr>
            <p:ph sz="half" idx="1"/>
          </p:nvPr>
        </p:nvPicPr>
        <p:blipFill>
          <a:blip r:embed="rId2"/>
          <a:stretch>
            <a:fillRect/>
          </a:stretch>
        </p:blipFill>
        <p:spPr>
          <a:xfrm>
            <a:off x="1047750" y="1265803"/>
            <a:ext cx="2857500" cy="4524832"/>
          </a:xfrm>
          <a:noFill/>
        </p:spPr>
      </p:pic>
      <p:sp>
        <p:nvSpPr>
          <p:cNvPr id="352260" name="Content Placeholder 6"/>
          <p:cNvSpPr>
            <a:spLocks noGrp="1"/>
          </p:cNvSpPr>
          <p:nvPr>
            <p:ph sz="half" idx="2"/>
          </p:nvPr>
        </p:nvSpPr>
        <p:spPr>
          <a:xfrm>
            <a:off x="4648200" y="1265238"/>
            <a:ext cx="4038600" cy="4525962"/>
          </a:xfrm>
        </p:spPr>
        <p:txBody>
          <a:bodyPr/>
          <a:lstStyle/>
          <a:p>
            <a:r>
              <a:rPr lang="en-US" dirty="0">
                <a:latin typeface="Arial Black" pitchFamily="34" charset="0"/>
                <a:cs typeface="Arial" charset="0"/>
              </a:rPr>
              <a:t>Tripods, Quadpods, or Tower Stands (Freestanding)</a:t>
            </a:r>
            <a:r>
              <a:rPr lang="en-US" dirty="0">
                <a:latin typeface="Arial" charset="0"/>
                <a:cs typeface="Arial" charset="0"/>
              </a:rPr>
              <a:t>: Similar to ladder tree stand but are freestanding and can be placed anywhere that has a firm base.</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Ladybird\shared_graphics\Hunting_Graphics\Export_PPT\Generic_export_ppt\ammo_cutaway_shotgun.jpg"/>
          <p:cNvPicPr>
            <a:picLocks noChangeAspect="1" noChangeArrowheads="1"/>
          </p:cNvPicPr>
          <p:nvPr/>
        </p:nvPicPr>
        <p:blipFill>
          <a:blip r:embed="rId2"/>
          <a:srcRect l="4247" t="4662" b="1945"/>
          <a:stretch>
            <a:fillRect/>
          </a:stretch>
        </p:blipFill>
        <p:spPr bwMode="auto">
          <a:xfrm>
            <a:off x="457200" y="2335213"/>
            <a:ext cx="3436938" cy="3657600"/>
          </a:xfrm>
          <a:prstGeom prst="rect">
            <a:avLst/>
          </a:prstGeom>
          <a:noFill/>
          <a:ln w="9525">
            <a:noFill/>
            <a:miter lim="800000"/>
            <a:headEnd/>
            <a:tailEnd/>
          </a:ln>
        </p:spPr>
      </p:pic>
      <p:sp>
        <p:nvSpPr>
          <p:cNvPr id="60419" name="Title 3"/>
          <p:cNvSpPr>
            <a:spLocks noGrp="1"/>
          </p:cNvSpPr>
          <p:nvPr>
            <p:ph type="title"/>
          </p:nvPr>
        </p:nvSpPr>
        <p:spPr/>
        <p:txBody>
          <a:bodyPr/>
          <a:lstStyle/>
          <a:p>
            <a:r>
              <a:rPr lang="en-US" dirty="0"/>
              <a:t>What Is Ammunition?</a:t>
            </a:r>
          </a:p>
        </p:txBody>
      </p:sp>
      <p:sp>
        <p:nvSpPr>
          <p:cNvPr id="60420" name="Text Placeholder 6"/>
          <p:cNvSpPr>
            <a:spLocks noGrp="1"/>
          </p:cNvSpPr>
          <p:nvPr>
            <p:ph type="body" idx="1"/>
          </p:nvPr>
        </p:nvSpPr>
        <p:spPr/>
        <p:txBody>
          <a:bodyPr/>
          <a:lstStyle/>
          <a:p>
            <a:r>
              <a:rPr lang="en-US" dirty="0">
                <a:latin typeface="Arial" charset="0"/>
                <a:cs typeface="Arial" charset="0"/>
              </a:rPr>
              <a:t>Shotshells</a:t>
            </a:r>
          </a:p>
        </p:txBody>
      </p:sp>
      <p:sp>
        <p:nvSpPr>
          <p:cNvPr id="60421" name="Content Placeholder 14"/>
          <p:cNvSpPr>
            <a:spLocks noGrp="1"/>
          </p:cNvSpPr>
          <p:nvPr>
            <p:ph sz="quarter" idx="4"/>
          </p:nvPr>
        </p:nvSpPr>
        <p:spPr>
          <a:xfrm>
            <a:off x="3352800" y="1951038"/>
            <a:ext cx="5334000" cy="3916362"/>
          </a:xfrm>
        </p:spPr>
        <p:txBody>
          <a:bodyPr/>
          <a:lstStyle/>
          <a:p>
            <a:r>
              <a:rPr lang="en-US" dirty="0">
                <a:latin typeface="Arial" charset="0"/>
                <a:cs typeface="Arial" charset="0"/>
              </a:rPr>
              <a:t>Shotgun shells (shotshells) use slug or shot as the projectile(s).</a:t>
            </a:r>
          </a:p>
          <a:p>
            <a:pPr lvl="1"/>
            <a:r>
              <a:rPr lang="en-US" dirty="0">
                <a:latin typeface="Arial" charset="0"/>
                <a:cs typeface="Arial" charset="0"/>
              </a:rPr>
              <a:t>A slug is a solid projectile (usually of lead) used for hunting big game with a shotgun.</a:t>
            </a:r>
          </a:p>
          <a:p>
            <a:pPr lvl="1"/>
            <a:r>
              <a:rPr lang="en-US" dirty="0">
                <a:latin typeface="Arial" charset="0"/>
                <a:cs typeface="Arial" charset="0"/>
              </a:rPr>
              <a:t>Shot are multiple pellets fired through shotgun barrel. Shot size adaptable to game being hunted.</a:t>
            </a:r>
          </a:p>
        </p:txBody>
      </p:sp>
      <p:sp>
        <p:nvSpPr>
          <p:cNvPr id="60422" name="TextBox 12"/>
          <p:cNvSpPr txBox="1">
            <a:spLocks noChangeArrowheads="1"/>
          </p:cNvSpPr>
          <p:nvPr/>
        </p:nvSpPr>
        <p:spPr bwMode="auto">
          <a:xfrm>
            <a:off x="1755775" y="2286000"/>
            <a:ext cx="590550" cy="323850"/>
          </a:xfrm>
          <a:prstGeom prst="rect">
            <a:avLst/>
          </a:prstGeom>
          <a:noFill/>
          <a:ln w="9525">
            <a:noFill/>
            <a:miter lim="800000"/>
            <a:headEnd/>
            <a:tailEnd/>
          </a:ln>
        </p:spPr>
        <p:txBody>
          <a:bodyPr wrap="none">
            <a:spAutoFit/>
          </a:bodyPr>
          <a:lstStyle/>
          <a:p>
            <a:r>
              <a:rPr lang="en-US" sz="1500" b="1" dirty="0"/>
              <a:t>shot</a:t>
            </a:r>
          </a:p>
        </p:txBody>
      </p:sp>
      <p:sp>
        <p:nvSpPr>
          <p:cNvPr id="60423" name="TextBox 13"/>
          <p:cNvSpPr txBox="1">
            <a:spLocks noChangeArrowheads="1"/>
          </p:cNvSpPr>
          <p:nvPr/>
        </p:nvSpPr>
        <p:spPr bwMode="auto">
          <a:xfrm>
            <a:off x="1631950" y="2722563"/>
            <a:ext cx="577850" cy="323850"/>
          </a:xfrm>
          <a:prstGeom prst="rect">
            <a:avLst/>
          </a:prstGeom>
          <a:noFill/>
          <a:ln w="9525">
            <a:noFill/>
            <a:miter lim="800000"/>
            <a:headEnd/>
            <a:tailEnd/>
          </a:ln>
        </p:spPr>
        <p:txBody>
          <a:bodyPr wrap="none">
            <a:spAutoFit/>
          </a:bodyPr>
          <a:lstStyle/>
          <a:p>
            <a:r>
              <a:rPr lang="en-US" sz="1500" b="1" dirty="0"/>
              <a:t>slug</a:t>
            </a:r>
          </a:p>
        </p:txBody>
      </p:sp>
      <p:sp>
        <p:nvSpPr>
          <p:cNvPr id="60424" name="TextBox 14"/>
          <p:cNvSpPr txBox="1">
            <a:spLocks noChangeArrowheads="1"/>
          </p:cNvSpPr>
          <p:nvPr/>
        </p:nvSpPr>
        <p:spPr bwMode="auto">
          <a:xfrm>
            <a:off x="1450975" y="3200400"/>
            <a:ext cx="1104900" cy="323850"/>
          </a:xfrm>
          <a:prstGeom prst="rect">
            <a:avLst/>
          </a:prstGeom>
          <a:noFill/>
          <a:ln w="9525">
            <a:noFill/>
            <a:miter lim="800000"/>
            <a:headEnd/>
            <a:tailEnd/>
          </a:ln>
        </p:spPr>
        <p:txBody>
          <a:bodyPr wrap="none">
            <a:spAutoFit/>
          </a:bodyPr>
          <a:lstStyle/>
          <a:p>
            <a:r>
              <a:rPr lang="en-US" sz="1500" b="1" dirty="0"/>
              <a:t>shell case</a:t>
            </a:r>
          </a:p>
        </p:txBody>
      </p:sp>
      <p:sp>
        <p:nvSpPr>
          <p:cNvPr id="60425" name="TextBox 15"/>
          <p:cNvSpPr txBox="1">
            <a:spLocks noChangeArrowheads="1"/>
          </p:cNvSpPr>
          <p:nvPr/>
        </p:nvSpPr>
        <p:spPr bwMode="auto">
          <a:xfrm>
            <a:off x="1554163" y="3676650"/>
            <a:ext cx="993775" cy="554038"/>
          </a:xfrm>
          <a:prstGeom prst="rect">
            <a:avLst/>
          </a:prstGeom>
          <a:noFill/>
          <a:ln w="9525">
            <a:noFill/>
            <a:miter lim="800000"/>
            <a:headEnd/>
            <a:tailEnd/>
          </a:ln>
        </p:spPr>
        <p:txBody>
          <a:bodyPr wrap="none">
            <a:spAutoFit/>
          </a:bodyPr>
          <a:lstStyle/>
          <a:p>
            <a:pPr algn="ctr"/>
            <a:r>
              <a:rPr lang="en-US" sz="1500" b="1" dirty="0"/>
              <a:t>wad with</a:t>
            </a:r>
          </a:p>
          <a:p>
            <a:pPr algn="ctr"/>
            <a:r>
              <a:rPr lang="en-US" sz="1500" b="1" dirty="0"/>
              <a:t>shot cup</a:t>
            </a:r>
          </a:p>
        </p:txBody>
      </p:sp>
      <p:sp>
        <p:nvSpPr>
          <p:cNvPr id="60426" name="TextBox 16"/>
          <p:cNvSpPr txBox="1">
            <a:spLocks noChangeArrowheads="1"/>
          </p:cNvSpPr>
          <p:nvPr/>
        </p:nvSpPr>
        <p:spPr bwMode="auto">
          <a:xfrm>
            <a:off x="1698625" y="4267200"/>
            <a:ext cx="557213" cy="323850"/>
          </a:xfrm>
          <a:prstGeom prst="rect">
            <a:avLst/>
          </a:prstGeom>
          <a:noFill/>
          <a:ln w="9525">
            <a:noFill/>
            <a:miter lim="800000"/>
            <a:headEnd/>
            <a:tailEnd/>
          </a:ln>
        </p:spPr>
        <p:txBody>
          <a:bodyPr wrap="none">
            <a:spAutoFit/>
          </a:bodyPr>
          <a:lstStyle/>
          <a:p>
            <a:r>
              <a:rPr lang="en-US" sz="1500" b="1" dirty="0"/>
              <a:t>wad</a:t>
            </a:r>
          </a:p>
        </p:txBody>
      </p:sp>
      <p:sp>
        <p:nvSpPr>
          <p:cNvPr id="60427" name="TextBox 17"/>
          <p:cNvSpPr txBox="1">
            <a:spLocks noChangeArrowheads="1"/>
          </p:cNvSpPr>
          <p:nvPr/>
        </p:nvSpPr>
        <p:spPr bwMode="auto">
          <a:xfrm>
            <a:off x="1450975" y="4591050"/>
            <a:ext cx="1219200" cy="323850"/>
          </a:xfrm>
          <a:prstGeom prst="rect">
            <a:avLst/>
          </a:prstGeom>
          <a:noFill/>
          <a:ln w="9525">
            <a:noFill/>
            <a:miter lim="800000"/>
            <a:headEnd/>
            <a:tailEnd/>
          </a:ln>
        </p:spPr>
        <p:txBody>
          <a:bodyPr wrap="none">
            <a:spAutoFit/>
          </a:bodyPr>
          <a:lstStyle/>
          <a:p>
            <a:r>
              <a:rPr lang="en-US" sz="1500" b="1" dirty="0"/>
              <a:t>gunpowder</a:t>
            </a:r>
          </a:p>
        </p:txBody>
      </p:sp>
      <p:sp>
        <p:nvSpPr>
          <p:cNvPr id="60428" name="TextBox 18"/>
          <p:cNvSpPr txBox="1">
            <a:spLocks noChangeArrowheads="1"/>
          </p:cNvSpPr>
          <p:nvPr/>
        </p:nvSpPr>
        <p:spPr bwMode="auto">
          <a:xfrm>
            <a:off x="1630363" y="4991100"/>
            <a:ext cx="784225" cy="322263"/>
          </a:xfrm>
          <a:prstGeom prst="rect">
            <a:avLst/>
          </a:prstGeom>
          <a:noFill/>
          <a:ln w="9525">
            <a:noFill/>
            <a:miter lim="800000"/>
            <a:headEnd/>
            <a:tailEnd/>
          </a:ln>
        </p:spPr>
        <p:txBody>
          <a:bodyPr wrap="none">
            <a:spAutoFit/>
          </a:bodyPr>
          <a:lstStyle/>
          <a:p>
            <a:r>
              <a:rPr lang="en-US" sz="1500" b="1" dirty="0"/>
              <a:t>primer</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Title 8"/>
          <p:cNvSpPr>
            <a:spLocks noGrp="1"/>
          </p:cNvSpPr>
          <p:nvPr>
            <p:ph type="title"/>
          </p:nvPr>
        </p:nvSpPr>
        <p:spPr/>
        <p:txBody>
          <a:bodyPr/>
          <a:lstStyle/>
          <a:p>
            <a:r>
              <a:rPr lang="en-US" dirty="0"/>
              <a:t>Hunting From Elevated Stands</a:t>
            </a:r>
          </a:p>
        </p:txBody>
      </p:sp>
      <p:sp>
        <p:nvSpPr>
          <p:cNvPr id="353283" name="Text Placeholder 9"/>
          <p:cNvSpPr>
            <a:spLocks noGrp="1"/>
          </p:cNvSpPr>
          <p:nvPr>
            <p:ph type="body" idx="1"/>
          </p:nvPr>
        </p:nvSpPr>
        <p:spPr>
          <a:xfrm>
            <a:off x="457200" y="1276350"/>
            <a:ext cx="8229600" cy="639763"/>
          </a:xfrm>
        </p:spPr>
        <p:txBody>
          <a:bodyPr/>
          <a:lstStyle/>
          <a:p>
            <a:r>
              <a:rPr lang="en-US" dirty="0">
                <a:latin typeface="Arial" charset="0"/>
                <a:cs typeface="Arial" charset="0"/>
              </a:rPr>
              <a:t>Elevated Stand Location</a:t>
            </a:r>
          </a:p>
        </p:txBody>
      </p:sp>
      <p:sp>
        <p:nvSpPr>
          <p:cNvPr id="353284" name="Content Placeholder 10"/>
          <p:cNvSpPr>
            <a:spLocks noGrp="1"/>
          </p:cNvSpPr>
          <p:nvPr>
            <p:ph sz="half" idx="2"/>
          </p:nvPr>
        </p:nvSpPr>
        <p:spPr>
          <a:xfrm>
            <a:off x="457200" y="1916113"/>
            <a:ext cx="8229600" cy="3951287"/>
          </a:xfrm>
        </p:spPr>
        <p:txBody>
          <a:bodyPr/>
          <a:lstStyle/>
          <a:p>
            <a:r>
              <a:rPr lang="en-US" dirty="0">
                <a:latin typeface="Arial" charset="0"/>
                <a:cs typeface="Arial" charset="0"/>
              </a:rPr>
              <a:t>Place stand adjacent to game trails or where game sign is abundant.</a:t>
            </a:r>
          </a:p>
          <a:p>
            <a:r>
              <a:rPr lang="en-US" dirty="0">
                <a:latin typeface="Arial" charset="0"/>
                <a:cs typeface="Arial" charset="0"/>
              </a:rPr>
              <a:t>Place stand no higher than necessary.</a:t>
            </a:r>
          </a:p>
          <a:p>
            <a:r>
              <a:rPr lang="en-US" dirty="0">
                <a:latin typeface="Arial" charset="0"/>
                <a:cs typeface="Arial" charset="0"/>
              </a:rPr>
              <a:t>Never place stand in dead tree, in trees with large overhanging limbs, or on or near utility poles.</a:t>
            </a:r>
          </a:p>
          <a:p>
            <a:r>
              <a:rPr lang="en-US" dirty="0">
                <a:latin typeface="Arial" charset="0"/>
                <a:cs typeface="Arial" charset="0"/>
              </a:rPr>
              <a:t>Select only straight trees.</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Title 4"/>
          <p:cNvSpPr>
            <a:spLocks noGrp="1"/>
          </p:cNvSpPr>
          <p:nvPr>
            <p:ph type="title"/>
          </p:nvPr>
        </p:nvSpPr>
        <p:spPr/>
        <p:txBody>
          <a:bodyPr/>
          <a:lstStyle/>
          <a:p>
            <a:r>
              <a:rPr lang="en-US" dirty="0"/>
              <a:t>Hunting From Elevated Stands</a:t>
            </a:r>
          </a:p>
        </p:txBody>
      </p:sp>
      <p:sp>
        <p:nvSpPr>
          <p:cNvPr id="354307" name="Content Placeholder 5"/>
          <p:cNvSpPr>
            <a:spLocks noGrp="1"/>
          </p:cNvSpPr>
          <p:nvPr>
            <p:ph idx="1"/>
          </p:nvPr>
        </p:nvSpPr>
        <p:spPr/>
        <p:txBody>
          <a:bodyPr/>
          <a:lstStyle/>
          <a:p>
            <a:r>
              <a:rPr lang="en-US" dirty="0">
                <a:latin typeface="Arial" charset="0"/>
                <a:cs typeface="Arial" charset="0"/>
              </a:rPr>
              <a:t>Locate stand downwind from animals’ expected route.</a:t>
            </a:r>
          </a:p>
          <a:p>
            <a:r>
              <a:rPr lang="en-US" dirty="0">
                <a:latin typeface="Arial" charset="0"/>
                <a:cs typeface="Arial" charset="0"/>
              </a:rPr>
              <a:t>Never place stands on fence lines or near another landowner’s property.</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Title 4"/>
          <p:cNvSpPr>
            <a:spLocks noGrp="1"/>
          </p:cNvSpPr>
          <p:nvPr>
            <p:ph type="title"/>
          </p:nvPr>
        </p:nvSpPr>
        <p:spPr/>
        <p:txBody>
          <a:bodyPr/>
          <a:lstStyle/>
          <a:p>
            <a:r>
              <a:rPr lang="en-US" dirty="0"/>
              <a:t>Hunting From Elevated Stands</a:t>
            </a:r>
          </a:p>
        </p:txBody>
      </p:sp>
      <p:sp>
        <p:nvSpPr>
          <p:cNvPr id="355331" name="Text Placeholder 5"/>
          <p:cNvSpPr>
            <a:spLocks noGrp="1"/>
          </p:cNvSpPr>
          <p:nvPr>
            <p:ph type="body" idx="1"/>
          </p:nvPr>
        </p:nvSpPr>
        <p:spPr>
          <a:xfrm>
            <a:off x="457200" y="1276350"/>
            <a:ext cx="4953000" cy="674688"/>
          </a:xfrm>
        </p:spPr>
        <p:txBody>
          <a:bodyPr/>
          <a:lstStyle/>
          <a:p>
            <a:r>
              <a:rPr lang="en-US" dirty="0">
                <a:latin typeface="Arial" charset="0"/>
                <a:cs typeface="Arial" charset="0"/>
              </a:rPr>
              <a:t>Fall Arrest Systems (FASs)</a:t>
            </a:r>
          </a:p>
        </p:txBody>
      </p:sp>
      <p:sp>
        <p:nvSpPr>
          <p:cNvPr id="355332" name="Content Placeholder 6"/>
          <p:cNvSpPr>
            <a:spLocks noGrp="1"/>
          </p:cNvSpPr>
          <p:nvPr>
            <p:ph sz="half" idx="2"/>
          </p:nvPr>
        </p:nvSpPr>
        <p:spPr>
          <a:xfrm>
            <a:off x="457200" y="1951038"/>
            <a:ext cx="4876800" cy="3916362"/>
          </a:xfrm>
        </p:spPr>
        <p:txBody>
          <a:bodyPr/>
          <a:lstStyle/>
          <a:p>
            <a:r>
              <a:rPr lang="en-US" dirty="0">
                <a:latin typeface="Arial" charset="0"/>
                <a:cs typeface="Arial" charset="0"/>
              </a:rPr>
              <a:t>Use a fall-arrest system (FAS) that is manufactured to industry standards. Never use single-strap belts and chest harnesses—they can be deadly.</a:t>
            </a:r>
          </a:p>
        </p:txBody>
      </p:sp>
      <p:pic>
        <p:nvPicPr>
          <p:cNvPr id="355333" name="Picture 6" descr="\\Ladybird\shared_graphics\Hunting_graphics\Export_PPT\Generic_drawings\fas_harness.jpg"/>
          <p:cNvPicPr>
            <a:picLocks noGrp="1" noChangeAspect="1" noChangeArrowheads="1"/>
          </p:cNvPicPr>
          <p:nvPr>
            <p:ph sz="quarter" idx="4"/>
          </p:nvPr>
        </p:nvPicPr>
        <p:blipFill>
          <a:blip r:embed="rId2"/>
          <a:stretch>
            <a:fillRect/>
          </a:stretch>
        </p:blipFill>
        <p:spPr>
          <a:xfrm>
            <a:off x="5284860" y="1169988"/>
            <a:ext cx="3173268" cy="4849812"/>
          </a:xfrm>
          <a:noFill/>
        </p:spPr>
      </p:pic>
    </p:spTree>
  </p:cSld>
  <p:clrMapOvr>
    <a:masterClrMapping/>
  </p:clrMapOvr>
  <p:transition/>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3"/>
          <p:cNvSpPr>
            <a:spLocks noGrp="1" noChangeArrowheads="1"/>
          </p:cNvSpPr>
          <p:nvPr>
            <p:ph type="title"/>
          </p:nvPr>
        </p:nvSpPr>
        <p:spPr/>
        <p:txBody>
          <a:bodyPr/>
          <a:lstStyle/>
          <a:p>
            <a:pPr eaLnBrk="1" hangingPunct="1"/>
            <a:r>
              <a:rPr lang="en-US" dirty="0"/>
              <a:t>Hunting From Elevated Stands</a:t>
            </a:r>
            <a:endParaRPr lang="en-US" sz="2400" dirty="0"/>
          </a:p>
        </p:txBody>
      </p:sp>
      <p:sp>
        <p:nvSpPr>
          <p:cNvPr id="356355" name="Rectangle 4"/>
          <p:cNvSpPr>
            <a:spLocks noGrp="1" noChangeArrowheads="1"/>
          </p:cNvSpPr>
          <p:nvPr>
            <p:ph idx="1"/>
          </p:nvPr>
        </p:nvSpPr>
        <p:spPr/>
        <p:txBody>
          <a:bodyPr/>
          <a:lstStyle/>
          <a:p>
            <a:r>
              <a:rPr lang="en-US" dirty="0">
                <a:latin typeface="Arial" charset="0"/>
                <a:cs typeface="Arial" charset="0"/>
              </a:rPr>
              <a:t>Carefully read manufacturer’s instructions for proper use of FAS, and follow all safety guidelines.</a:t>
            </a:r>
          </a:p>
          <a:p>
            <a:r>
              <a:rPr lang="en-US" dirty="0">
                <a:latin typeface="Arial" charset="0"/>
                <a:cs typeface="Arial" charset="0"/>
              </a:rPr>
              <a:t>Most tree stand falls occur when a hunter is climbing up or down a tree. Always use a properly fitting FAS that includes a full-body harness at all times when your feet are off the ground.</a:t>
            </a:r>
          </a:p>
        </p:txBody>
      </p:sp>
    </p:spTree>
  </p:cSld>
  <p:clrMapOvr>
    <a:masterClrMapping/>
  </p:clrMapOvr>
  <p:transition/>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Title 1"/>
          <p:cNvSpPr>
            <a:spLocks noGrp="1"/>
          </p:cNvSpPr>
          <p:nvPr>
            <p:ph type="title"/>
          </p:nvPr>
        </p:nvSpPr>
        <p:spPr/>
        <p:txBody>
          <a:bodyPr/>
          <a:lstStyle/>
          <a:p>
            <a:r>
              <a:rPr lang="en-US" dirty="0"/>
              <a:t>Hunting From Elevated Stands</a:t>
            </a:r>
          </a:p>
        </p:txBody>
      </p:sp>
      <p:sp>
        <p:nvSpPr>
          <p:cNvPr id="357379" name="Content Placeholder 2"/>
          <p:cNvSpPr>
            <a:spLocks noGrp="1"/>
          </p:cNvSpPr>
          <p:nvPr>
            <p:ph idx="1"/>
          </p:nvPr>
        </p:nvSpPr>
        <p:spPr/>
        <p:txBody>
          <a:bodyPr/>
          <a:lstStyle/>
          <a:p>
            <a:r>
              <a:rPr lang="en-US" dirty="0">
                <a:latin typeface="Arial" charset="0"/>
                <a:cs typeface="Arial" charset="0"/>
              </a:rPr>
              <a:t>Make sure your FAS includes these components:</a:t>
            </a:r>
          </a:p>
          <a:p>
            <a:pPr lvl="1"/>
            <a:r>
              <a:rPr lang="en-US" dirty="0">
                <a:latin typeface="Arial" charset="0"/>
                <a:cs typeface="Arial" charset="0"/>
              </a:rPr>
              <a:t>Full-body harness</a:t>
            </a:r>
          </a:p>
          <a:p>
            <a:pPr lvl="1"/>
            <a:r>
              <a:rPr lang="en-US" dirty="0">
                <a:latin typeface="Arial" charset="0"/>
                <a:cs typeface="Arial" charset="0"/>
              </a:rPr>
              <a:t>Lineman’s-style belt</a:t>
            </a:r>
          </a:p>
          <a:p>
            <a:pPr lvl="1"/>
            <a:r>
              <a:rPr lang="en-US" dirty="0">
                <a:latin typeface="Arial" charset="0"/>
                <a:cs typeface="Arial" charset="0"/>
              </a:rPr>
              <a:t>Tree strap</a:t>
            </a:r>
          </a:p>
          <a:p>
            <a:pPr lvl="1"/>
            <a:r>
              <a:rPr lang="en-US" dirty="0">
                <a:latin typeface="Arial" charset="0"/>
                <a:cs typeface="Arial" charset="0"/>
              </a:rPr>
              <a:t>Tether</a:t>
            </a:r>
          </a:p>
          <a:p>
            <a:pPr lvl="1"/>
            <a:r>
              <a:rPr lang="en-US" dirty="0">
                <a:latin typeface="Arial" charset="0"/>
                <a:cs typeface="Arial" charset="0"/>
              </a:rPr>
              <a:t>Suspension relief strap</a:t>
            </a:r>
          </a:p>
          <a:p>
            <a:r>
              <a:rPr lang="en-US" dirty="0">
                <a:latin typeface="Arial" charset="0"/>
                <a:cs typeface="Arial" charset="0"/>
              </a:rPr>
              <a:t>Single-strap belts and chest harnesses do NOT meet industry standards.</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ChangeArrowheads="1"/>
          </p:cNvSpPr>
          <p:nvPr>
            <p:ph type="title"/>
          </p:nvPr>
        </p:nvSpPr>
        <p:spPr/>
        <p:txBody>
          <a:bodyPr/>
          <a:lstStyle/>
          <a:p>
            <a:pPr eaLnBrk="1" hangingPunct="1"/>
            <a:r>
              <a:rPr lang="en-US" dirty="0"/>
              <a:t>Hunting From Elevated Stands</a:t>
            </a:r>
            <a:endParaRPr lang="en-US" sz="2400" dirty="0"/>
          </a:p>
        </p:txBody>
      </p:sp>
      <p:sp>
        <p:nvSpPr>
          <p:cNvPr id="358403" name="Rectangle 3"/>
          <p:cNvSpPr>
            <a:spLocks noGrp="1" noChangeArrowheads="1"/>
          </p:cNvSpPr>
          <p:nvPr>
            <p:ph idx="1"/>
          </p:nvPr>
        </p:nvSpPr>
        <p:spPr/>
        <p:txBody>
          <a:bodyPr/>
          <a:lstStyle/>
          <a:p>
            <a:pPr eaLnBrk="1" hangingPunct="1">
              <a:spcBef>
                <a:spcPct val="90000"/>
              </a:spcBef>
            </a:pPr>
            <a:r>
              <a:rPr lang="en-US" dirty="0">
                <a:latin typeface="Arial" charset="0"/>
                <a:cs typeface="Arial" charset="0"/>
              </a:rPr>
              <a:t>Follow manufacturer’s instructions and these safety guidelines.</a:t>
            </a:r>
          </a:p>
          <a:p>
            <a:pPr marL="800100" lvl="1" indent="-342900" eaLnBrk="1" hangingPunct="1"/>
            <a:r>
              <a:rPr lang="en-US" dirty="0">
                <a:latin typeface="Arial" charset="0"/>
                <a:cs typeface="Arial" charset="0"/>
              </a:rPr>
              <a:t>Practice adjusting and using FAS, including the suspension relief strap, at ground level.</a:t>
            </a:r>
          </a:p>
          <a:p>
            <a:pPr marL="800100" lvl="1" indent="-342900" eaLnBrk="1" hangingPunct="1"/>
            <a:r>
              <a:rPr lang="en-US" dirty="0">
                <a:latin typeface="Arial" charset="0"/>
                <a:cs typeface="Arial" charset="0"/>
              </a:rPr>
              <a:t>Attach FAS tree-strap to tree so that strap is at head level when you are standing. Attach tether to tree strap so that you </a:t>
            </a:r>
            <a:r>
              <a:rPr lang="en-US" dirty="0">
                <a:solidFill>
                  <a:srgbClr val="000000"/>
                </a:solidFill>
                <a:latin typeface="Arial" charset="0"/>
                <a:cs typeface="Arial" charset="0"/>
              </a:rPr>
              <a:t>have </a:t>
            </a:r>
            <a:r>
              <a:rPr lang="en-US" dirty="0">
                <a:solidFill>
                  <a:srgbClr val="000000"/>
                </a:solidFill>
                <a:latin typeface="Arial Black" pitchFamily="34" charset="0"/>
                <a:cs typeface="Arial" charset="0"/>
              </a:rPr>
              <a:t>no</a:t>
            </a:r>
            <a:r>
              <a:rPr lang="en-US" dirty="0">
                <a:solidFill>
                  <a:srgbClr val="000000"/>
                </a:solidFill>
                <a:latin typeface="Arial" charset="0"/>
                <a:cs typeface="Arial" charset="0"/>
              </a:rPr>
              <a:t> </a:t>
            </a:r>
            <a:r>
              <a:rPr lang="en-US" dirty="0">
                <a:latin typeface="Arial" charset="0"/>
                <a:cs typeface="Arial" charset="0"/>
              </a:rPr>
              <a:t>slack while seated in stand. If you fall, your feet shouldn’t drop below a level that would keep you from climbing back onto platform.</a:t>
            </a:r>
          </a:p>
        </p:txBody>
      </p:sp>
    </p:spTree>
  </p:cSld>
  <p:clrMapOvr>
    <a:masterClrMapping/>
  </p:clrMapOvr>
  <p:transition/>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Title 1"/>
          <p:cNvSpPr>
            <a:spLocks noGrp="1"/>
          </p:cNvSpPr>
          <p:nvPr>
            <p:ph type="title"/>
          </p:nvPr>
        </p:nvSpPr>
        <p:spPr/>
        <p:txBody>
          <a:bodyPr/>
          <a:lstStyle/>
          <a:p>
            <a:r>
              <a:rPr lang="en-US" dirty="0"/>
              <a:t>Hunting From Elevated Stands</a:t>
            </a:r>
          </a:p>
        </p:txBody>
      </p:sp>
      <p:sp>
        <p:nvSpPr>
          <p:cNvPr id="3" name="Content Placeholder 2"/>
          <p:cNvSpPr>
            <a:spLocks noGrp="1"/>
          </p:cNvSpPr>
          <p:nvPr>
            <p:ph idx="1"/>
          </p:nvPr>
        </p:nvSpPr>
        <p:spPr/>
        <p:txBody>
          <a:bodyPr/>
          <a:lstStyle/>
          <a:p>
            <a:pPr lvl="1">
              <a:defRPr/>
            </a:pPr>
            <a:r>
              <a:rPr lang="en-US" dirty="0"/>
              <a:t>When climbing, always use three points of contact with your hands and feet.</a:t>
            </a:r>
          </a:p>
          <a:p>
            <a:pPr lvl="1">
              <a:defRPr/>
            </a:pPr>
            <a:r>
              <a:rPr lang="en-US" dirty="0"/>
              <a:t>Hold onto climbing system firmly as you enter or leave platform</a:t>
            </a:r>
            <a:r>
              <a:rPr lang="en-US" dirty="0">
                <a:cs typeface="Arial" charset="0"/>
              </a:rPr>
              <a:t>—</a:t>
            </a:r>
            <a:r>
              <a:rPr lang="en-US" dirty="0"/>
              <a:t>don’t let go until you are secure. </a:t>
            </a:r>
          </a:p>
          <a:p>
            <a:pPr marL="855663" lvl="1" indent="-398463" eaLnBrk="1" hangingPunct="1">
              <a:defRPr/>
            </a:pPr>
            <a:r>
              <a:rPr lang="en-US" dirty="0"/>
              <a:t>If you fall:</a:t>
            </a:r>
          </a:p>
          <a:p>
            <a:pPr marL="1255713" lvl="2" indent="-398463" eaLnBrk="1" hangingPunct="1">
              <a:defRPr/>
            </a:pPr>
            <a:r>
              <a:rPr lang="en-US" dirty="0"/>
              <a:t>Do not panic—your FAS will hold you.</a:t>
            </a:r>
          </a:p>
          <a:p>
            <a:pPr marL="1255713" lvl="2" indent="-398463" eaLnBrk="1" hangingPunct="1">
              <a:defRPr/>
            </a:pPr>
            <a:r>
              <a:rPr lang="en-US" dirty="0"/>
              <a:t>Signal for help.</a:t>
            </a:r>
          </a:p>
          <a:p>
            <a:pPr marL="1255713" lvl="2" indent="-398463" eaLnBrk="1" hangingPunct="1">
              <a:defRPr/>
            </a:pPr>
            <a:r>
              <a:rPr lang="en-US" dirty="0"/>
              <a:t>Get back onto platform as quickly as possible.</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3"/>
          <p:cNvSpPr>
            <a:spLocks noGrp="1" noChangeArrowheads="1"/>
          </p:cNvSpPr>
          <p:nvPr>
            <p:ph type="title"/>
          </p:nvPr>
        </p:nvSpPr>
        <p:spPr/>
        <p:txBody>
          <a:bodyPr/>
          <a:lstStyle/>
          <a:p>
            <a:pPr eaLnBrk="1" hangingPunct="1"/>
            <a:r>
              <a:rPr lang="en-US" dirty="0"/>
              <a:t>Hunting From Elevated Stands</a:t>
            </a:r>
            <a:endParaRPr lang="en-US" sz="2400" dirty="0"/>
          </a:p>
        </p:txBody>
      </p:sp>
      <p:sp>
        <p:nvSpPr>
          <p:cNvPr id="360451" name="Rectangle 4"/>
          <p:cNvSpPr>
            <a:spLocks noGrp="1" noChangeArrowheads="1"/>
          </p:cNvSpPr>
          <p:nvPr>
            <p:ph idx="1"/>
          </p:nvPr>
        </p:nvSpPr>
        <p:spPr/>
        <p:txBody>
          <a:bodyPr/>
          <a:lstStyle/>
          <a:p>
            <a:pPr marL="1255713" lvl="2" indent="-398463" eaLnBrk="1" hangingPunct="1"/>
            <a:r>
              <a:rPr lang="en-US" dirty="0">
                <a:latin typeface="Arial" charset="0"/>
                <a:cs typeface="Arial" charset="0"/>
              </a:rPr>
              <a:t>Use suspension relief strap to avoid suspension trauma if you cannot get onto platform or the ground. </a:t>
            </a:r>
          </a:p>
          <a:p>
            <a:pPr marL="1255713" lvl="2" indent="-398463" eaLnBrk="1" hangingPunct="1"/>
            <a:r>
              <a:rPr lang="en-US" dirty="0">
                <a:latin typeface="Arial" charset="0"/>
                <a:cs typeface="Arial" charset="0"/>
              </a:rPr>
              <a:t>If you don’t have a suspension relief strap, move your legs by pushing off from tree to keep blood flowing.</a:t>
            </a:r>
          </a:p>
        </p:txBody>
      </p:sp>
    </p:spTree>
  </p:cSld>
  <p:clrMapOvr>
    <a:masterClrMapping/>
  </p:clrMapOvr>
  <p:transition/>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3"/>
          <p:cNvSpPr>
            <a:spLocks noGrp="1" noChangeArrowheads="1"/>
          </p:cNvSpPr>
          <p:nvPr>
            <p:ph type="title"/>
          </p:nvPr>
        </p:nvSpPr>
        <p:spPr/>
        <p:txBody>
          <a:bodyPr/>
          <a:lstStyle/>
          <a:p>
            <a:pPr eaLnBrk="1" hangingPunct="1"/>
            <a:r>
              <a:rPr lang="en-US" dirty="0"/>
              <a:t>Hunting From Elevated Stands</a:t>
            </a:r>
            <a:endParaRPr lang="en-US" sz="2400" dirty="0"/>
          </a:p>
        </p:txBody>
      </p:sp>
      <p:sp>
        <p:nvSpPr>
          <p:cNvPr id="361475" name="Rectangle 4"/>
          <p:cNvSpPr>
            <a:spLocks noGrp="1" noChangeArrowheads="1"/>
          </p:cNvSpPr>
          <p:nvPr>
            <p:ph idx="1"/>
          </p:nvPr>
        </p:nvSpPr>
        <p:spPr/>
        <p:txBody>
          <a:bodyPr/>
          <a:lstStyle/>
          <a:p>
            <a:pPr marL="800100" lvl="1" indent="-342900" eaLnBrk="1" hangingPunct="1">
              <a:spcBef>
                <a:spcPts val="3000"/>
              </a:spcBef>
            </a:pPr>
            <a:r>
              <a:rPr lang="en-US" dirty="0">
                <a:latin typeface="Arial" charset="0"/>
                <a:cs typeface="Arial" charset="0"/>
              </a:rPr>
              <a:t>Discard any FAS that shows signs of wear and tear, or has been worn during a fall. Adhere to expiration date sewn into FAS.</a:t>
            </a:r>
          </a:p>
          <a:p>
            <a:pPr marL="400050" eaLnBrk="1" hangingPunct="1"/>
            <a:r>
              <a:rPr lang="en-US" dirty="0">
                <a:latin typeface="Arial" charset="0"/>
                <a:cs typeface="Arial" charset="0"/>
              </a:rPr>
              <a:t>Injuries or death can occur when hunting from a stand if hunters do not wear and use their FAS properly. </a:t>
            </a:r>
          </a:p>
          <a:p>
            <a:pPr marL="400050" eaLnBrk="1" hangingPunct="1"/>
            <a:r>
              <a:rPr lang="en-US" dirty="0">
                <a:latin typeface="Arial" charset="0"/>
                <a:cs typeface="Arial" charset="0"/>
              </a:rPr>
              <a:t>Hunters who choose not to wear FAS should stay on ground to hunt.</a:t>
            </a:r>
          </a:p>
        </p:txBody>
      </p:sp>
    </p:spTree>
  </p:cSld>
  <p:clrMapOvr>
    <a:masterClrMapping/>
  </p:clrMapOvr>
  <p:transition/>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Title 3"/>
          <p:cNvSpPr>
            <a:spLocks noGrp="1"/>
          </p:cNvSpPr>
          <p:nvPr>
            <p:ph type="title"/>
          </p:nvPr>
        </p:nvSpPr>
        <p:spPr/>
        <p:txBody>
          <a:bodyPr/>
          <a:lstStyle/>
          <a:p>
            <a:r>
              <a:rPr lang="en-US" dirty="0"/>
              <a:t>Hunting From Elevated Stands</a:t>
            </a:r>
          </a:p>
        </p:txBody>
      </p:sp>
      <p:sp>
        <p:nvSpPr>
          <p:cNvPr id="366595"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Hauling Hunting Equipment Into a Stand</a:t>
            </a:r>
          </a:p>
        </p:txBody>
      </p:sp>
      <p:sp>
        <p:nvSpPr>
          <p:cNvPr id="366596" name="Content Placeholder 5"/>
          <p:cNvSpPr>
            <a:spLocks noGrp="1"/>
          </p:cNvSpPr>
          <p:nvPr>
            <p:ph sz="half" idx="2"/>
          </p:nvPr>
        </p:nvSpPr>
        <p:spPr>
          <a:xfrm>
            <a:off x="457200" y="1916113"/>
            <a:ext cx="8229600" cy="3951287"/>
          </a:xfrm>
        </p:spPr>
        <p:txBody>
          <a:bodyPr/>
          <a:lstStyle/>
          <a:p>
            <a:r>
              <a:rPr lang="en-US" dirty="0">
                <a:latin typeface="Arial" charset="0"/>
                <a:cs typeface="Arial" charset="0"/>
              </a:rPr>
              <a:t>Never carry hunting equipment up or down with you while climbing. Always use a haul line.</a:t>
            </a:r>
          </a:p>
          <a:p>
            <a:r>
              <a:rPr lang="en-US" dirty="0">
                <a:latin typeface="Arial" charset="0"/>
                <a:cs typeface="Arial" charset="0"/>
              </a:rPr>
              <a:t>Before attaching haul line:</a:t>
            </a:r>
          </a:p>
          <a:p>
            <a:pPr lvl="1"/>
            <a:r>
              <a:rPr lang="en-US" dirty="0">
                <a:latin typeface="Arial" charset="0"/>
                <a:cs typeface="Arial" charset="0"/>
              </a:rPr>
              <a:t>Firearm: Unload it, and open the action.</a:t>
            </a:r>
          </a:p>
          <a:p>
            <a:pPr lvl="1"/>
            <a:r>
              <a:rPr lang="en-US" dirty="0">
                <a:latin typeface="Arial" charset="0"/>
                <a:cs typeface="Arial" charset="0"/>
              </a:rPr>
              <a:t>Bow: Put arrows in covered quiver, and secure quiver to your bow.</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dirty="0"/>
              <a:t>What Is Ammunition?</a:t>
            </a:r>
          </a:p>
        </p:txBody>
      </p:sp>
      <p:sp>
        <p:nvSpPr>
          <p:cNvPr id="61443" name="Content Placeholder 2"/>
          <p:cNvSpPr>
            <a:spLocks noGrp="1"/>
          </p:cNvSpPr>
          <p:nvPr>
            <p:ph idx="1"/>
          </p:nvPr>
        </p:nvSpPr>
        <p:spPr/>
        <p:txBody>
          <a:bodyPr/>
          <a:lstStyle/>
          <a:p>
            <a:r>
              <a:rPr lang="en-US" dirty="0">
                <a:latin typeface="Arial" charset="0"/>
                <a:cs typeface="Arial" charset="0"/>
              </a:rPr>
              <a:t>Shotshells must match exactly the </a:t>
            </a:r>
            <a:r>
              <a:rPr lang="en-US" dirty="0">
                <a:latin typeface="Arial Black" pitchFamily="34" charset="0"/>
                <a:cs typeface="Arial" charset="0"/>
              </a:rPr>
              <a:t>gauge</a:t>
            </a:r>
            <a:r>
              <a:rPr lang="en-US" dirty="0">
                <a:latin typeface="Arial" charset="0"/>
                <a:cs typeface="Arial" charset="0"/>
              </a:rPr>
              <a:t> and shell length specified by manufacturer. This information usually found on barrel of shotgun. </a:t>
            </a:r>
          </a:p>
          <a:p>
            <a:r>
              <a:rPr lang="en-US" dirty="0">
                <a:latin typeface="Arial" charset="0"/>
                <a:cs typeface="Arial" charset="0"/>
              </a:rPr>
              <a:t>Shotguns may be chambered for 2 ½-inch,             2 ¾-inch, 3-inch or 3 ½-inch shells. This refers to length of shell after it has been fired.</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Title 4"/>
          <p:cNvSpPr>
            <a:spLocks noGrp="1"/>
          </p:cNvSpPr>
          <p:nvPr>
            <p:ph type="title"/>
          </p:nvPr>
        </p:nvSpPr>
        <p:spPr/>
        <p:txBody>
          <a:bodyPr/>
          <a:lstStyle/>
          <a:p>
            <a:r>
              <a:rPr lang="en-US" dirty="0"/>
              <a:t>Hunting From Elevated Stands</a:t>
            </a:r>
          </a:p>
        </p:txBody>
      </p:sp>
      <p:pic>
        <p:nvPicPr>
          <p:cNvPr id="367619" name="Picture 5" descr="\\Ladybird\shared_graphics\Hunting_graphics\Export_PPT\Generic_drawings\elevated_stand_haul_up.jpg"/>
          <p:cNvPicPr>
            <a:picLocks noGrp="1" noChangeAspect="1" noChangeArrowheads="1"/>
          </p:cNvPicPr>
          <p:nvPr>
            <p:ph sz="half" idx="1"/>
          </p:nvPr>
        </p:nvPicPr>
        <p:blipFill>
          <a:blip r:embed="rId2"/>
          <a:srcRect/>
          <a:stretch>
            <a:fillRect/>
          </a:stretch>
        </p:blipFill>
        <p:spPr>
          <a:xfrm>
            <a:off x="566738" y="1265238"/>
            <a:ext cx="1719262" cy="4525962"/>
          </a:xfrm>
          <a:noFill/>
        </p:spPr>
      </p:pic>
      <p:sp>
        <p:nvSpPr>
          <p:cNvPr id="367620" name="Content Placeholder 6"/>
          <p:cNvSpPr>
            <a:spLocks noGrp="1"/>
          </p:cNvSpPr>
          <p:nvPr>
            <p:ph sz="half" idx="2"/>
          </p:nvPr>
        </p:nvSpPr>
        <p:spPr>
          <a:xfrm>
            <a:off x="2438400" y="1265238"/>
            <a:ext cx="6248400" cy="4525962"/>
          </a:xfrm>
        </p:spPr>
        <p:txBody>
          <a:bodyPr/>
          <a:lstStyle/>
          <a:p>
            <a:r>
              <a:rPr lang="en-US" dirty="0">
                <a:latin typeface="Arial" charset="0"/>
                <a:cs typeface="Arial" charset="0"/>
              </a:rPr>
              <a:t>Use a haul line of heavy cord attached to stand to bring up hunting equipment or lower it before climbing down.</a:t>
            </a:r>
          </a:p>
          <a:p>
            <a:pPr lvl="1"/>
            <a:r>
              <a:rPr lang="en-US" dirty="0">
                <a:latin typeface="Arial" charset="0"/>
                <a:cs typeface="Arial" charset="0"/>
              </a:rPr>
              <a:t>Firearm: Attach haul line to firearm’s sling so firearm hangs with muzzle pointed down.</a:t>
            </a:r>
          </a:p>
          <a:p>
            <a:pPr lvl="1"/>
            <a:r>
              <a:rPr lang="en-US" dirty="0">
                <a:latin typeface="Arial" charset="0"/>
                <a:cs typeface="Arial" charset="0"/>
              </a:rPr>
              <a:t>Bow: Attach haul line between bow’s limb and bowstring so arrow fletching points down when raising and points up when lowering.</a:t>
            </a:r>
          </a:p>
        </p:txBody>
      </p:sp>
    </p:spTree>
  </p:cSld>
  <p:clrMapOvr>
    <a:masterClrMapping/>
  </p:clrMapOvr>
  <p:transition/>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Title 3"/>
          <p:cNvSpPr>
            <a:spLocks noGrp="1"/>
          </p:cNvSpPr>
          <p:nvPr>
            <p:ph type="title"/>
          </p:nvPr>
        </p:nvSpPr>
        <p:spPr/>
        <p:txBody>
          <a:bodyPr/>
          <a:lstStyle/>
          <a:p>
            <a:r>
              <a:rPr lang="en-US" dirty="0"/>
              <a:t>Hunting From Elevated Stands</a:t>
            </a:r>
          </a:p>
        </p:txBody>
      </p:sp>
      <p:sp>
        <p:nvSpPr>
          <p:cNvPr id="362499"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Elevated Stand Safety</a:t>
            </a:r>
          </a:p>
        </p:txBody>
      </p:sp>
      <p:sp>
        <p:nvSpPr>
          <p:cNvPr id="362500" name="Content Placeholder 5"/>
          <p:cNvSpPr>
            <a:spLocks noGrp="1"/>
          </p:cNvSpPr>
          <p:nvPr>
            <p:ph sz="half" idx="2"/>
          </p:nvPr>
        </p:nvSpPr>
        <p:spPr>
          <a:xfrm>
            <a:off x="457200" y="1916113"/>
            <a:ext cx="8229600" cy="3951287"/>
          </a:xfrm>
        </p:spPr>
        <p:txBody>
          <a:bodyPr/>
          <a:lstStyle/>
          <a:p>
            <a:r>
              <a:rPr lang="en-US" dirty="0">
                <a:latin typeface="Arial" charset="0"/>
                <a:cs typeface="Arial" charset="0"/>
              </a:rPr>
              <a:t>Climbing into or out of a tree stand or other elevated platform puts you at risk. Long waits in a stand and poor safety techniques can lead to accidental falls. </a:t>
            </a:r>
          </a:p>
          <a:p>
            <a:r>
              <a:rPr lang="en-US" dirty="0">
                <a:latin typeface="Arial" charset="0"/>
                <a:cs typeface="Arial" charset="0"/>
              </a:rPr>
              <a:t>Put safety first. Always use good judgment and follow these recommendations:</a:t>
            </a:r>
          </a:p>
          <a:p>
            <a:pPr lvl="1"/>
            <a:r>
              <a:rPr lang="en-US" dirty="0">
                <a:latin typeface="Arial" charset="0"/>
                <a:cs typeface="Arial" charset="0"/>
              </a:rPr>
              <a:t>Buy a commercial stand that is manufactured, certified, and tested to industry standards.</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Title 1"/>
          <p:cNvSpPr>
            <a:spLocks noGrp="1"/>
          </p:cNvSpPr>
          <p:nvPr>
            <p:ph type="title"/>
          </p:nvPr>
        </p:nvSpPr>
        <p:spPr/>
        <p:txBody>
          <a:bodyPr/>
          <a:lstStyle/>
          <a:p>
            <a:r>
              <a:rPr lang="en-US" dirty="0"/>
              <a:t>Hunting From Elevated Stands</a:t>
            </a:r>
          </a:p>
        </p:txBody>
      </p:sp>
      <p:sp>
        <p:nvSpPr>
          <p:cNvPr id="3" name="Content Placeholder 2"/>
          <p:cNvSpPr>
            <a:spLocks noGrp="1"/>
          </p:cNvSpPr>
          <p:nvPr>
            <p:ph idx="1"/>
          </p:nvPr>
        </p:nvSpPr>
        <p:spPr/>
        <p:txBody>
          <a:bodyPr/>
          <a:lstStyle/>
          <a:p>
            <a:pPr lvl="1">
              <a:defRPr/>
            </a:pPr>
            <a:r>
              <a:rPr lang="en-US" dirty="0"/>
              <a:t>Read manufacturer’s instructions and watch the video that came with stand. Review information each season.</a:t>
            </a:r>
          </a:p>
          <a:p>
            <a:pPr marL="1195388" lvl="2" indent="-338138">
              <a:defRPr/>
            </a:pPr>
            <a:r>
              <a:rPr lang="en-US" dirty="0"/>
              <a:t>Contact manufacturer if instructions are missing or confusing.</a:t>
            </a:r>
          </a:p>
          <a:p>
            <a:pPr marL="1195388" lvl="2" indent="-338138">
              <a:defRPr/>
            </a:pPr>
            <a:r>
              <a:rPr lang="en-US" dirty="0"/>
              <a:t>Share information with anyone who uses stand.</a:t>
            </a:r>
          </a:p>
          <a:p>
            <a:pPr marL="795338" lvl="1" indent="-338138">
              <a:defRPr/>
            </a:pPr>
            <a:r>
              <a:rPr lang="en-US" dirty="0"/>
              <a:t>Attach FAS to tree while at ground level. Keep it attached from time you leave ground until you get back down.</a:t>
            </a:r>
          </a:p>
        </p:txBody>
      </p:sp>
    </p:spTree>
  </p:cSld>
  <p:clrMapOvr>
    <a:masterClrMapping/>
  </p:clrMapOvr>
  <p:transition/>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Title 1"/>
          <p:cNvSpPr>
            <a:spLocks noGrp="1"/>
          </p:cNvSpPr>
          <p:nvPr>
            <p:ph type="title"/>
          </p:nvPr>
        </p:nvSpPr>
        <p:spPr/>
        <p:txBody>
          <a:bodyPr/>
          <a:lstStyle/>
          <a:p>
            <a:r>
              <a:rPr lang="en-US" dirty="0"/>
              <a:t>Hunting From Elevated Stands</a:t>
            </a:r>
          </a:p>
        </p:txBody>
      </p:sp>
      <p:sp>
        <p:nvSpPr>
          <p:cNvPr id="364547" name="Content Placeholder 2"/>
          <p:cNvSpPr>
            <a:spLocks noGrp="1"/>
          </p:cNvSpPr>
          <p:nvPr>
            <p:ph idx="1"/>
          </p:nvPr>
        </p:nvSpPr>
        <p:spPr/>
        <p:txBody>
          <a:bodyPr/>
          <a:lstStyle/>
          <a:p>
            <a:pPr lvl="1"/>
            <a:r>
              <a:rPr lang="en-US" dirty="0">
                <a:latin typeface="Arial" charset="0"/>
                <a:cs typeface="Arial" charset="0"/>
              </a:rPr>
              <a:t>Use a tree stand only during daylight hours.</a:t>
            </a:r>
          </a:p>
          <a:p>
            <a:pPr lvl="1"/>
            <a:r>
              <a:rPr lang="en-US" dirty="0">
                <a:latin typeface="Arial" charset="0"/>
                <a:cs typeface="Arial" charset="0"/>
              </a:rPr>
              <a:t>Practice with tree stand and FAS at ground level, using all safety devices included with stand. Continue to practice, gradually going higher.</a:t>
            </a:r>
          </a:p>
          <a:p>
            <a:pPr lvl="1"/>
            <a:r>
              <a:rPr lang="en-US" dirty="0">
                <a:latin typeface="Arial" charset="0"/>
                <a:cs typeface="Arial" charset="0"/>
              </a:rPr>
              <a:t>Get enough sleep before using a tree stand.</a:t>
            </a:r>
          </a:p>
          <a:p>
            <a:pPr lvl="1"/>
            <a:r>
              <a:rPr lang="en-US" dirty="0">
                <a:latin typeface="Arial" charset="0"/>
                <a:cs typeface="Arial" charset="0"/>
              </a:rPr>
              <a:t>Carry a signaling device to let others know if you have a problem.</a:t>
            </a:r>
          </a:p>
          <a:p>
            <a:pPr lvl="1"/>
            <a:r>
              <a:rPr lang="en-US" dirty="0">
                <a:latin typeface="Arial" charset="0"/>
                <a:cs typeface="Arial" charset="0"/>
              </a:rPr>
              <a:t>Take your time and plan every move you make while installing and using an elevated stand.</a:t>
            </a:r>
          </a:p>
        </p:txBody>
      </p:sp>
    </p:spTree>
  </p:cSld>
  <p:clrMapOvr>
    <a:masterClrMapping/>
  </p:clrMapOvr>
  <p:transition/>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Title 4"/>
          <p:cNvSpPr>
            <a:spLocks noGrp="1"/>
          </p:cNvSpPr>
          <p:nvPr>
            <p:ph type="title"/>
          </p:nvPr>
        </p:nvSpPr>
        <p:spPr/>
        <p:txBody>
          <a:bodyPr/>
          <a:lstStyle/>
          <a:p>
            <a:r>
              <a:rPr lang="en-US" dirty="0"/>
              <a:t>Hunting From Elevated Stands</a:t>
            </a:r>
          </a:p>
        </p:txBody>
      </p:sp>
      <p:sp>
        <p:nvSpPr>
          <p:cNvPr id="368643" name="Content Placeholder 6"/>
          <p:cNvSpPr>
            <a:spLocks noGrp="1"/>
          </p:cNvSpPr>
          <p:nvPr>
            <p:ph idx="1"/>
          </p:nvPr>
        </p:nvSpPr>
        <p:spPr/>
        <p:txBody>
          <a:bodyPr/>
          <a:lstStyle/>
          <a:p>
            <a:r>
              <a:rPr lang="en-US" dirty="0">
                <a:latin typeface="Arial" charset="0"/>
                <a:cs typeface="Arial" charset="0"/>
              </a:rPr>
              <a:t>Slip end of haul line through your belt—leave it untied so it can pull free if you fall. Put on FAS, secure yourself to tree, and climb to stand.</a:t>
            </a:r>
          </a:p>
          <a:p>
            <a:r>
              <a:rPr lang="en-US" dirty="0">
                <a:latin typeface="Arial" charset="0"/>
                <a:cs typeface="Arial" charset="0"/>
              </a:rPr>
              <a:t>After you’re in stand and secure, haul up hunting equipment and untie haul line.</a:t>
            </a:r>
          </a:p>
        </p:txBody>
      </p:sp>
    </p:spTree>
  </p:cSld>
  <p:clrMapOvr>
    <a:masterClrMapping/>
  </p:clrMapOvr>
  <p:transition/>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Title 1"/>
          <p:cNvSpPr>
            <a:spLocks noGrp="1"/>
          </p:cNvSpPr>
          <p:nvPr>
            <p:ph type="title"/>
          </p:nvPr>
        </p:nvSpPr>
        <p:spPr/>
        <p:txBody>
          <a:bodyPr/>
          <a:lstStyle/>
          <a:p>
            <a:r>
              <a:rPr lang="en-US" dirty="0"/>
              <a:t>Hunting From Elevated Stands</a:t>
            </a:r>
          </a:p>
        </p:txBody>
      </p:sp>
      <p:sp>
        <p:nvSpPr>
          <p:cNvPr id="365571" name="Content Placeholder 2"/>
          <p:cNvSpPr>
            <a:spLocks noGrp="1"/>
          </p:cNvSpPr>
          <p:nvPr>
            <p:ph idx="1"/>
          </p:nvPr>
        </p:nvSpPr>
        <p:spPr/>
        <p:txBody>
          <a:bodyPr/>
          <a:lstStyle/>
          <a:p>
            <a:pPr lvl="1"/>
            <a:r>
              <a:rPr lang="en-US" dirty="0">
                <a:latin typeface="Arial" charset="0"/>
                <a:cs typeface="Arial" charset="0"/>
              </a:rPr>
              <a:t>Check your stand carefully before each use. </a:t>
            </a:r>
          </a:p>
          <a:p>
            <a:pPr lvl="1"/>
            <a:r>
              <a:rPr lang="en-US" dirty="0">
                <a:latin typeface="Arial" charset="0"/>
                <a:cs typeface="Arial" charset="0"/>
              </a:rPr>
              <a:t>Do not leave a stand attached to a tree for more than two weeks.</a:t>
            </a:r>
          </a:p>
          <a:p>
            <a:pPr lvl="1"/>
            <a:r>
              <a:rPr lang="en-US" dirty="0">
                <a:latin typeface="Arial" charset="0"/>
                <a:cs typeface="Arial" charset="0"/>
              </a:rPr>
              <a:t>Never exceed the weight limit of your stand or FAS. Weight includes you plus your equipment.</a:t>
            </a:r>
          </a:p>
          <a:p>
            <a:pPr lvl="1"/>
            <a:r>
              <a:rPr lang="en-US" dirty="0">
                <a:latin typeface="Arial" charset="0"/>
                <a:cs typeface="Arial" charset="0"/>
              </a:rPr>
              <a:t>Do not climb with anything in your hands or on your back. Use a haul line.</a:t>
            </a:r>
          </a:p>
          <a:p>
            <a:pPr lvl="1"/>
            <a:r>
              <a:rPr lang="en-US" dirty="0">
                <a:latin typeface="Arial" charset="0"/>
                <a:cs typeface="Arial" charset="0"/>
              </a:rPr>
              <a:t>Raise and lower all hunting equipment on the opposite side of the tree from your climbing route.</a:t>
            </a:r>
          </a:p>
        </p:txBody>
      </p:sp>
    </p:spTree>
  </p:cSld>
  <p:clrMapOvr>
    <a:masterClrMapping/>
  </p:clrMapOvr>
  <p:transition/>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Title 3"/>
          <p:cNvSpPr>
            <a:spLocks noGrp="1"/>
          </p:cNvSpPr>
          <p:nvPr>
            <p:ph type="title"/>
          </p:nvPr>
        </p:nvSpPr>
        <p:spPr/>
        <p:txBody>
          <a:bodyPr/>
          <a:lstStyle/>
          <a:p>
            <a:r>
              <a:rPr lang="en-US" dirty="0"/>
              <a:t>Hunting With Boats</a:t>
            </a:r>
          </a:p>
        </p:txBody>
      </p:sp>
      <p:sp>
        <p:nvSpPr>
          <p:cNvPr id="369667"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Trip Preparation</a:t>
            </a:r>
          </a:p>
        </p:txBody>
      </p:sp>
      <p:sp>
        <p:nvSpPr>
          <p:cNvPr id="369668" name="Content Placeholder 5"/>
          <p:cNvSpPr>
            <a:spLocks noGrp="1"/>
          </p:cNvSpPr>
          <p:nvPr>
            <p:ph sz="half" idx="2"/>
          </p:nvPr>
        </p:nvSpPr>
        <p:spPr>
          <a:xfrm>
            <a:off x="457200" y="1916113"/>
            <a:ext cx="8229600" cy="3951287"/>
          </a:xfrm>
        </p:spPr>
        <p:txBody>
          <a:bodyPr/>
          <a:lstStyle/>
          <a:p>
            <a:r>
              <a:rPr lang="en-US" dirty="0">
                <a:latin typeface="Arial" charset="0"/>
                <a:cs typeface="Arial" charset="0"/>
              </a:rPr>
              <a:t>Leave a hunting plan with family or friends with details on the boating portion of your trip. Include your planned route and when you plan to return.</a:t>
            </a:r>
          </a:p>
          <a:p>
            <a:r>
              <a:rPr lang="en-US" dirty="0">
                <a:latin typeface="Arial" charset="0"/>
                <a:cs typeface="Arial" charset="0"/>
              </a:rPr>
              <a:t>Be sure boat is large enough to carry you and your gear safely.</a:t>
            </a:r>
          </a:p>
          <a:p>
            <a:r>
              <a:rPr lang="en-US" dirty="0">
                <a:latin typeface="Arial" charset="0"/>
                <a:cs typeface="Arial" charset="0"/>
              </a:rPr>
              <a:t>Load gear low in the boat and distribute weight evenly.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Grp="1" noChangeArrowheads="1"/>
          </p:cNvSpPr>
          <p:nvPr>
            <p:ph type="title"/>
          </p:nvPr>
        </p:nvSpPr>
        <p:spPr/>
        <p:txBody>
          <a:bodyPr/>
          <a:lstStyle/>
          <a:p>
            <a:pPr eaLnBrk="1" hangingPunct="1"/>
            <a:r>
              <a:rPr lang="en-US" dirty="0"/>
              <a:t>Hunting With Boats</a:t>
            </a:r>
            <a:endParaRPr lang="en-US" sz="2400" dirty="0"/>
          </a:p>
        </p:txBody>
      </p:sp>
      <p:sp>
        <p:nvSpPr>
          <p:cNvPr id="370691" name="Rectangle 3"/>
          <p:cNvSpPr>
            <a:spLocks noGrp="1" noChangeArrowheads="1"/>
          </p:cNvSpPr>
          <p:nvPr>
            <p:ph idx="1"/>
          </p:nvPr>
        </p:nvSpPr>
        <p:spPr/>
        <p:txBody>
          <a:bodyPr/>
          <a:lstStyle/>
          <a:p>
            <a:pPr eaLnBrk="1" hangingPunct="1">
              <a:spcBef>
                <a:spcPts val="1800"/>
              </a:spcBef>
            </a:pPr>
            <a:r>
              <a:rPr lang="en-US" dirty="0">
                <a:latin typeface="Arial" charset="0"/>
                <a:cs typeface="Arial" charset="0"/>
              </a:rPr>
              <a:t>Have each person on board wear a personal flotation device (PFD) also called life jacket.</a:t>
            </a:r>
          </a:p>
          <a:p>
            <a:pPr eaLnBrk="1" hangingPunct="1">
              <a:spcBef>
                <a:spcPts val="1800"/>
              </a:spcBef>
            </a:pPr>
            <a:r>
              <a:rPr lang="en-US" dirty="0">
                <a:latin typeface="Arial" charset="0"/>
                <a:cs typeface="Arial" charset="0"/>
              </a:rPr>
              <a:t>Have throwable PFDs on board in case someone falls overboard.</a:t>
            </a:r>
          </a:p>
          <a:p>
            <a:pPr eaLnBrk="1" hangingPunct="1">
              <a:spcBef>
                <a:spcPts val="1800"/>
              </a:spcBef>
            </a:pPr>
            <a:r>
              <a:rPr lang="en-US" dirty="0">
                <a:latin typeface="Arial" charset="0"/>
                <a:cs typeface="Arial" charset="0"/>
              </a:rPr>
              <a:t>Stow required visual distress signals.</a:t>
            </a:r>
          </a:p>
          <a:p>
            <a:pPr eaLnBrk="1" hangingPunct="1">
              <a:spcBef>
                <a:spcPts val="1800"/>
              </a:spcBef>
            </a:pPr>
            <a:r>
              <a:rPr lang="en-US" dirty="0">
                <a:latin typeface="Arial" charset="0"/>
                <a:cs typeface="Arial" charset="0"/>
              </a:rPr>
              <a:t>Check up-to-date weather forecast before heading out.</a:t>
            </a:r>
          </a:p>
          <a:p>
            <a:pPr eaLnBrk="1" hangingPunct="1">
              <a:spcBef>
                <a:spcPts val="1800"/>
              </a:spcBef>
            </a:pPr>
            <a:r>
              <a:rPr lang="en-US" dirty="0">
                <a:latin typeface="Arial" charset="0"/>
                <a:cs typeface="Arial" charset="0"/>
              </a:rPr>
              <a:t>Cancel trip if wind and water conditions aren’t safe.</a:t>
            </a:r>
          </a:p>
        </p:txBody>
      </p:sp>
    </p:spTree>
  </p:cSld>
  <p:clrMapOvr>
    <a:masterClrMapping/>
  </p:clrMapOvr>
  <p:transition/>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Title 3"/>
          <p:cNvSpPr>
            <a:spLocks noGrp="1"/>
          </p:cNvSpPr>
          <p:nvPr>
            <p:ph type="title"/>
          </p:nvPr>
        </p:nvSpPr>
        <p:spPr/>
        <p:txBody>
          <a:bodyPr/>
          <a:lstStyle/>
          <a:p>
            <a:r>
              <a:rPr lang="en-US" dirty="0"/>
              <a:t>Hunting With Boats</a:t>
            </a:r>
          </a:p>
        </p:txBody>
      </p:sp>
      <p:sp>
        <p:nvSpPr>
          <p:cNvPr id="371715"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Transporting Firearms in a Boat</a:t>
            </a:r>
          </a:p>
        </p:txBody>
      </p:sp>
      <p:sp>
        <p:nvSpPr>
          <p:cNvPr id="371716" name="Content Placeholder 5"/>
          <p:cNvSpPr>
            <a:spLocks noGrp="1"/>
          </p:cNvSpPr>
          <p:nvPr>
            <p:ph sz="half" idx="2"/>
          </p:nvPr>
        </p:nvSpPr>
        <p:spPr>
          <a:xfrm>
            <a:off x="457200" y="1916113"/>
            <a:ext cx="8229600" cy="3951287"/>
          </a:xfrm>
        </p:spPr>
        <p:txBody>
          <a:bodyPr/>
          <a:lstStyle/>
          <a:p>
            <a:r>
              <a:rPr lang="en-US" dirty="0">
                <a:latin typeface="Arial" charset="0"/>
                <a:cs typeface="Arial" charset="0"/>
              </a:rPr>
              <a:t>Follow rules for transporting firearms in vehicle—unload and case firearms before transporting them. Action should be open or gun broken down, whichever makes firearm safest.</a:t>
            </a:r>
          </a:p>
          <a:p>
            <a:r>
              <a:rPr lang="en-US" dirty="0">
                <a:latin typeface="Arial" charset="0"/>
                <a:cs typeface="Arial" charset="0"/>
              </a:rPr>
              <a:t>Place unloaded firearm in bow of boat with muzzle pointing forward.</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2"/>
          <p:cNvSpPr>
            <a:spLocks noGrp="1" noChangeArrowheads="1"/>
          </p:cNvSpPr>
          <p:nvPr>
            <p:ph type="title"/>
          </p:nvPr>
        </p:nvSpPr>
        <p:spPr/>
        <p:txBody>
          <a:bodyPr/>
          <a:lstStyle/>
          <a:p>
            <a:pPr eaLnBrk="1" hangingPunct="1"/>
            <a:r>
              <a:rPr lang="en-US" dirty="0"/>
              <a:t>Hunting With Boats</a:t>
            </a:r>
            <a:endParaRPr lang="en-US" sz="2400" dirty="0"/>
          </a:p>
        </p:txBody>
      </p:sp>
      <p:sp>
        <p:nvSpPr>
          <p:cNvPr id="372739" name="Rectangle 3"/>
          <p:cNvSpPr>
            <a:spLocks noGrp="1" noChangeArrowheads="1"/>
          </p:cNvSpPr>
          <p:nvPr>
            <p:ph idx="1"/>
          </p:nvPr>
        </p:nvSpPr>
        <p:spPr/>
        <p:txBody>
          <a:bodyPr/>
          <a:lstStyle/>
          <a:p>
            <a:pPr eaLnBrk="1" hangingPunct="1">
              <a:spcBef>
                <a:spcPct val="100000"/>
              </a:spcBef>
            </a:pPr>
            <a:r>
              <a:rPr lang="en-US" dirty="0">
                <a:latin typeface="Arial" charset="0"/>
                <a:cs typeface="Arial" charset="0"/>
              </a:rPr>
              <a:t>When hunting with others, first one person settles into bow position facing forward after first gun is placed. </a:t>
            </a:r>
          </a:p>
          <a:p>
            <a:pPr eaLnBrk="1" hangingPunct="1">
              <a:spcBef>
                <a:spcPct val="100000"/>
              </a:spcBef>
            </a:pPr>
            <a:r>
              <a:rPr lang="en-US" dirty="0">
                <a:latin typeface="Arial" charset="0"/>
                <a:cs typeface="Arial" charset="0"/>
              </a:rPr>
              <a:t>Next, place second unloaded firearm in stern of boat, muzzle pointing rearward. Then second person settles in stern position facing rearward. </a:t>
            </a:r>
          </a:p>
          <a:p>
            <a:pPr eaLnBrk="1" hangingPunct="1">
              <a:spcBef>
                <a:spcPct val="100000"/>
              </a:spcBef>
            </a:pPr>
            <a:r>
              <a:rPr lang="en-US" dirty="0">
                <a:latin typeface="Arial" charset="0"/>
                <a:cs typeface="Arial" charset="0"/>
              </a:rPr>
              <a:t>Repeat procedure when unloading.</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en-US" dirty="0"/>
              <a:t>What Is Ammunition?</a:t>
            </a:r>
            <a:endParaRPr lang="en-US" sz="2400" dirty="0"/>
          </a:p>
        </p:txBody>
      </p:sp>
      <p:sp>
        <p:nvSpPr>
          <p:cNvPr id="62467" name="Content Placeholder 3"/>
          <p:cNvSpPr>
            <a:spLocks noGrp="1"/>
          </p:cNvSpPr>
          <p:nvPr>
            <p:ph idx="1"/>
          </p:nvPr>
        </p:nvSpPr>
        <p:spPr/>
        <p:txBody>
          <a:bodyPr/>
          <a:lstStyle/>
          <a:p>
            <a:r>
              <a:rPr lang="en-US" dirty="0">
                <a:latin typeface="Arial" charset="0"/>
                <a:cs typeface="Arial" charset="0"/>
              </a:rPr>
              <a:t>Hunter must choose correct type and size of shot for shotshell. </a:t>
            </a:r>
          </a:p>
          <a:p>
            <a:pPr lvl="1"/>
            <a:r>
              <a:rPr lang="en-US" dirty="0">
                <a:latin typeface="Arial" charset="0"/>
                <a:cs typeface="Arial" charset="0"/>
              </a:rPr>
              <a:t>As the size of a target decreases, reduce the diameter of shot used. </a:t>
            </a:r>
          </a:p>
          <a:p>
            <a:pPr lvl="1"/>
            <a:r>
              <a:rPr lang="en-US" dirty="0">
                <a:latin typeface="Arial" charset="0"/>
                <a:cs typeface="Arial" charset="0"/>
              </a:rPr>
              <a:t>The smaller the shot number, the larger the pellet diameter.</a:t>
            </a:r>
          </a:p>
          <a:p>
            <a:pPr lvl="1"/>
            <a:r>
              <a:rPr lang="en-US" dirty="0">
                <a:latin typeface="Arial" charset="0"/>
                <a:cs typeface="Arial" charset="0"/>
              </a:rPr>
              <a:t>Shotshell marked as “magnum” means shell has more shot or more gunpowder than a regular shell. Magnum and regular shotshells are interchangeable if the correct gauge and shell length are used.</a:t>
            </a:r>
          </a:p>
        </p:txBody>
      </p:sp>
    </p:spTree>
  </p:cSld>
  <p:clrMapOvr>
    <a:masterClrMapping/>
  </p:clrMapOvr>
  <p:transition/>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Title 6"/>
          <p:cNvSpPr>
            <a:spLocks noGrp="1"/>
          </p:cNvSpPr>
          <p:nvPr>
            <p:ph type="title"/>
          </p:nvPr>
        </p:nvSpPr>
        <p:spPr/>
        <p:txBody>
          <a:bodyPr/>
          <a:lstStyle/>
          <a:p>
            <a:r>
              <a:rPr lang="en-US" dirty="0"/>
              <a:t>Hunting With Boats</a:t>
            </a:r>
          </a:p>
        </p:txBody>
      </p:sp>
      <p:sp>
        <p:nvSpPr>
          <p:cNvPr id="373763" name="Text Placeholder 7"/>
          <p:cNvSpPr>
            <a:spLocks noGrp="1"/>
          </p:cNvSpPr>
          <p:nvPr>
            <p:ph type="body" idx="1"/>
          </p:nvPr>
        </p:nvSpPr>
        <p:spPr>
          <a:xfrm>
            <a:off x="457200" y="1276350"/>
            <a:ext cx="8229600" cy="639763"/>
          </a:xfrm>
        </p:spPr>
        <p:txBody>
          <a:bodyPr/>
          <a:lstStyle/>
          <a:p>
            <a:r>
              <a:rPr lang="en-US" dirty="0">
                <a:latin typeface="Arial" charset="0"/>
                <a:cs typeface="Arial" charset="0"/>
              </a:rPr>
              <a:t>Zones-of-Fire in a Boat</a:t>
            </a:r>
          </a:p>
        </p:txBody>
      </p:sp>
      <p:sp>
        <p:nvSpPr>
          <p:cNvPr id="373764" name="Content Placeholder 8"/>
          <p:cNvSpPr>
            <a:spLocks noGrp="1"/>
          </p:cNvSpPr>
          <p:nvPr>
            <p:ph sz="half" idx="2"/>
          </p:nvPr>
        </p:nvSpPr>
        <p:spPr>
          <a:xfrm>
            <a:off x="457200" y="1916113"/>
            <a:ext cx="8229600" cy="3951287"/>
          </a:xfrm>
        </p:spPr>
        <p:txBody>
          <a:bodyPr/>
          <a:lstStyle/>
          <a:p>
            <a:r>
              <a:rPr lang="en-US" dirty="0">
                <a:latin typeface="Arial" charset="0"/>
                <a:cs typeface="Arial" charset="0"/>
              </a:rPr>
              <a:t>When duck hunting, back-to-back position is safest, with zone-of-fire confined to 180-degree area in front of each hunter.</a:t>
            </a:r>
          </a:p>
        </p:txBody>
      </p:sp>
      <p:pic>
        <p:nvPicPr>
          <p:cNvPr id="373765" name="Picture 6" descr="\\Ladybird\shared_graphics\Hunting_graphics\Export_PPT\Generic_drawings\safety_zone_of_fire_in_boat_camo_hats.jpg"/>
          <p:cNvPicPr>
            <a:picLocks noChangeAspect="1" noChangeArrowheads="1"/>
          </p:cNvPicPr>
          <p:nvPr/>
        </p:nvPicPr>
        <p:blipFill>
          <a:blip r:embed="rId2"/>
          <a:stretch>
            <a:fillRect/>
          </a:stretch>
        </p:blipFill>
        <p:spPr bwMode="auto">
          <a:xfrm>
            <a:off x="2363788" y="3200874"/>
            <a:ext cx="4264025" cy="2829565"/>
          </a:xfrm>
          <a:prstGeom prst="rect">
            <a:avLst/>
          </a:prstGeom>
          <a:noFill/>
          <a:ln w="9525">
            <a:noFill/>
            <a:miter lim="800000"/>
            <a:headEnd/>
            <a:tailEnd/>
          </a:ln>
        </p:spPr>
      </p:pic>
    </p:spTree>
  </p:cSld>
  <p:clrMapOvr>
    <a:masterClrMapping/>
  </p:clrMapOvr>
  <p:transition/>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Title 3"/>
          <p:cNvSpPr>
            <a:spLocks noGrp="1"/>
          </p:cNvSpPr>
          <p:nvPr>
            <p:ph type="title"/>
          </p:nvPr>
        </p:nvSpPr>
        <p:spPr/>
        <p:txBody>
          <a:bodyPr/>
          <a:lstStyle/>
          <a:p>
            <a:r>
              <a:rPr lang="en-US" dirty="0"/>
              <a:t>Hunting With Boats</a:t>
            </a:r>
          </a:p>
        </p:txBody>
      </p:sp>
      <p:sp>
        <p:nvSpPr>
          <p:cNvPr id="376835"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Surviving Water Emergencies</a:t>
            </a:r>
          </a:p>
        </p:txBody>
      </p:sp>
      <p:sp>
        <p:nvSpPr>
          <p:cNvPr id="376836" name="Content Placeholder 5"/>
          <p:cNvSpPr>
            <a:spLocks noGrp="1"/>
          </p:cNvSpPr>
          <p:nvPr>
            <p:ph sz="half" idx="2"/>
          </p:nvPr>
        </p:nvSpPr>
        <p:spPr>
          <a:xfrm>
            <a:off x="457200" y="1916113"/>
            <a:ext cx="8229600" cy="3951287"/>
          </a:xfrm>
        </p:spPr>
        <p:txBody>
          <a:bodyPr/>
          <a:lstStyle/>
          <a:p>
            <a:r>
              <a:rPr lang="en-US" dirty="0">
                <a:latin typeface="Arial" charset="0"/>
                <a:cs typeface="Arial" charset="0"/>
              </a:rPr>
              <a:t>Always wear a U.S. Coast Guard–approved PFD while in the boat—will keep you afloat and will help you keep warm.</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Title 9"/>
          <p:cNvSpPr>
            <a:spLocks noGrp="1"/>
          </p:cNvSpPr>
          <p:nvPr>
            <p:ph type="title"/>
          </p:nvPr>
        </p:nvSpPr>
        <p:spPr/>
        <p:txBody>
          <a:bodyPr/>
          <a:lstStyle/>
          <a:p>
            <a:r>
              <a:rPr lang="en-US" dirty="0"/>
              <a:t>Hunting With Boats</a:t>
            </a:r>
          </a:p>
        </p:txBody>
      </p:sp>
      <p:sp>
        <p:nvSpPr>
          <p:cNvPr id="374787" name="Text Placeholder 5"/>
          <p:cNvSpPr>
            <a:spLocks noGrp="1"/>
          </p:cNvSpPr>
          <p:nvPr>
            <p:ph type="body" idx="1"/>
          </p:nvPr>
        </p:nvSpPr>
        <p:spPr>
          <a:xfrm>
            <a:off x="457200" y="1276350"/>
            <a:ext cx="6248400" cy="674688"/>
          </a:xfrm>
        </p:spPr>
        <p:txBody>
          <a:bodyPr/>
          <a:lstStyle/>
          <a:p>
            <a:r>
              <a:rPr lang="en-US" dirty="0">
                <a:latin typeface="Arial" charset="0"/>
                <a:cs typeface="Arial" charset="0"/>
              </a:rPr>
              <a:t>Types of PFDs</a:t>
            </a:r>
          </a:p>
        </p:txBody>
      </p:sp>
      <p:sp>
        <p:nvSpPr>
          <p:cNvPr id="374788" name="Content Placeholder 6"/>
          <p:cNvSpPr>
            <a:spLocks noGrp="1"/>
          </p:cNvSpPr>
          <p:nvPr>
            <p:ph sz="half" idx="2"/>
          </p:nvPr>
        </p:nvSpPr>
        <p:spPr/>
        <p:txBody>
          <a:bodyPr/>
          <a:lstStyle/>
          <a:p>
            <a:r>
              <a:rPr lang="en-US" dirty="0">
                <a:latin typeface="Arial Black" pitchFamily="34" charset="0"/>
                <a:cs typeface="Arial" charset="0"/>
              </a:rPr>
              <a:t>Type I</a:t>
            </a:r>
            <a:r>
              <a:rPr lang="en-US" dirty="0">
                <a:latin typeface="Arial" charset="0"/>
                <a:cs typeface="Arial" charset="0"/>
              </a:rPr>
              <a:t>: Wearable Offshore Life Jacket</a:t>
            </a:r>
          </a:p>
          <a:p>
            <a:endParaRPr lang="en-US" dirty="0">
              <a:latin typeface="Arial" charset="0"/>
              <a:cs typeface="Arial" charset="0"/>
            </a:endParaRPr>
          </a:p>
          <a:p>
            <a:endParaRPr lang="en-US" dirty="0">
              <a:latin typeface="Arial" charset="0"/>
              <a:cs typeface="Arial" charset="0"/>
            </a:endParaRPr>
          </a:p>
          <a:p>
            <a:r>
              <a:rPr lang="en-US" dirty="0">
                <a:latin typeface="Arial Black" pitchFamily="34" charset="0"/>
                <a:cs typeface="Arial" charset="0"/>
              </a:rPr>
              <a:t>Type II</a:t>
            </a:r>
            <a:r>
              <a:rPr lang="en-US" dirty="0">
                <a:latin typeface="Arial" charset="0"/>
                <a:cs typeface="Arial" charset="0"/>
              </a:rPr>
              <a:t>: Wearable Near-Shore Buoyant Vest</a:t>
            </a:r>
          </a:p>
        </p:txBody>
      </p:sp>
      <p:pic>
        <p:nvPicPr>
          <p:cNvPr id="374789" name="Picture 9" descr="PFDs_type2_TH"/>
          <p:cNvPicPr>
            <a:picLocks noChangeAspect="1" noChangeArrowheads="1"/>
          </p:cNvPicPr>
          <p:nvPr/>
        </p:nvPicPr>
        <p:blipFill>
          <a:blip r:embed="rId2"/>
          <a:srcRect/>
          <a:stretch>
            <a:fillRect/>
          </a:stretch>
        </p:blipFill>
        <p:spPr bwMode="auto">
          <a:xfrm>
            <a:off x="4953000" y="3733800"/>
            <a:ext cx="1600200" cy="2398713"/>
          </a:xfrm>
          <a:prstGeom prst="rect">
            <a:avLst/>
          </a:prstGeom>
          <a:noFill/>
          <a:ln w="9525">
            <a:noFill/>
            <a:miter lim="800000"/>
            <a:headEnd/>
            <a:tailEnd/>
          </a:ln>
        </p:spPr>
      </p:pic>
      <p:pic>
        <p:nvPicPr>
          <p:cNvPr id="3" name="Picture 2">
            <a:extLst>
              <a:ext uri="{FF2B5EF4-FFF2-40B4-BE49-F238E27FC236}">
                <a16:creationId xmlns:a16="http://schemas.microsoft.com/office/drawing/2014/main" id="{3EDE412A-1F73-A341-9ED2-8B2656D88B7F}"/>
              </a:ext>
            </a:extLst>
          </p:cNvPr>
          <p:cNvPicPr>
            <a:picLocks noChangeAspect="1"/>
          </p:cNvPicPr>
          <p:nvPr/>
        </p:nvPicPr>
        <p:blipFill>
          <a:blip r:embed="rId3"/>
          <a:stretch>
            <a:fillRect/>
          </a:stretch>
        </p:blipFill>
        <p:spPr>
          <a:xfrm>
            <a:off x="6551908" y="1816100"/>
            <a:ext cx="1993900" cy="2273300"/>
          </a:xfrm>
          <a:prstGeom prst="rect">
            <a:avLst/>
          </a:prstGeom>
        </p:spPr>
      </p:pic>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Title 1"/>
          <p:cNvSpPr>
            <a:spLocks noGrp="1"/>
          </p:cNvSpPr>
          <p:nvPr>
            <p:ph type="title"/>
          </p:nvPr>
        </p:nvSpPr>
        <p:spPr/>
        <p:txBody>
          <a:bodyPr/>
          <a:lstStyle/>
          <a:p>
            <a:r>
              <a:rPr lang="en-US" dirty="0"/>
              <a:t>Hunting With Boats</a:t>
            </a:r>
          </a:p>
        </p:txBody>
      </p:sp>
      <p:sp>
        <p:nvSpPr>
          <p:cNvPr id="375811" name="Content Placeholder 8"/>
          <p:cNvSpPr>
            <a:spLocks noGrp="1"/>
          </p:cNvSpPr>
          <p:nvPr>
            <p:ph sz="half" idx="2"/>
          </p:nvPr>
        </p:nvSpPr>
        <p:spPr>
          <a:xfrm>
            <a:off x="4648200" y="1265238"/>
            <a:ext cx="4038600" cy="4525962"/>
          </a:xfrm>
        </p:spPr>
        <p:txBody>
          <a:bodyPr/>
          <a:lstStyle/>
          <a:p>
            <a:r>
              <a:rPr lang="en-US" dirty="0">
                <a:latin typeface="Arial Black" pitchFamily="34" charset="0"/>
                <a:cs typeface="Arial" charset="0"/>
              </a:rPr>
              <a:t>Type III</a:t>
            </a:r>
            <a:r>
              <a:rPr lang="en-US" dirty="0">
                <a:latin typeface="Arial" charset="0"/>
                <a:cs typeface="Arial" charset="0"/>
              </a:rPr>
              <a:t>: Wearable Flotation Aid</a:t>
            </a:r>
          </a:p>
          <a:p>
            <a:endParaRPr lang="en-US" dirty="0">
              <a:latin typeface="Arial" charset="0"/>
              <a:cs typeface="Arial" charset="0"/>
            </a:endParaRPr>
          </a:p>
          <a:p>
            <a:endParaRPr lang="en-US" dirty="0">
              <a:latin typeface="Arial" charset="0"/>
              <a:cs typeface="Arial" charset="0"/>
            </a:endParaRPr>
          </a:p>
          <a:p>
            <a:endParaRPr lang="en-US" dirty="0">
              <a:latin typeface="Arial" charset="0"/>
              <a:cs typeface="Arial" charset="0"/>
            </a:endParaRPr>
          </a:p>
          <a:p>
            <a:r>
              <a:rPr lang="en-US" dirty="0">
                <a:latin typeface="Arial Black" pitchFamily="34" charset="0"/>
                <a:cs typeface="Arial" charset="0"/>
              </a:rPr>
              <a:t>Type IV</a:t>
            </a:r>
            <a:r>
              <a:rPr lang="en-US" dirty="0">
                <a:latin typeface="Arial" charset="0"/>
                <a:cs typeface="Arial" charset="0"/>
              </a:rPr>
              <a:t>: Throwable Devices</a:t>
            </a:r>
          </a:p>
        </p:txBody>
      </p:sp>
      <p:pic>
        <p:nvPicPr>
          <p:cNvPr id="375813" name="Picture 7" descr="\\Ladybird\shared_graphics\Hunting_graphics\Export_PPT\Generic_drawings\pfd_type_iii.jpg"/>
          <p:cNvPicPr>
            <a:picLocks noChangeAspect="1" noChangeArrowheads="1"/>
          </p:cNvPicPr>
          <p:nvPr/>
        </p:nvPicPr>
        <p:blipFill>
          <a:blip r:embed="rId2"/>
          <a:srcRect/>
          <a:stretch>
            <a:fillRect/>
          </a:stretch>
        </p:blipFill>
        <p:spPr bwMode="auto">
          <a:xfrm>
            <a:off x="2667000" y="1295400"/>
            <a:ext cx="1622425" cy="2322513"/>
          </a:xfrm>
          <a:prstGeom prst="rect">
            <a:avLst/>
          </a:prstGeom>
          <a:noFill/>
          <a:ln w="9525">
            <a:noFill/>
            <a:miter lim="800000"/>
            <a:headEnd/>
            <a:tailEnd/>
          </a:ln>
        </p:spPr>
      </p:pic>
      <p:pic>
        <p:nvPicPr>
          <p:cNvPr id="375814" name="Picture 8" descr="\\Ladybird\shared_graphics\Hunting_graphics\Export_PPT\Generic_drawings\pfd_type_iv_ring.jpg"/>
          <p:cNvPicPr>
            <a:picLocks noChangeAspect="1" noChangeArrowheads="1"/>
          </p:cNvPicPr>
          <p:nvPr/>
        </p:nvPicPr>
        <p:blipFill>
          <a:blip r:embed="rId3"/>
          <a:srcRect/>
          <a:stretch>
            <a:fillRect/>
          </a:stretch>
        </p:blipFill>
        <p:spPr bwMode="auto">
          <a:xfrm>
            <a:off x="609600" y="4652963"/>
            <a:ext cx="1905000" cy="1366837"/>
          </a:xfrm>
          <a:prstGeom prst="rect">
            <a:avLst/>
          </a:prstGeom>
          <a:noFill/>
          <a:ln w="9525">
            <a:noFill/>
            <a:miter lim="800000"/>
            <a:headEnd/>
            <a:tailEnd/>
          </a:ln>
        </p:spPr>
      </p:pic>
      <p:pic>
        <p:nvPicPr>
          <p:cNvPr id="375815" name="Picture 9" descr="\\Ladybird\shared_graphics\Hunting_graphics\Export_PPT\Generic_drawings\pfd_type_iv_cushion.jpg"/>
          <p:cNvPicPr>
            <a:picLocks noChangeAspect="1" noChangeArrowheads="1"/>
          </p:cNvPicPr>
          <p:nvPr/>
        </p:nvPicPr>
        <p:blipFill>
          <a:blip r:embed="rId4"/>
          <a:srcRect/>
          <a:stretch>
            <a:fillRect/>
          </a:stretch>
        </p:blipFill>
        <p:spPr bwMode="auto">
          <a:xfrm>
            <a:off x="2590800" y="5029200"/>
            <a:ext cx="1752600" cy="1303338"/>
          </a:xfrm>
          <a:prstGeom prst="rect">
            <a:avLst/>
          </a:prstGeom>
          <a:noFill/>
          <a:ln w="9525">
            <a:noFill/>
            <a:miter lim="800000"/>
            <a:headEnd/>
            <a:tailEnd/>
          </a:ln>
        </p:spPr>
      </p:pic>
      <p:pic>
        <p:nvPicPr>
          <p:cNvPr id="3" name="Picture 2">
            <a:extLst>
              <a:ext uri="{FF2B5EF4-FFF2-40B4-BE49-F238E27FC236}">
                <a16:creationId xmlns:a16="http://schemas.microsoft.com/office/drawing/2014/main" id="{D98595A9-B50B-4849-9CA6-770ABF1DECD8}"/>
              </a:ext>
            </a:extLst>
          </p:cNvPr>
          <p:cNvPicPr>
            <a:picLocks noChangeAspect="1"/>
          </p:cNvPicPr>
          <p:nvPr/>
        </p:nvPicPr>
        <p:blipFill>
          <a:blip r:embed="rId5"/>
          <a:stretch>
            <a:fillRect/>
          </a:stretch>
        </p:blipFill>
        <p:spPr>
          <a:xfrm>
            <a:off x="1039813" y="2057400"/>
            <a:ext cx="1447800" cy="2197100"/>
          </a:xfrm>
          <a:prstGeom prst="rect">
            <a:avLst/>
          </a:prstGeom>
        </p:spPr>
      </p:pic>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Title 1"/>
          <p:cNvSpPr>
            <a:spLocks noGrp="1"/>
          </p:cNvSpPr>
          <p:nvPr>
            <p:ph type="title"/>
          </p:nvPr>
        </p:nvSpPr>
        <p:spPr/>
        <p:txBody>
          <a:bodyPr/>
          <a:lstStyle/>
          <a:p>
            <a:r>
              <a:rPr lang="en-US" dirty="0"/>
              <a:t>Hunting With Boats</a:t>
            </a:r>
          </a:p>
        </p:txBody>
      </p:sp>
      <p:sp>
        <p:nvSpPr>
          <p:cNvPr id="375811" name="Content Placeholder 8"/>
          <p:cNvSpPr>
            <a:spLocks noGrp="1"/>
          </p:cNvSpPr>
          <p:nvPr>
            <p:ph sz="half" idx="2"/>
          </p:nvPr>
        </p:nvSpPr>
        <p:spPr>
          <a:xfrm>
            <a:off x="4651612" y="3276600"/>
            <a:ext cx="4038600" cy="4525962"/>
          </a:xfrm>
        </p:spPr>
        <p:txBody>
          <a:bodyPr/>
          <a:lstStyle/>
          <a:p>
            <a:r>
              <a:rPr lang="en-US" dirty="0">
                <a:latin typeface="Arial Black" pitchFamily="34" charset="0"/>
                <a:cs typeface="Arial" charset="0"/>
              </a:rPr>
              <a:t>Type V</a:t>
            </a:r>
            <a:r>
              <a:rPr lang="en-US" dirty="0">
                <a:latin typeface="Arial" charset="0"/>
                <a:cs typeface="Arial" charset="0"/>
              </a:rPr>
              <a:t>: Wearable Special-Use Device</a:t>
            </a:r>
          </a:p>
          <a:p>
            <a:endParaRPr lang="en-US" dirty="0">
              <a:latin typeface="Arial" charset="0"/>
              <a:cs typeface="Arial" charset="0"/>
            </a:endParaRPr>
          </a:p>
          <a:p>
            <a:pPr marL="0" indent="0">
              <a:buNone/>
            </a:pPr>
            <a:endParaRPr lang="en-US" dirty="0">
              <a:latin typeface="Arial" charset="0"/>
              <a:cs typeface="Arial" charset="0"/>
            </a:endParaRPr>
          </a:p>
        </p:txBody>
      </p:sp>
      <p:pic>
        <p:nvPicPr>
          <p:cNvPr id="5" name="Picture 4">
            <a:extLst>
              <a:ext uri="{FF2B5EF4-FFF2-40B4-BE49-F238E27FC236}">
                <a16:creationId xmlns:a16="http://schemas.microsoft.com/office/drawing/2014/main" id="{6E3265A1-F9D5-9943-B3CA-5F659CA9B3AE}"/>
              </a:ext>
            </a:extLst>
          </p:cNvPr>
          <p:cNvPicPr>
            <a:picLocks noChangeAspect="1"/>
          </p:cNvPicPr>
          <p:nvPr/>
        </p:nvPicPr>
        <p:blipFill rotWithShape="1">
          <a:blip r:embed="rId2"/>
          <a:srcRect r="-2291" b="13517"/>
          <a:stretch/>
        </p:blipFill>
        <p:spPr>
          <a:xfrm>
            <a:off x="457200" y="1600200"/>
            <a:ext cx="4343400" cy="3752850"/>
          </a:xfrm>
          <a:prstGeom prst="rect">
            <a:avLst/>
          </a:prstGeom>
        </p:spPr>
      </p:pic>
    </p:spTree>
    <p:extLst>
      <p:ext uri="{BB962C8B-B14F-4D97-AF65-F5344CB8AC3E}">
        <p14:creationId xmlns:p14="http://schemas.microsoft.com/office/powerpoint/2010/main" val="1911289107"/>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Title 1"/>
          <p:cNvSpPr>
            <a:spLocks noGrp="1"/>
          </p:cNvSpPr>
          <p:nvPr>
            <p:ph type="title"/>
          </p:nvPr>
        </p:nvSpPr>
        <p:spPr/>
        <p:txBody>
          <a:bodyPr/>
          <a:lstStyle/>
          <a:p>
            <a:r>
              <a:rPr lang="en-US" dirty="0"/>
              <a:t>Hunting With Boats</a:t>
            </a:r>
          </a:p>
        </p:txBody>
      </p:sp>
      <p:sp>
        <p:nvSpPr>
          <p:cNvPr id="377859" name="Content Placeholder 2"/>
          <p:cNvSpPr>
            <a:spLocks noGrp="1"/>
          </p:cNvSpPr>
          <p:nvPr>
            <p:ph idx="1"/>
          </p:nvPr>
        </p:nvSpPr>
        <p:spPr>
          <a:xfrm>
            <a:off x="381000" y="1295400"/>
            <a:ext cx="8534400" cy="4525963"/>
          </a:xfrm>
        </p:spPr>
        <p:txBody>
          <a:bodyPr/>
          <a:lstStyle/>
          <a:p>
            <a:r>
              <a:rPr lang="en-US" dirty="0">
                <a:latin typeface="Arial" charset="0"/>
                <a:cs typeface="Arial" charset="0"/>
              </a:rPr>
              <a:t>If your boat swamps or capsizes, stay with the boat. Signal passing boats by waving a bright cloth or raising an oar.</a:t>
            </a:r>
          </a:p>
          <a:p>
            <a:r>
              <a:rPr lang="en-US" dirty="0">
                <a:latin typeface="Arial" charset="0"/>
                <a:cs typeface="Arial" charset="0"/>
              </a:rPr>
              <a:t>Placing an oar under your back and shoulders and another under your legs can help you float. If decoys are in reach, stuff them inside your jacket.</a:t>
            </a:r>
          </a:p>
          <a:p>
            <a:r>
              <a:rPr lang="en-US" dirty="0">
                <a:latin typeface="Arial" charset="0"/>
                <a:cs typeface="Arial" charset="0"/>
              </a:rPr>
              <a:t>Chest waders and hip boots will help you stay afloat.</a:t>
            </a:r>
          </a:p>
          <a:p>
            <a:r>
              <a:rPr lang="en-US" dirty="0">
                <a:latin typeface="Arial" charset="0"/>
                <a:cs typeface="Arial" charset="0"/>
              </a:rPr>
              <a:t>Equip your boat with a means for re-entry to use if you should fall into the water.</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Title 3"/>
          <p:cNvSpPr>
            <a:spLocks noGrp="1"/>
          </p:cNvSpPr>
          <p:nvPr>
            <p:ph type="title"/>
          </p:nvPr>
        </p:nvSpPr>
        <p:spPr/>
        <p:txBody>
          <a:bodyPr/>
          <a:lstStyle/>
          <a:p>
            <a:r>
              <a:rPr lang="en-US" dirty="0"/>
              <a:t>Hunting With Boats</a:t>
            </a:r>
          </a:p>
        </p:txBody>
      </p:sp>
      <p:sp>
        <p:nvSpPr>
          <p:cNvPr id="378883"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Cold Water Immersion and Hypothermia</a:t>
            </a:r>
          </a:p>
        </p:txBody>
      </p:sp>
      <p:sp>
        <p:nvSpPr>
          <p:cNvPr id="378884" name="Content Placeholder 5"/>
          <p:cNvSpPr>
            <a:spLocks noGrp="1"/>
          </p:cNvSpPr>
          <p:nvPr>
            <p:ph sz="half" idx="2"/>
          </p:nvPr>
        </p:nvSpPr>
        <p:spPr>
          <a:xfrm>
            <a:off x="457200" y="1916113"/>
            <a:ext cx="8229600" cy="3951287"/>
          </a:xfrm>
        </p:spPr>
        <p:txBody>
          <a:bodyPr/>
          <a:lstStyle/>
          <a:p>
            <a:r>
              <a:rPr lang="en-US" dirty="0">
                <a:latin typeface="Arial" charset="0"/>
                <a:cs typeface="Arial" charset="0"/>
              </a:rPr>
              <a:t>Sudden immersion into cold water can cause immediate, involuntary gasping; hyperventilation; panic; and vertigo—all can result in water inhalation and drowning. Also can change blood pressure, heart rate, and heart rhythm, which can result in death.</a:t>
            </a:r>
          </a:p>
          <a:p>
            <a:r>
              <a:rPr lang="en-US" dirty="0">
                <a:latin typeface="Arial" charset="0"/>
                <a:cs typeface="Arial" charset="0"/>
              </a:rPr>
              <a:t>Prepare for boating in cold water by always wearing secured life jacket. Wear layered clothing for insulation.</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Title 1"/>
          <p:cNvSpPr>
            <a:spLocks noGrp="1"/>
          </p:cNvSpPr>
          <p:nvPr>
            <p:ph type="title"/>
          </p:nvPr>
        </p:nvSpPr>
        <p:spPr/>
        <p:txBody>
          <a:bodyPr/>
          <a:lstStyle/>
          <a:p>
            <a:r>
              <a:rPr lang="en-US" dirty="0"/>
              <a:t>Hunting With Boats</a:t>
            </a:r>
          </a:p>
        </p:txBody>
      </p:sp>
      <p:sp>
        <p:nvSpPr>
          <p:cNvPr id="379907" name="Content Placeholder 2"/>
          <p:cNvSpPr>
            <a:spLocks noGrp="1"/>
          </p:cNvSpPr>
          <p:nvPr>
            <p:ph idx="1"/>
          </p:nvPr>
        </p:nvSpPr>
        <p:spPr/>
        <p:txBody>
          <a:bodyPr/>
          <a:lstStyle/>
          <a:p>
            <a:r>
              <a:rPr lang="en-US" dirty="0">
                <a:latin typeface="Arial" charset="0"/>
                <a:cs typeface="Arial" charset="0"/>
              </a:rPr>
              <a:t>Take measures to avoid capsizing boat or falling overboard. If you fall into cold water:</a:t>
            </a:r>
          </a:p>
          <a:p>
            <a:pPr lvl="1"/>
            <a:r>
              <a:rPr lang="en-US" dirty="0">
                <a:latin typeface="Arial" charset="0"/>
                <a:cs typeface="Arial" charset="0"/>
              </a:rPr>
              <a:t>Don’t panic. Try to get control of your breathing. Hold onto something or stay still until your breathing is controlled. </a:t>
            </a:r>
          </a:p>
          <a:p>
            <a:pPr lvl="1"/>
            <a:r>
              <a:rPr lang="en-US" dirty="0">
                <a:latin typeface="Arial" charset="0"/>
                <a:cs typeface="Arial" charset="0"/>
              </a:rPr>
              <a:t>When breathing is under control, perform most important functions first.</a:t>
            </a:r>
          </a:p>
          <a:p>
            <a:pPr lvl="1"/>
            <a:r>
              <a:rPr lang="en-US" dirty="0">
                <a:latin typeface="Arial" charset="0"/>
                <a:cs typeface="Arial" charset="0"/>
              </a:rPr>
              <a:t>Put on PFD immediately if not wearing one. Don’t take your clothes off unless absolutely necessary.</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p:txBody>
          <a:bodyPr/>
          <a:lstStyle/>
          <a:p>
            <a:pPr eaLnBrk="1" hangingPunct="1"/>
            <a:r>
              <a:rPr lang="en-US" dirty="0"/>
              <a:t>Hunting With Boats</a:t>
            </a:r>
            <a:endParaRPr lang="en-US" sz="2400" dirty="0"/>
          </a:p>
        </p:txBody>
      </p:sp>
      <p:sp>
        <p:nvSpPr>
          <p:cNvPr id="380931" name="Rectangle 3"/>
          <p:cNvSpPr>
            <a:spLocks noGrp="1" noChangeArrowheads="1"/>
          </p:cNvSpPr>
          <p:nvPr>
            <p:ph idx="1"/>
          </p:nvPr>
        </p:nvSpPr>
        <p:spPr/>
        <p:txBody>
          <a:bodyPr/>
          <a:lstStyle/>
          <a:p>
            <a:pPr marL="798513" lvl="1" indent="-341313" eaLnBrk="1" hangingPunct="1"/>
            <a:r>
              <a:rPr lang="en-US" dirty="0">
                <a:latin typeface="Arial" charset="0"/>
                <a:cs typeface="Arial" charset="0"/>
              </a:rPr>
              <a:t>Try to reboard boat, even if it is swamped or capsized. Get as much of your body out of water as possible.</a:t>
            </a:r>
          </a:p>
          <a:p>
            <a:pPr marL="798513" lvl="1" indent="-341313" eaLnBrk="1" hangingPunct="1"/>
            <a:r>
              <a:rPr lang="en-US" dirty="0">
                <a:latin typeface="Arial" charset="0"/>
                <a:cs typeface="Arial" charset="0"/>
              </a:rPr>
              <a:t>If you cannot get out of the water quickly, protect against rapid heat loss. </a:t>
            </a:r>
          </a:p>
          <a:p>
            <a:pPr marL="1198563" lvl="2" indent="-341313" eaLnBrk="1" hangingPunct="1"/>
            <a:r>
              <a:rPr lang="en-US" dirty="0">
                <a:latin typeface="Arial" charset="0"/>
                <a:cs typeface="Arial" charset="0"/>
              </a:rPr>
              <a:t>Stay as motionless as possible, protecting high heat loss areas of your body and keeping head and neck out of water. </a:t>
            </a:r>
          </a:p>
          <a:p>
            <a:pPr marL="1198563" lvl="2" indent="-341313" eaLnBrk="1" hangingPunct="1"/>
            <a:r>
              <a:rPr lang="en-US" dirty="0">
                <a:latin typeface="Arial" charset="0"/>
                <a:cs typeface="Arial" charset="0"/>
              </a:rPr>
              <a:t>If possible, stay with boat. </a:t>
            </a:r>
          </a:p>
          <a:p>
            <a:pPr marL="1198563" lvl="2" indent="-341313" eaLnBrk="1" hangingPunct="1"/>
            <a:r>
              <a:rPr lang="en-US" dirty="0">
                <a:latin typeface="Arial" charset="0"/>
                <a:cs typeface="Arial" charset="0"/>
              </a:rPr>
              <a:t>If alone, use HELP position; if others are with you, huddle together.</a:t>
            </a:r>
          </a:p>
          <a:p>
            <a:pPr marL="1198563" lvl="2" indent="-341313" eaLnBrk="1" hangingPunct="1"/>
            <a:endParaRPr lang="en-US" dirty="0">
              <a:latin typeface="Arial" charset="0"/>
              <a:cs typeface="Arial" charset="0"/>
            </a:endParaRPr>
          </a:p>
        </p:txBody>
      </p:sp>
    </p:spTree>
  </p:cSld>
  <p:clrMapOvr>
    <a:masterClrMapping/>
  </p:clrMapOvr>
  <p:transition/>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Title 1"/>
          <p:cNvSpPr>
            <a:spLocks noGrp="1"/>
          </p:cNvSpPr>
          <p:nvPr>
            <p:ph type="title"/>
          </p:nvPr>
        </p:nvSpPr>
        <p:spPr/>
        <p:txBody>
          <a:bodyPr/>
          <a:lstStyle/>
          <a:p>
            <a:r>
              <a:rPr lang="en-US" dirty="0"/>
              <a:t>Hunting With Boats</a:t>
            </a:r>
          </a:p>
        </p:txBody>
      </p:sp>
      <p:sp>
        <p:nvSpPr>
          <p:cNvPr id="381955" name="Content Placeholder 2"/>
          <p:cNvSpPr>
            <a:spLocks noGrp="1"/>
          </p:cNvSpPr>
          <p:nvPr>
            <p:ph idx="1"/>
          </p:nvPr>
        </p:nvSpPr>
        <p:spPr/>
        <p:txBody>
          <a:bodyPr/>
          <a:lstStyle/>
          <a:p>
            <a:pPr marL="798513" lvl="1" indent="-341313" eaLnBrk="1" hangingPunct="1"/>
            <a:r>
              <a:rPr lang="en-US" dirty="0">
                <a:latin typeface="Arial" charset="0"/>
                <a:cs typeface="Arial" charset="0"/>
              </a:rPr>
              <a:t>Be prepared at all times to signal rescuers.</a:t>
            </a:r>
          </a:p>
        </p:txBody>
      </p:sp>
      <p:sp>
        <p:nvSpPr>
          <p:cNvPr id="381956" name="Text Box 5"/>
          <p:cNvSpPr txBox="1">
            <a:spLocks noChangeArrowheads="1"/>
          </p:cNvSpPr>
          <p:nvPr/>
        </p:nvSpPr>
        <p:spPr bwMode="auto">
          <a:xfrm>
            <a:off x="3124200" y="2819400"/>
            <a:ext cx="1752600" cy="1323975"/>
          </a:xfrm>
          <a:prstGeom prst="rect">
            <a:avLst/>
          </a:prstGeom>
          <a:noFill/>
          <a:ln w="9525">
            <a:noFill/>
            <a:miter lim="800000"/>
            <a:headEnd/>
            <a:tailEnd/>
          </a:ln>
        </p:spPr>
        <p:txBody>
          <a:bodyPr>
            <a:spAutoFit/>
          </a:bodyPr>
          <a:lstStyle/>
          <a:p>
            <a:r>
              <a:rPr lang="en-US" sz="2000" b="1" dirty="0">
                <a:solidFill>
                  <a:srgbClr val="000000"/>
                </a:solidFill>
              </a:rPr>
              <a:t>HELP</a:t>
            </a:r>
            <a:endParaRPr lang="en-US" sz="2000" baseline="30000" dirty="0"/>
          </a:p>
          <a:p>
            <a:r>
              <a:rPr lang="en-US" sz="2000" b="1" dirty="0">
                <a:solidFill>
                  <a:srgbClr val="000000"/>
                </a:solidFill>
              </a:rPr>
              <a:t>Heat Escape</a:t>
            </a:r>
          </a:p>
          <a:p>
            <a:r>
              <a:rPr lang="en-US" sz="2000" b="1" dirty="0">
                <a:solidFill>
                  <a:srgbClr val="000000"/>
                </a:solidFill>
              </a:rPr>
              <a:t>Lessening</a:t>
            </a:r>
          </a:p>
          <a:p>
            <a:r>
              <a:rPr lang="en-US" sz="2000" b="1" dirty="0">
                <a:solidFill>
                  <a:srgbClr val="000000"/>
                </a:solidFill>
              </a:rPr>
              <a:t>Posture</a:t>
            </a:r>
          </a:p>
        </p:txBody>
      </p:sp>
      <p:sp>
        <p:nvSpPr>
          <p:cNvPr id="381957" name="Text Box 6"/>
          <p:cNvSpPr txBox="1">
            <a:spLocks noChangeArrowheads="1"/>
          </p:cNvSpPr>
          <p:nvPr/>
        </p:nvSpPr>
        <p:spPr bwMode="auto">
          <a:xfrm>
            <a:off x="3505200" y="4754563"/>
            <a:ext cx="2590800" cy="1323975"/>
          </a:xfrm>
          <a:prstGeom prst="rect">
            <a:avLst/>
          </a:prstGeom>
          <a:noFill/>
          <a:ln w="9525">
            <a:noFill/>
            <a:miter lim="800000"/>
            <a:headEnd/>
            <a:tailEnd/>
          </a:ln>
        </p:spPr>
        <p:txBody>
          <a:bodyPr>
            <a:spAutoFit/>
          </a:bodyPr>
          <a:lstStyle/>
          <a:p>
            <a:pPr algn="r"/>
            <a:r>
              <a:rPr lang="en-US" sz="2000" b="1" dirty="0">
                <a:solidFill>
                  <a:srgbClr val="000000"/>
                </a:solidFill>
              </a:rPr>
              <a:t>Huddle</a:t>
            </a:r>
            <a:endParaRPr lang="en-US" sz="2000" baseline="30000" dirty="0"/>
          </a:p>
          <a:p>
            <a:pPr algn="r"/>
            <a:r>
              <a:rPr lang="en-US" sz="2000" b="1" dirty="0">
                <a:solidFill>
                  <a:srgbClr val="000000"/>
                </a:solidFill>
                <a:cs typeface="Arial" charset="0"/>
              </a:rPr>
              <a:t>R</a:t>
            </a:r>
            <a:r>
              <a:rPr lang="en-US" sz="2000" b="1" dirty="0">
                <a:solidFill>
                  <a:srgbClr val="000000"/>
                </a:solidFill>
              </a:rPr>
              <a:t>etains body </a:t>
            </a:r>
            <a:br>
              <a:rPr lang="en-US" sz="2000" b="1" dirty="0">
                <a:solidFill>
                  <a:srgbClr val="000000"/>
                </a:solidFill>
              </a:rPr>
            </a:br>
            <a:r>
              <a:rPr lang="en-US" sz="2000" b="1" dirty="0">
                <a:solidFill>
                  <a:srgbClr val="000000"/>
                </a:solidFill>
              </a:rPr>
              <a:t>heat and increases survival time</a:t>
            </a:r>
          </a:p>
        </p:txBody>
      </p:sp>
      <p:pic>
        <p:nvPicPr>
          <p:cNvPr id="381958" name="Picture 8"/>
          <p:cNvPicPr>
            <a:picLocks noChangeAspect="1" noChangeArrowheads="1"/>
          </p:cNvPicPr>
          <p:nvPr/>
        </p:nvPicPr>
        <p:blipFill>
          <a:blip r:embed="rId2"/>
          <a:stretch>
            <a:fillRect/>
          </a:stretch>
        </p:blipFill>
        <p:spPr bwMode="auto">
          <a:xfrm>
            <a:off x="1066800" y="2861435"/>
            <a:ext cx="2057400" cy="1587534"/>
          </a:xfrm>
          <a:prstGeom prst="rect">
            <a:avLst/>
          </a:prstGeom>
          <a:noFill/>
          <a:ln w="9525">
            <a:noFill/>
            <a:miter lim="800000"/>
            <a:headEnd/>
            <a:tailEnd/>
          </a:ln>
        </p:spPr>
      </p:pic>
      <p:pic>
        <p:nvPicPr>
          <p:cNvPr id="381959" name="Picture 9"/>
          <p:cNvPicPr>
            <a:picLocks noChangeAspect="1" noChangeArrowheads="1"/>
          </p:cNvPicPr>
          <p:nvPr/>
        </p:nvPicPr>
        <p:blipFill>
          <a:blip r:embed="rId3"/>
          <a:stretch>
            <a:fillRect/>
          </a:stretch>
        </p:blipFill>
        <p:spPr bwMode="auto">
          <a:xfrm>
            <a:off x="6019800" y="4537573"/>
            <a:ext cx="2057400" cy="1412377"/>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dirty="0"/>
              <a:t>What Is Ammunition?</a:t>
            </a:r>
          </a:p>
        </p:txBody>
      </p:sp>
      <p:pic>
        <p:nvPicPr>
          <p:cNvPr id="63491" name="Picture 4" descr="diameter_chart.jpg"/>
          <p:cNvPicPr>
            <a:picLocks noGrp="1" noChangeAspect="1"/>
          </p:cNvPicPr>
          <p:nvPr>
            <p:ph idx="1"/>
          </p:nvPr>
        </p:nvPicPr>
        <p:blipFill>
          <a:blip r:embed="rId2"/>
          <a:srcRect/>
          <a:stretch>
            <a:fillRect/>
          </a:stretch>
        </p:blipFill>
        <p:spPr>
          <a:xfrm>
            <a:off x="838200" y="1860550"/>
            <a:ext cx="7467600" cy="3395663"/>
          </a:xfrm>
        </p:spPr>
      </p:pic>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Title 5"/>
          <p:cNvSpPr>
            <a:spLocks noGrp="1"/>
          </p:cNvSpPr>
          <p:nvPr>
            <p:ph type="title"/>
          </p:nvPr>
        </p:nvSpPr>
        <p:spPr/>
        <p:txBody>
          <a:bodyPr/>
          <a:lstStyle/>
          <a:p>
            <a:r>
              <a:rPr lang="en-US" dirty="0"/>
              <a:t>Hunting With Boats</a:t>
            </a:r>
          </a:p>
        </p:txBody>
      </p:sp>
      <p:sp>
        <p:nvSpPr>
          <p:cNvPr id="382979" name="Text Placeholder 6"/>
          <p:cNvSpPr>
            <a:spLocks noGrp="1"/>
          </p:cNvSpPr>
          <p:nvPr>
            <p:ph type="body" idx="1"/>
          </p:nvPr>
        </p:nvSpPr>
        <p:spPr>
          <a:xfrm>
            <a:off x="457200" y="1276350"/>
            <a:ext cx="8229600" cy="639763"/>
          </a:xfrm>
        </p:spPr>
        <p:txBody>
          <a:bodyPr/>
          <a:lstStyle/>
          <a:p>
            <a:r>
              <a:rPr lang="en-US" dirty="0">
                <a:latin typeface="Arial" charset="0"/>
                <a:cs typeface="Arial" charset="0"/>
              </a:rPr>
              <a:t>Recognizing Advanced Stages of Hypothermia</a:t>
            </a:r>
          </a:p>
        </p:txBody>
      </p:sp>
      <p:sp>
        <p:nvSpPr>
          <p:cNvPr id="8" name="Content Placeholder 7"/>
          <p:cNvSpPr>
            <a:spLocks noGrp="1"/>
          </p:cNvSpPr>
          <p:nvPr>
            <p:ph sz="half" idx="2"/>
          </p:nvPr>
        </p:nvSpPr>
        <p:spPr>
          <a:xfrm>
            <a:off x="457200" y="1916113"/>
            <a:ext cx="8229600" cy="3951287"/>
          </a:xfrm>
        </p:spPr>
        <p:txBody>
          <a:bodyPr/>
          <a:lstStyle/>
          <a:p>
            <a:pPr marL="0">
              <a:buFont typeface="Wingdings" pitchFamily="2" charset="2"/>
              <a:buNone/>
              <a:defRPr/>
            </a:pPr>
            <a:r>
              <a:rPr lang="en-US" dirty="0"/>
              <a:t>When these symptoms exist, dry clothing, heat, and medical attention are required immediately:</a:t>
            </a:r>
          </a:p>
          <a:p>
            <a:pPr>
              <a:spcBef>
                <a:spcPts val="1800"/>
              </a:spcBef>
              <a:defRPr/>
            </a:pPr>
            <a:r>
              <a:rPr lang="en-US" dirty="0"/>
              <a:t>Bluish-white appearance</a:t>
            </a:r>
          </a:p>
          <a:p>
            <a:pPr>
              <a:spcBef>
                <a:spcPts val="1800"/>
              </a:spcBef>
              <a:defRPr/>
            </a:pPr>
            <a:r>
              <a:rPr lang="en-US" dirty="0"/>
              <a:t>Weak heartbeat</a:t>
            </a:r>
          </a:p>
          <a:p>
            <a:pPr>
              <a:spcBef>
                <a:spcPts val="1800"/>
              </a:spcBef>
              <a:defRPr/>
            </a:pPr>
            <a:r>
              <a:rPr lang="en-US" dirty="0"/>
              <a:t>Shallow breathing</a:t>
            </a:r>
          </a:p>
          <a:p>
            <a:pPr>
              <a:spcBef>
                <a:spcPts val="1800"/>
              </a:spcBef>
              <a:defRPr/>
            </a:pPr>
            <a:r>
              <a:rPr lang="en-US" dirty="0"/>
              <a:t>Rigid body muscles </a:t>
            </a:r>
          </a:p>
          <a:p>
            <a:pPr>
              <a:spcBef>
                <a:spcPts val="1800"/>
              </a:spcBef>
              <a:defRPr/>
            </a:pPr>
            <a:r>
              <a:rPr lang="en-US" dirty="0"/>
              <a:t>May be unconscious</a:t>
            </a:r>
          </a:p>
          <a:p>
            <a:pPr>
              <a:defRPr/>
            </a:pPr>
            <a:endParaRPr lang="en-US" dirty="0"/>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Title 4"/>
          <p:cNvSpPr>
            <a:spLocks noGrp="1"/>
          </p:cNvSpPr>
          <p:nvPr>
            <p:ph type="title"/>
          </p:nvPr>
        </p:nvSpPr>
        <p:spPr/>
        <p:txBody>
          <a:bodyPr/>
          <a:lstStyle/>
          <a:p>
            <a:r>
              <a:rPr lang="en-US" dirty="0"/>
              <a:t>Using All-Terrain Vehicles</a:t>
            </a:r>
          </a:p>
        </p:txBody>
      </p:sp>
      <p:sp>
        <p:nvSpPr>
          <p:cNvPr id="384003" name="Content Placeholder 5"/>
          <p:cNvSpPr>
            <a:spLocks noGrp="1"/>
          </p:cNvSpPr>
          <p:nvPr>
            <p:ph idx="1"/>
          </p:nvPr>
        </p:nvSpPr>
        <p:spPr/>
        <p:txBody>
          <a:bodyPr/>
          <a:lstStyle/>
          <a:p>
            <a:r>
              <a:rPr lang="en-US" dirty="0">
                <a:latin typeface="Arial" charset="0"/>
                <a:cs typeface="Arial" charset="0"/>
              </a:rPr>
              <a:t>All-terrain vehicles (ATVs) useful for traveling into back country, but can damage environment if used recklessly. Require training and practice to handle safely on rough terrain.</a:t>
            </a:r>
          </a:p>
        </p:txBody>
      </p:sp>
      <p:pic>
        <p:nvPicPr>
          <p:cNvPr id="384004" name="Picture 5" descr="\\Ladybird\shared_graphics\Hunting_graphics\Export_PPT\Generic_drawings\hunting_with_atv.jpg"/>
          <p:cNvPicPr>
            <a:picLocks noChangeAspect="1" noChangeArrowheads="1"/>
          </p:cNvPicPr>
          <p:nvPr/>
        </p:nvPicPr>
        <p:blipFill>
          <a:blip r:embed="rId2"/>
          <a:stretch>
            <a:fillRect/>
          </a:stretch>
        </p:blipFill>
        <p:spPr bwMode="auto">
          <a:xfrm>
            <a:off x="2414840" y="2971800"/>
            <a:ext cx="4263520" cy="3049588"/>
          </a:xfrm>
          <a:prstGeom prst="rect">
            <a:avLst/>
          </a:prstGeom>
          <a:noFill/>
          <a:ln w="9525">
            <a:noFill/>
            <a:miter lim="800000"/>
            <a:headEnd/>
            <a:tailEnd/>
          </a:ln>
        </p:spPr>
      </p:pic>
    </p:spTree>
  </p:cSld>
  <p:clrMapOvr>
    <a:masterClrMapping/>
  </p:clrMapOvr>
  <p:transition/>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p:txBody>
          <a:bodyPr/>
          <a:lstStyle/>
          <a:p>
            <a:pPr eaLnBrk="1" hangingPunct="1"/>
            <a:r>
              <a:rPr lang="en-US" dirty="0"/>
              <a:t>Using All-Terrain Vehicles</a:t>
            </a:r>
            <a:endParaRPr lang="en-US" sz="2400" dirty="0"/>
          </a:p>
        </p:txBody>
      </p:sp>
      <p:sp>
        <p:nvSpPr>
          <p:cNvPr id="385027" name="Rectangle 3"/>
          <p:cNvSpPr>
            <a:spLocks noGrp="1" noChangeArrowheads="1"/>
          </p:cNvSpPr>
          <p:nvPr>
            <p:ph idx="1"/>
          </p:nvPr>
        </p:nvSpPr>
        <p:spPr/>
        <p:txBody>
          <a:bodyPr/>
          <a:lstStyle/>
          <a:p>
            <a:pPr eaLnBrk="1" hangingPunct="1"/>
            <a:r>
              <a:rPr lang="en-US" dirty="0">
                <a:latin typeface="Arial" charset="0"/>
                <a:cs typeface="Arial" charset="0"/>
              </a:rPr>
              <a:t>Majority of ATV accidents occur when rider unexpectedly encounters obstacle. Maintaining safe speed is critical.</a:t>
            </a:r>
          </a:p>
          <a:p>
            <a:pPr eaLnBrk="1" hangingPunct="1"/>
            <a:r>
              <a:rPr lang="en-US" dirty="0">
                <a:latin typeface="Arial" charset="0"/>
                <a:cs typeface="Arial" charset="0"/>
              </a:rPr>
              <a:t>If you use ATVs to hunt, prepare yourself and your family by attending approved ATV course. </a:t>
            </a:r>
          </a:p>
          <a:p>
            <a:pPr eaLnBrk="1" hangingPunct="1"/>
            <a:r>
              <a:rPr lang="en-US" dirty="0">
                <a:latin typeface="Arial" charset="0"/>
                <a:cs typeface="Arial" charset="0"/>
              </a:rPr>
              <a:t>Before hunting with ATVs on private land, be sure to get landowner’s permission.</a:t>
            </a:r>
          </a:p>
        </p:txBody>
      </p:sp>
    </p:spTree>
  </p:cSld>
  <p:clrMapOvr>
    <a:masterClrMapping/>
  </p:clrMapOvr>
  <p:transition/>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p:txBody>
          <a:bodyPr/>
          <a:lstStyle/>
          <a:p>
            <a:pPr eaLnBrk="1" hangingPunct="1"/>
            <a:r>
              <a:rPr lang="en-US" dirty="0"/>
              <a:t>Using All-Terrain Vehicles</a:t>
            </a:r>
            <a:endParaRPr lang="en-US" sz="2400" dirty="0"/>
          </a:p>
        </p:txBody>
      </p:sp>
      <p:sp>
        <p:nvSpPr>
          <p:cNvPr id="386051" name="Rectangle 3"/>
          <p:cNvSpPr>
            <a:spLocks noGrp="1" noChangeArrowheads="1"/>
          </p:cNvSpPr>
          <p:nvPr>
            <p:ph idx="1"/>
          </p:nvPr>
        </p:nvSpPr>
        <p:spPr/>
        <p:txBody>
          <a:bodyPr/>
          <a:lstStyle/>
          <a:p>
            <a:pPr defTabSz="798513" eaLnBrk="1" hangingPunct="1"/>
            <a:r>
              <a:rPr lang="en-US" dirty="0">
                <a:latin typeface="Arial" charset="0"/>
                <a:cs typeface="Arial" charset="0"/>
              </a:rPr>
              <a:t>Always follow rules for safe and ethical operation. </a:t>
            </a:r>
          </a:p>
          <a:p>
            <a:pPr marL="800100" lvl="1" indent="-342900" defTabSz="798513" eaLnBrk="1" hangingPunct="1"/>
            <a:r>
              <a:rPr lang="en-US" dirty="0">
                <a:latin typeface="Arial" charset="0"/>
                <a:cs typeface="Arial" charset="0"/>
              </a:rPr>
              <a:t>Wear a helmet approved by the Department of Transportation.</a:t>
            </a:r>
          </a:p>
          <a:p>
            <a:pPr marL="800100" lvl="1" indent="-342900" defTabSz="798513" eaLnBrk="1" hangingPunct="1"/>
            <a:r>
              <a:rPr lang="en-US" dirty="0">
                <a:latin typeface="Arial" charset="0"/>
                <a:cs typeface="Arial" charset="0"/>
              </a:rPr>
              <a:t>Wear protective clothing, including goggles, gloves, and boots.</a:t>
            </a:r>
          </a:p>
          <a:p>
            <a:pPr marL="800100" lvl="1" indent="-342900" defTabSz="798513" eaLnBrk="1" hangingPunct="1"/>
            <a:r>
              <a:rPr lang="en-US" dirty="0">
                <a:latin typeface="Arial" charset="0"/>
                <a:cs typeface="Arial" charset="0"/>
              </a:rPr>
              <a:t>Carry firearms unloaded, cased, and on a proper gun rack.</a:t>
            </a:r>
          </a:p>
          <a:p>
            <a:pPr marL="800100" lvl="1" indent="-342900" defTabSz="798513" eaLnBrk="1" hangingPunct="1"/>
            <a:r>
              <a:rPr lang="en-US" dirty="0">
                <a:latin typeface="Arial" charset="0"/>
                <a:cs typeface="Arial" charset="0"/>
              </a:rPr>
              <a:t>When using plastic scabbard mounted on ATV, clear inside of scabbard of debris and check firearm’s muzzle for obstructions.</a:t>
            </a:r>
          </a:p>
        </p:txBody>
      </p:sp>
    </p:spTree>
  </p:cSld>
  <p:clrMapOvr>
    <a:masterClrMapping/>
  </p:clrMapOvr>
  <p:transition/>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p:txBody>
          <a:bodyPr/>
          <a:lstStyle/>
          <a:p>
            <a:pPr eaLnBrk="1" hangingPunct="1"/>
            <a:r>
              <a:rPr lang="en-US" dirty="0"/>
              <a:t>Using All-Terrain Vehicles</a:t>
            </a:r>
            <a:endParaRPr lang="en-US" sz="2400" dirty="0"/>
          </a:p>
        </p:txBody>
      </p:sp>
      <p:sp>
        <p:nvSpPr>
          <p:cNvPr id="387075" name="Rectangle 3"/>
          <p:cNvSpPr>
            <a:spLocks noGrp="1" noChangeArrowheads="1"/>
          </p:cNvSpPr>
          <p:nvPr>
            <p:ph type="body" idx="1"/>
          </p:nvPr>
        </p:nvSpPr>
        <p:spPr>
          <a:xfrm>
            <a:off x="457200" y="1371600"/>
            <a:ext cx="8229600" cy="4953000"/>
          </a:xfrm>
        </p:spPr>
        <p:txBody>
          <a:bodyPr/>
          <a:lstStyle/>
          <a:p>
            <a:pPr marL="800100" lvl="1" indent="-342900" eaLnBrk="1" hangingPunct="1"/>
            <a:r>
              <a:rPr lang="en-US" dirty="0">
                <a:latin typeface="Arial" charset="0"/>
                <a:cs typeface="Arial" charset="0"/>
              </a:rPr>
              <a:t>Stay on main roads and trails.</a:t>
            </a:r>
          </a:p>
          <a:p>
            <a:pPr marL="800100" lvl="1" indent="-342900" eaLnBrk="1" hangingPunct="1"/>
            <a:r>
              <a:rPr lang="en-US" dirty="0">
                <a:latin typeface="Arial" charset="0"/>
                <a:cs typeface="Arial" charset="0"/>
              </a:rPr>
              <a:t>Pick route carefully to minimize terrain damage.</a:t>
            </a:r>
          </a:p>
          <a:p>
            <a:pPr marL="800100" lvl="1" indent="-342900" eaLnBrk="1" hangingPunct="1"/>
            <a:r>
              <a:rPr lang="en-US" dirty="0">
                <a:latin typeface="Arial" charset="0"/>
                <a:cs typeface="Arial" charset="0"/>
              </a:rPr>
              <a:t>Don’t drive over crops or planted fields.</a:t>
            </a:r>
          </a:p>
          <a:p>
            <a:pPr marL="800100" lvl="1" indent="-342900" eaLnBrk="1" hangingPunct="1"/>
            <a:r>
              <a:rPr lang="en-US" dirty="0">
                <a:latin typeface="Arial" charset="0"/>
                <a:cs typeface="Arial" charset="0"/>
              </a:rPr>
              <a:t>Don’t shoot from ATV.</a:t>
            </a:r>
          </a:p>
          <a:p>
            <a:pPr marL="800100" lvl="1" indent="-342900" eaLnBrk="1" hangingPunct="1"/>
            <a:r>
              <a:rPr lang="en-US" dirty="0">
                <a:latin typeface="Arial" charset="0"/>
                <a:cs typeface="Arial" charset="0"/>
              </a:rPr>
              <a:t>Use ATVs only to get to hunting area or to haul animal from woods.</a:t>
            </a:r>
          </a:p>
        </p:txBody>
      </p:sp>
    </p:spTree>
  </p:cSld>
  <p:clrMapOvr>
    <a:masterClrMapping/>
  </p:clrMapOvr>
  <p:transition/>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Title 3"/>
          <p:cNvSpPr>
            <a:spLocks noGrp="1"/>
          </p:cNvSpPr>
          <p:nvPr>
            <p:ph type="title"/>
          </p:nvPr>
        </p:nvSpPr>
        <p:spPr/>
        <p:txBody>
          <a:bodyPr/>
          <a:lstStyle/>
          <a:p>
            <a:r>
              <a:rPr lang="en-US" dirty="0"/>
              <a:t>Chapter Six Review Questions</a:t>
            </a:r>
          </a:p>
        </p:txBody>
      </p:sp>
      <p:sp>
        <p:nvSpPr>
          <p:cNvPr id="388099"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To minimize the risk of a firearm incident in the home, you should never __________________.</a:t>
            </a:r>
          </a:p>
        </p:txBody>
      </p:sp>
      <p:sp>
        <p:nvSpPr>
          <p:cNvPr id="385028" name="Content Placeholder 5"/>
          <p:cNvSpPr>
            <a:spLocks noGrp="1"/>
          </p:cNvSpPr>
          <p:nvPr>
            <p:ph sz="quarter" idx="10"/>
          </p:nvPr>
        </p:nvSpPr>
        <p:spPr/>
        <p:txBody>
          <a:bodyPr/>
          <a:lstStyle/>
          <a:p>
            <a:r>
              <a:rPr lang="en-US" dirty="0">
                <a:cs typeface="Arial" charset="0"/>
              </a:rPr>
              <a:t>Answer: </a:t>
            </a:r>
            <a:r>
              <a:rPr lang="en-US" dirty="0">
                <a:solidFill>
                  <a:srgbClr val="000000"/>
                </a:solidFill>
                <a:latin typeface="Arial" charset="0"/>
                <a:cs typeface="Arial" charset="0"/>
              </a:rPr>
              <a:t>store the firearm and ammunition together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502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028" grpId="0" build="p"/>
    </p:bld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Title 3"/>
          <p:cNvSpPr>
            <a:spLocks noGrp="1"/>
          </p:cNvSpPr>
          <p:nvPr>
            <p:ph type="title"/>
          </p:nvPr>
        </p:nvSpPr>
        <p:spPr/>
        <p:txBody>
          <a:bodyPr/>
          <a:lstStyle/>
          <a:p>
            <a:r>
              <a:rPr lang="en-US" dirty="0"/>
              <a:t>Chapter Six Review Questions</a:t>
            </a:r>
          </a:p>
        </p:txBody>
      </p:sp>
      <p:sp>
        <p:nvSpPr>
          <p:cNvPr id="389123"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Name the four main causes of hunting incidents.</a:t>
            </a:r>
          </a:p>
        </p:txBody>
      </p:sp>
      <p:sp>
        <p:nvSpPr>
          <p:cNvPr id="6" name="Content Placeholder 5"/>
          <p:cNvSpPr>
            <a:spLocks noGrp="1"/>
          </p:cNvSpPr>
          <p:nvPr>
            <p:ph sz="quarter" idx="10"/>
          </p:nvPr>
        </p:nvSpPr>
        <p:spPr/>
        <p:txBody>
          <a:bodyPr/>
          <a:lstStyle/>
          <a:p>
            <a:pPr>
              <a:defRPr/>
            </a:pPr>
            <a:r>
              <a:rPr lang="en-US" dirty="0"/>
              <a:t>Answer:</a:t>
            </a:r>
          </a:p>
          <a:p>
            <a:pPr marL="804672" indent="-347472">
              <a:spcBef>
                <a:spcPts val="1200"/>
              </a:spcBef>
              <a:buClr>
                <a:srgbClr val="000000"/>
              </a:buClr>
              <a:buFont typeface="Arial" pitchFamily="34" charset="0"/>
              <a:buChar char="•"/>
              <a:defRPr/>
            </a:pPr>
            <a:r>
              <a:rPr lang="en-US" dirty="0">
                <a:solidFill>
                  <a:srgbClr val="000000"/>
                </a:solidFill>
                <a:latin typeface="Arial" pitchFamily="34" charset="0"/>
              </a:rPr>
              <a:t>Hunter judgment mistakes</a:t>
            </a:r>
          </a:p>
          <a:p>
            <a:pPr marL="804672" indent="-347472">
              <a:spcBef>
                <a:spcPts val="1200"/>
              </a:spcBef>
              <a:buClr>
                <a:srgbClr val="000000"/>
              </a:buClr>
              <a:buFont typeface="Arial" pitchFamily="34" charset="0"/>
              <a:buChar char="•"/>
              <a:defRPr/>
            </a:pPr>
            <a:r>
              <a:rPr lang="en-US" dirty="0">
                <a:solidFill>
                  <a:srgbClr val="000000"/>
                </a:solidFill>
                <a:latin typeface="Arial" pitchFamily="34" charset="0"/>
              </a:rPr>
              <a:t>Safety rule violations</a:t>
            </a:r>
          </a:p>
          <a:p>
            <a:pPr marL="804672" indent="-347472">
              <a:spcBef>
                <a:spcPts val="1200"/>
              </a:spcBef>
              <a:buClr>
                <a:srgbClr val="000000"/>
              </a:buClr>
              <a:buFont typeface="Arial" pitchFamily="34" charset="0"/>
              <a:buChar char="•"/>
              <a:defRPr/>
            </a:pPr>
            <a:r>
              <a:rPr lang="en-US" dirty="0">
                <a:solidFill>
                  <a:srgbClr val="000000"/>
                </a:solidFill>
                <a:latin typeface="Arial" pitchFamily="34" charset="0"/>
              </a:rPr>
              <a:t>Lack of control and practice</a:t>
            </a:r>
          </a:p>
          <a:p>
            <a:pPr marL="804672" indent="-347472">
              <a:spcBef>
                <a:spcPts val="1200"/>
              </a:spcBef>
              <a:buClr>
                <a:srgbClr val="000000"/>
              </a:buClr>
              <a:buFont typeface="Arial" pitchFamily="34" charset="0"/>
              <a:buChar char="•"/>
              <a:defRPr/>
            </a:pPr>
            <a:r>
              <a:rPr lang="en-US" dirty="0">
                <a:solidFill>
                  <a:srgbClr val="000000"/>
                </a:solidFill>
                <a:latin typeface="Arial" pitchFamily="34" charset="0"/>
              </a:rPr>
              <a:t>Mechanical failure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Title 3"/>
          <p:cNvSpPr>
            <a:spLocks noGrp="1"/>
          </p:cNvSpPr>
          <p:nvPr>
            <p:ph type="title"/>
          </p:nvPr>
        </p:nvSpPr>
        <p:spPr/>
        <p:txBody>
          <a:bodyPr/>
          <a:lstStyle/>
          <a:p>
            <a:r>
              <a:rPr lang="en-US" dirty="0"/>
              <a:t>Chapter Six Review Questions</a:t>
            </a:r>
          </a:p>
        </p:txBody>
      </p:sp>
      <p:sp>
        <p:nvSpPr>
          <p:cNvPr id="390147"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List the four primary rules of firearm safety.</a:t>
            </a:r>
          </a:p>
        </p:txBody>
      </p:sp>
      <p:sp>
        <p:nvSpPr>
          <p:cNvPr id="6" name="Content Placeholder 5"/>
          <p:cNvSpPr>
            <a:spLocks noGrp="1"/>
          </p:cNvSpPr>
          <p:nvPr>
            <p:ph sz="quarter" idx="10"/>
          </p:nvPr>
        </p:nvSpPr>
        <p:spPr/>
        <p:txBody>
          <a:bodyPr/>
          <a:lstStyle/>
          <a:p>
            <a:pPr>
              <a:defRPr/>
            </a:pPr>
            <a:r>
              <a:rPr lang="en-US" dirty="0"/>
              <a:t>Answer:</a:t>
            </a:r>
          </a:p>
          <a:p>
            <a:pPr marL="804672" indent="-347472">
              <a:spcBef>
                <a:spcPts val="1200"/>
              </a:spcBef>
              <a:buClr>
                <a:srgbClr val="000000"/>
              </a:buClr>
              <a:buFont typeface="Arial" pitchFamily="34" charset="0"/>
              <a:buChar char="•"/>
              <a:defRPr/>
            </a:pPr>
            <a:r>
              <a:rPr lang="en-US" dirty="0">
                <a:solidFill>
                  <a:srgbClr val="000000"/>
                </a:solidFill>
                <a:latin typeface="Arial" pitchFamily="34" charset="0"/>
              </a:rPr>
              <a:t>Point muzzle in a safe direction.</a:t>
            </a:r>
          </a:p>
          <a:p>
            <a:pPr marL="804672" indent="-347472">
              <a:spcBef>
                <a:spcPts val="1200"/>
              </a:spcBef>
              <a:buClr>
                <a:srgbClr val="000000"/>
              </a:buClr>
              <a:buFont typeface="Arial" pitchFamily="34" charset="0"/>
              <a:buChar char="•"/>
              <a:defRPr/>
            </a:pPr>
            <a:r>
              <a:rPr lang="en-US" dirty="0">
                <a:solidFill>
                  <a:srgbClr val="000000"/>
                </a:solidFill>
                <a:latin typeface="Arial" pitchFamily="34" charset="0"/>
              </a:rPr>
              <a:t>Treat every firearm with respect due a loaded gun.</a:t>
            </a:r>
          </a:p>
          <a:p>
            <a:pPr marL="804672" indent="-347472">
              <a:spcBef>
                <a:spcPts val="1200"/>
              </a:spcBef>
              <a:buClr>
                <a:srgbClr val="000000"/>
              </a:buClr>
              <a:buFont typeface="Arial" pitchFamily="34" charset="0"/>
              <a:buChar char="•"/>
              <a:defRPr/>
            </a:pPr>
            <a:r>
              <a:rPr lang="en-US" dirty="0">
                <a:solidFill>
                  <a:srgbClr val="000000"/>
                </a:solidFill>
                <a:latin typeface="Arial" pitchFamily="34" charset="0"/>
              </a:rPr>
              <a:t>Be sure of the target and what is in front of it and beyond it.</a:t>
            </a:r>
          </a:p>
          <a:p>
            <a:pPr marL="804672" indent="-347472">
              <a:spcBef>
                <a:spcPts val="1200"/>
              </a:spcBef>
              <a:buClr>
                <a:srgbClr val="000000"/>
              </a:buClr>
              <a:buFont typeface="Arial" pitchFamily="34" charset="0"/>
              <a:buChar char="•"/>
              <a:defRPr/>
            </a:pPr>
            <a:r>
              <a:rPr lang="en-US" dirty="0">
                <a:solidFill>
                  <a:srgbClr val="000000"/>
                </a:solidFill>
                <a:latin typeface="Arial" pitchFamily="34" charset="0"/>
              </a:rPr>
              <a:t>Keep your finger off trigger until ready to shoot.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Title 3"/>
          <p:cNvSpPr>
            <a:spLocks noGrp="1"/>
          </p:cNvSpPr>
          <p:nvPr>
            <p:ph type="title"/>
          </p:nvPr>
        </p:nvSpPr>
        <p:spPr/>
        <p:txBody>
          <a:bodyPr/>
          <a:lstStyle/>
          <a:p>
            <a:r>
              <a:rPr lang="en-US" dirty="0"/>
              <a:t>Chapter Six Review Questions</a:t>
            </a:r>
          </a:p>
        </p:txBody>
      </p:sp>
      <p:sp>
        <p:nvSpPr>
          <p:cNvPr id="391171"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If three hunters are walking side by side, the hunter in the center should keep the gun pointed ____________ or ______.</a:t>
            </a:r>
          </a:p>
        </p:txBody>
      </p:sp>
      <p:sp>
        <p:nvSpPr>
          <p:cNvPr id="388100" name="Content Placeholder 5"/>
          <p:cNvSpPr>
            <a:spLocks noGrp="1"/>
          </p:cNvSpPr>
          <p:nvPr>
            <p:ph sz="quarter" idx="10"/>
          </p:nvPr>
        </p:nvSpPr>
        <p:spPr/>
        <p:txBody>
          <a:bodyPr/>
          <a:lstStyle/>
          <a:p>
            <a:r>
              <a:rPr lang="en-US" dirty="0">
                <a:cs typeface="Arial" charset="0"/>
              </a:rPr>
              <a:t>Answer: </a:t>
            </a:r>
            <a:r>
              <a:rPr lang="en-US" dirty="0">
                <a:solidFill>
                  <a:srgbClr val="000000"/>
                </a:solidFill>
                <a:latin typeface="Arial" charset="0"/>
                <a:cs typeface="Arial" charset="0"/>
              </a:rPr>
              <a:t>to the front; up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810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100" grpId="0" build="p"/>
    </p:bld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Title 3"/>
          <p:cNvSpPr>
            <a:spLocks noGrp="1"/>
          </p:cNvSpPr>
          <p:nvPr>
            <p:ph type="title"/>
          </p:nvPr>
        </p:nvSpPr>
        <p:spPr/>
        <p:txBody>
          <a:bodyPr/>
          <a:lstStyle/>
          <a:p>
            <a:r>
              <a:rPr lang="en-US" dirty="0"/>
              <a:t>Chapter Six Review Questions</a:t>
            </a:r>
          </a:p>
        </p:txBody>
      </p:sp>
      <p:sp>
        <p:nvSpPr>
          <p:cNvPr id="392195"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If three hunters are walking in single file, it is acceptable for the hunter in the middle to use the __________________.</a:t>
            </a:r>
          </a:p>
        </p:txBody>
      </p:sp>
      <p:sp>
        <p:nvSpPr>
          <p:cNvPr id="389124" name="Content Placeholder 5"/>
          <p:cNvSpPr>
            <a:spLocks noGrp="1"/>
          </p:cNvSpPr>
          <p:nvPr>
            <p:ph sz="quarter" idx="10"/>
          </p:nvPr>
        </p:nvSpPr>
        <p:spPr/>
        <p:txBody>
          <a:bodyPr/>
          <a:lstStyle/>
          <a:p>
            <a:r>
              <a:rPr lang="en-US" dirty="0">
                <a:cs typeface="Arial" charset="0"/>
              </a:rPr>
              <a:t>Answer: </a:t>
            </a:r>
            <a:r>
              <a:rPr lang="en-US" dirty="0">
                <a:solidFill>
                  <a:srgbClr val="000000"/>
                </a:solidFill>
                <a:latin typeface="Arial" charset="0"/>
                <a:cs typeface="Arial" charset="0"/>
              </a:rPr>
              <a:t>cradle carry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2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2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dirty="0"/>
              <a:t>What Is Ammunition?</a:t>
            </a:r>
            <a:endParaRPr lang="en-US" sz="2400" dirty="0"/>
          </a:p>
        </p:txBody>
      </p:sp>
      <p:sp>
        <p:nvSpPr>
          <p:cNvPr id="64515" name="Content Placeholder 3"/>
          <p:cNvSpPr>
            <a:spLocks noGrp="1"/>
          </p:cNvSpPr>
          <p:nvPr>
            <p:ph idx="1"/>
          </p:nvPr>
        </p:nvSpPr>
        <p:spPr/>
        <p:txBody>
          <a:bodyPr/>
          <a:lstStyle/>
          <a:p>
            <a:pPr>
              <a:spcBef>
                <a:spcPts val="1800"/>
              </a:spcBef>
            </a:pPr>
            <a:r>
              <a:rPr lang="en-US" dirty="0">
                <a:latin typeface="Arial" charset="0"/>
                <a:cs typeface="Arial" charset="0"/>
              </a:rPr>
              <a:t>Steel shot pellets react differently than lead when shot. Steel weighs one third less than lead but is much harder. Steel does not deform and is not as unstable in flight. Produces tighter pattern than lead shot. </a:t>
            </a:r>
          </a:p>
          <a:p>
            <a:pPr>
              <a:spcBef>
                <a:spcPts val="1800"/>
              </a:spcBef>
            </a:pPr>
            <a:r>
              <a:rPr lang="en-US" dirty="0">
                <a:latin typeface="Arial" charset="0"/>
                <a:cs typeface="Arial" charset="0"/>
              </a:rPr>
              <a:t>If using steel shot for hunting, choose steel shot size one to two sizes larger than lead shot you would select. </a:t>
            </a:r>
          </a:p>
          <a:p>
            <a:pPr>
              <a:spcBef>
                <a:spcPts val="1800"/>
              </a:spcBef>
            </a:pPr>
            <a:r>
              <a:rPr lang="en-US" dirty="0">
                <a:latin typeface="Arial" charset="0"/>
                <a:cs typeface="Arial" charset="0"/>
              </a:rPr>
              <a:t>Non-toxic shot (steel, tungsten, alloy, or bismuth shot) is required throughout the U.S. for waterfowl hunting.</a:t>
            </a:r>
          </a:p>
        </p:txBody>
      </p:sp>
    </p:spTree>
  </p:cSld>
  <p:clrMapOvr>
    <a:masterClrMapping/>
  </p:clrMapOvr>
  <p:transition/>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Title 3"/>
          <p:cNvSpPr>
            <a:spLocks noGrp="1"/>
          </p:cNvSpPr>
          <p:nvPr>
            <p:ph type="title"/>
          </p:nvPr>
        </p:nvSpPr>
        <p:spPr/>
        <p:txBody>
          <a:bodyPr/>
          <a:lstStyle/>
          <a:p>
            <a:r>
              <a:rPr lang="en-US" dirty="0"/>
              <a:t>Chapter Six Review Questions</a:t>
            </a:r>
          </a:p>
        </p:txBody>
      </p:sp>
      <p:sp>
        <p:nvSpPr>
          <p:cNvPr id="393219"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If crossing a fence while hunting alone, you should ________________________.</a:t>
            </a:r>
          </a:p>
        </p:txBody>
      </p:sp>
      <p:sp>
        <p:nvSpPr>
          <p:cNvPr id="390148" name="Content Placeholder 5"/>
          <p:cNvSpPr>
            <a:spLocks noGrp="1"/>
          </p:cNvSpPr>
          <p:nvPr>
            <p:ph sz="quarter" idx="10"/>
          </p:nvPr>
        </p:nvSpPr>
        <p:spPr/>
        <p:txBody>
          <a:bodyPr/>
          <a:lstStyle/>
          <a:p>
            <a:pPr marL="346075" indent="-346075"/>
            <a:r>
              <a:rPr lang="en-US" dirty="0">
                <a:cs typeface="Arial" charset="0"/>
              </a:rPr>
              <a:t>Answer: </a:t>
            </a:r>
            <a:r>
              <a:rPr lang="en-US" dirty="0">
                <a:solidFill>
                  <a:srgbClr val="000000"/>
                </a:solidFill>
                <a:latin typeface="Arial" charset="0"/>
                <a:cs typeface="Arial" charset="0"/>
              </a:rPr>
              <a:t>place the unloaded gun on the other side of the fence with the muzzle pointed away from you and then cross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014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48" grpId="0" build="p"/>
    </p:bld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Title 3"/>
          <p:cNvSpPr>
            <a:spLocks noGrp="1"/>
          </p:cNvSpPr>
          <p:nvPr>
            <p:ph type="title"/>
          </p:nvPr>
        </p:nvSpPr>
        <p:spPr/>
        <p:txBody>
          <a:bodyPr/>
          <a:lstStyle/>
          <a:p>
            <a:r>
              <a:rPr lang="en-US" dirty="0"/>
              <a:t>Chapter Six Review Questions</a:t>
            </a:r>
          </a:p>
        </p:txBody>
      </p:sp>
      <p:sp>
        <p:nvSpPr>
          <p:cNvPr id="394243"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To load or unload a firearm safely, you should always ___________________.</a:t>
            </a:r>
          </a:p>
        </p:txBody>
      </p:sp>
      <p:sp>
        <p:nvSpPr>
          <p:cNvPr id="6" name="Content Placeholder 5"/>
          <p:cNvSpPr>
            <a:spLocks noGrp="1"/>
          </p:cNvSpPr>
          <p:nvPr>
            <p:ph sz="quarter" idx="10"/>
          </p:nvPr>
        </p:nvSpPr>
        <p:spPr/>
        <p:txBody>
          <a:bodyPr/>
          <a:lstStyle/>
          <a:p>
            <a:pPr>
              <a:defRPr/>
            </a:pPr>
            <a:r>
              <a:rPr lang="en-US" dirty="0"/>
              <a:t>Answer:</a:t>
            </a:r>
          </a:p>
          <a:p>
            <a:pPr marL="804672" indent="-347472">
              <a:spcBef>
                <a:spcPts val="1200"/>
              </a:spcBef>
              <a:buClr>
                <a:srgbClr val="000000"/>
              </a:buClr>
              <a:buFont typeface="Arial" pitchFamily="34" charset="0"/>
              <a:buChar char="•"/>
              <a:defRPr/>
            </a:pPr>
            <a:r>
              <a:rPr lang="en-US" dirty="0">
                <a:solidFill>
                  <a:srgbClr val="000000"/>
                </a:solidFill>
                <a:latin typeface="Arial" pitchFamily="34" charset="0"/>
              </a:rPr>
              <a:t>put the safety on if the action allows</a:t>
            </a:r>
          </a:p>
          <a:p>
            <a:pPr marL="804672" indent="-347472">
              <a:spcBef>
                <a:spcPts val="1200"/>
              </a:spcBef>
              <a:buClr>
                <a:srgbClr val="000000"/>
              </a:buClr>
              <a:buFont typeface="Arial" pitchFamily="34" charset="0"/>
              <a:buChar char="•"/>
              <a:defRPr/>
            </a:pPr>
            <a:r>
              <a:rPr lang="en-US" dirty="0">
                <a:solidFill>
                  <a:srgbClr val="000000"/>
                </a:solidFill>
                <a:latin typeface="Arial" pitchFamily="34" charset="0"/>
              </a:rPr>
              <a:t>point the muzzle in a safe direction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Title 3"/>
          <p:cNvSpPr>
            <a:spLocks noGrp="1"/>
          </p:cNvSpPr>
          <p:nvPr>
            <p:ph type="title"/>
          </p:nvPr>
        </p:nvSpPr>
        <p:spPr/>
        <p:txBody>
          <a:bodyPr/>
          <a:lstStyle/>
          <a:p>
            <a:r>
              <a:rPr lang="en-US" dirty="0"/>
              <a:t>Chapter Six Review Questions</a:t>
            </a:r>
          </a:p>
        </p:txBody>
      </p:sp>
      <p:sp>
        <p:nvSpPr>
          <p:cNvPr id="395267"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_______________ is not a safe way to transport a firearm.</a:t>
            </a:r>
          </a:p>
        </p:txBody>
      </p:sp>
      <p:sp>
        <p:nvSpPr>
          <p:cNvPr id="392196" name="Content Placeholder 5"/>
          <p:cNvSpPr>
            <a:spLocks noGrp="1"/>
          </p:cNvSpPr>
          <p:nvPr>
            <p:ph sz="quarter" idx="10"/>
          </p:nvPr>
        </p:nvSpPr>
        <p:spPr/>
        <p:txBody>
          <a:bodyPr/>
          <a:lstStyle/>
          <a:p>
            <a:pPr marL="346075" indent="-346075"/>
            <a:r>
              <a:rPr lang="en-US" dirty="0">
                <a:cs typeface="Arial" charset="0"/>
              </a:rPr>
              <a:t>Answer: </a:t>
            </a:r>
            <a:r>
              <a:rPr lang="en-US" dirty="0">
                <a:solidFill>
                  <a:srgbClr val="000000"/>
                </a:solidFill>
                <a:latin typeface="Arial" charset="0"/>
                <a:cs typeface="Arial" charset="0"/>
              </a:rPr>
              <a:t>Loaded and in a gun rack in the rear window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219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6" grpId="0" build="p"/>
    </p:bld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Title 3"/>
          <p:cNvSpPr>
            <a:spLocks noGrp="1"/>
          </p:cNvSpPr>
          <p:nvPr>
            <p:ph type="title"/>
          </p:nvPr>
        </p:nvSpPr>
        <p:spPr/>
        <p:txBody>
          <a:bodyPr/>
          <a:lstStyle/>
          <a:p>
            <a:r>
              <a:rPr lang="en-US" dirty="0"/>
              <a:t>Chapter Six Review Questions</a:t>
            </a:r>
          </a:p>
        </p:txBody>
      </p:sp>
      <p:sp>
        <p:nvSpPr>
          <p:cNvPr id="396291"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Hunters should be spaced ___________ yards apart and each have a zone-of-fire of ______ degrees in front.</a:t>
            </a:r>
          </a:p>
        </p:txBody>
      </p:sp>
      <p:sp>
        <p:nvSpPr>
          <p:cNvPr id="393220" name="Content Placeholder 5"/>
          <p:cNvSpPr>
            <a:spLocks noGrp="1"/>
          </p:cNvSpPr>
          <p:nvPr>
            <p:ph sz="quarter" idx="10"/>
          </p:nvPr>
        </p:nvSpPr>
        <p:spPr/>
        <p:txBody>
          <a:bodyPr/>
          <a:lstStyle/>
          <a:p>
            <a:pPr marL="346075" indent="-346075"/>
            <a:r>
              <a:rPr lang="en-US" dirty="0">
                <a:cs typeface="Arial" charset="0"/>
              </a:rPr>
              <a:t>Answer: </a:t>
            </a:r>
            <a:r>
              <a:rPr lang="en-US" dirty="0">
                <a:solidFill>
                  <a:srgbClr val="000000"/>
                </a:solidFill>
                <a:latin typeface="Arial" charset="0"/>
                <a:cs typeface="Arial" charset="0"/>
              </a:rPr>
              <a:t>25 to 40; 45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322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220" grpId="0" build="p"/>
    </p:bld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Title 3"/>
          <p:cNvSpPr>
            <a:spLocks noGrp="1"/>
          </p:cNvSpPr>
          <p:nvPr>
            <p:ph type="title"/>
          </p:nvPr>
        </p:nvSpPr>
        <p:spPr/>
        <p:txBody>
          <a:bodyPr/>
          <a:lstStyle/>
          <a:p>
            <a:r>
              <a:rPr lang="en-US" dirty="0"/>
              <a:t>Chapter Six Review Questions</a:t>
            </a:r>
          </a:p>
        </p:txBody>
      </p:sp>
      <p:sp>
        <p:nvSpPr>
          <p:cNvPr id="397315"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Consuming alcohol before or during a hunt does not __________________________________.</a:t>
            </a:r>
          </a:p>
        </p:txBody>
      </p:sp>
      <p:sp>
        <p:nvSpPr>
          <p:cNvPr id="394244" name="Content Placeholder 5"/>
          <p:cNvSpPr>
            <a:spLocks noGrp="1"/>
          </p:cNvSpPr>
          <p:nvPr>
            <p:ph sz="quarter" idx="10"/>
          </p:nvPr>
        </p:nvSpPr>
        <p:spPr/>
        <p:txBody>
          <a:bodyPr/>
          <a:lstStyle/>
          <a:p>
            <a:pPr marL="346075" indent="-346075"/>
            <a:r>
              <a:rPr lang="en-US" dirty="0">
                <a:cs typeface="Arial" charset="0"/>
              </a:rPr>
              <a:t>Answer: </a:t>
            </a:r>
            <a:r>
              <a:rPr lang="en-US" dirty="0">
                <a:solidFill>
                  <a:srgbClr val="000000"/>
                </a:solidFill>
                <a:latin typeface="Arial" charset="0"/>
                <a:cs typeface="Arial" charset="0"/>
              </a:rPr>
              <a:t>enhance your chance of a successful hunt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424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244" grpId="0" build="p"/>
    </p:bld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Title 3"/>
          <p:cNvSpPr>
            <a:spLocks noGrp="1"/>
          </p:cNvSpPr>
          <p:nvPr>
            <p:ph type="title"/>
          </p:nvPr>
        </p:nvSpPr>
        <p:spPr/>
        <p:txBody>
          <a:bodyPr/>
          <a:lstStyle/>
          <a:p>
            <a:r>
              <a:rPr lang="en-US" dirty="0"/>
              <a:t>Chapter Six Review Questions</a:t>
            </a:r>
          </a:p>
        </p:txBody>
      </p:sp>
      <p:sp>
        <p:nvSpPr>
          <p:cNvPr id="398339"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________________ should be worn at all times while climbing a tree and when on a tree stand.</a:t>
            </a:r>
          </a:p>
        </p:txBody>
      </p:sp>
      <p:sp>
        <p:nvSpPr>
          <p:cNvPr id="395268" name="Content Placeholder 5"/>
          <p:cNvSpPr>
            <a:spLocks noGrp="1"/>
          </p:cNvSpPr>
          <p:nvPr>
            <p:ph sz="quarter" idx="10"/>
          </p:nvPr>
        </p:nvSpPr>
        <p:spPr/>
        <p:txBody>
          <a:bodyPr/>
          <a:lstStyle/>
          <a:p>
            <a:pPr marL="346075" indent="-346075"/>
            <a:r>
              <a:rPr lang="en-US" dirty="0">
                <a:cs typeface="Arial" charset="0"/>
              </a:rPr>
              <a:t>Answer: </a:t>
            </a:r>
            <a:r>
              <a:rPr lang="sv-SE" dirty="0">
                <a:solidFill>
                  <a:srgbClr val="000000"/>
                </a:solidFill>
                <a:latin typeface="Arial" charset="0"/>
                <a:cs typeface="Arial" charset="0"/>
              </a:rPr>
              <a:t>A Fall-Arrest System (FAS)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526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68" grpId="0" build="p"/>
    </p:bld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Title 3"/>
          <p:cNvSpPr>
            <a:spLocks noGrp="1"/>
          </p:cNvSpPr>
          <p:nvPr>
            <p:ph type="title"/>
          </p:nvPr>
        </p:nvSpPr>
        <p:spPr/>
        <p:txBody>
          <a:bodyPr/>
          <a:lstStyle/>
          <a:p>
            <a:r>
              <a:rPr lang="en-US" dirty="0"/>
              <a:t>Chapter Six Review Questions</a:t>
            </a:r>
          </a:p>
        </p:txBody>
      </p:sp>
      <p:sp>
        <p:nvSpPr>
          <p:cNvPr id="399363"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To get your firearm into an elevated stand safely, ______________________________________.</a:t>
            </a:r>
          </a:p>
        </p:txBody>
      </p:sp>
      <p:sp>
        <p:nvSpPr>
          <p:cNvPr id="396292" name="Content Placeholder 5"/>
          <p:cNvSpPr>
            <a:spLocks noGrp="1"/>
          </p:cNvSpPr>
          <p:nvPr>
            <p:ph sz="quarter" idx="10"/>
          </p:nvPr>
        </p:nvSpPr>
        <p:spPr/>
        <p:txBody>
          <a:bodyPr/>
          <a:lstStyle/>
          <a:p>
            <a:pPr marL="346075" indent="-346075"/>
            <a:r>
              <a:rPr lang="en-US" dirty="0">
                <a:cs typeface="Arial" charset="0"/>
              </a:rPr>
              <a:t>Answer: </a:t>
            </a:r>
            <a:r>
              <a:rPr lang="en-US" dirty="0">
                <a:solidFill>
                  <a:srgbClr val="000000"/>
                </a:solidFill>
                <a:latin typeface="Arial" charset="0"/>
                <a:cs typeface="Arial" charset="0"/>
              </a:rPr>
              <a:t>haul up the unloaded firearm after you have secured yourself in the stand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629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292" grpId="0" build="p"/>
    </p:bld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Title 3"/>
          <p:cNvSpPr>
            <a:spLocks noGrp="1"/>
          </p:cNvSpPr>
          <p:nvPr>
            <p:ph type="title"/>
          </p:nvPr>
        </p:nvSpPr>
        <p:spPr/>
        <p:txBody>
          <a:bodyPr/>
          <a:lstStyle/>
          <a:p>
            <a:r>
              <a:rPr lang="en-US" dirty="0"/>
              <a:t>Chapter Six Review Questions</a:t>
            </a:r>
          </a:p>
        </p:txBody>
      </p:sp>
      <p:sp>
        <p:nvSpPr>
          <p:cNvPr id="400387"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When hunting from a boat, it is best to always wear a ___________________.</a:t>
            </a:r>
          </a:p>
        </p:txBody>
      </p:sp>
      <p:sp>
        <p:nvSpPr>
          <p:cNvPr id="397316" name="Content Placeholder 5"/>
          <p:cNvSpPr>
            <a:spLocks noGrp="1"/>
          </p:cNvSpPr>
          <p:nvPr>
            <p:ph sz="quarter" idx="10"/>
          </p:nvPr>
        </p:nvSpPr>
        <p:spPr/>
        <p:txBody>
          <a:bodyPr/>
          <a:lstStyle/>
          <a:p>
            <a:pPr marL="346075" indent="-346075"/>
            <a:r>
              <a:rPr lang="en-US" dirty="0">
                <a:cs typeface="Arial" charset="0"/>
              </a:rPr>
              <a:t>Answer: </a:t>
            </a:r>
            <a:r>
              <a:rPr lang="en-US" dirty="0">
                <a:solidFill>
                  <a:srgbClr val="000000"/>
                </a:solidFill>
                <a:latin typeface="Arial" charset="0"/>
                <a:cs typeface="Arial" charset="0"/>
              </a:rPr>
              <a:t>personal flotation device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73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316" grpId="0" build="p"/>
    </p:bld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Title 3"/>
          <p:cNvSpPr>
            <a:spLocks noGrp="1"/>
          </p:cNvSpPr>
          <p:nvPr>
            <p:ph type="title"/>
          </p:nvPr>
        </p:nvSpPr>
        <p:spPr/>
        <p:txBody>
          <a:bodyPr/>
          <a:lstStyle/>
          <a:p>
            <a:r>
              <a:rPr lang="en-US" dirty="0"/>
              <a:t>Chapter Six Review Questions</a:t>
            </a:r>
          </a:p>
        </p:txBody>
      </p:sp>
      <p:sp>
        <p:nvSpPr>
          <p:cNvPr id="401411"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If you fall into cold water while hunting from a boat, you should try to ____________ the boat.</a:t>
            </a:r>
          </a:p>
        </p:txBody>
      </p:sp>
      <p:sp>
        <p:nvSpPr>
          <p:cNvPr id="398340" name="Content Placeholder 5"/>
          <p:cNvSpPr>
            <a:spLocks noGrp="1"/>
          </p:cNvSpPr>
          <p:nvPr>
            <p:ph sz="quarter" idx="10"/>
          </p:nvPr>
        </p:nvSpPr>
        <p:spPr/>
        <p:txBody>
          <a:bodyPr/>
          <a:lstStyle/>
          <a:p>
            <a:pPr marL="346075" indent="-346075"/>
            <a:r>
              <a:rPr lang="en-US" dirty="0">
                <a:cs typeface="Arial" charset="0"/>
              </a:rPr>
              <a:t>Answer: </a:t>
            </a:r>
            <a:r>
              <a:rPr lang="en-US" dirty="0">
                <a:solidFill>
                  <a:srgbClr val="000000"/>
                </a:solidFill>
                <a:latin typeface="Arial" charset="0"/>
                <a:cs typeface="Arial" charset="0"/>
              </a:rPr>
              <a:t>stay with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834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40" grpId="0" build="p"/>
    </p:bld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Subtitle 2"/>
          <p:cNvSpPr>
            <a:spLocks noGrp="1"/>
          </p:cNvSpPr>
          <p:nvPr>
            <p:ph type="subTitle" idx="1"/>
          </p:nvPr>
        </p:nvSpPr>
        <p:spPr/>
        <p:txBody>
          <a:bodyPr/>
          <a:lstStyle/>
          <a:p>
            <a:r>
              <a:rPr lang="en-US" dirty="0">
                <a:cs typeface="Arial" charset="0"/>
              </a:rPr>
              <a:t>Be a Responsible and </a:t>
            </a:r>
            <a:br>
              <a:rPr lang="en-US" dirty="0">
                <a:cs typeface="Arial" charset="0"/>
              </a:rPr>
            </a:br>
            <a:r>
              <a:rPr lang="en-US" dirty="0">
                <a:cs typeface="Arial" charset="0"/>
              </a:rPr>
              <a:t>Ethical Hunter</a:t>
            </a:r>
          </a:p>
        </p:txBody>
      </p:sp>
      <p:sp>
        <p:nvSpPr>
          <p:cNvPr id="402435" name="Rectangle 2"/>
          <p:cNvSpPr>
            <a:spLocks noGrp="1" noChangeArrowheads="1"/>
          </p:cNvSpPr>
          <p:nvPr>
            <p:ph type="ctrTitle"/>
          </p:nvPr>
        </p:nvSpPr>
        <p:spPr/>
        <p:txBody>
          <a:bodyPr/>
          <a:lstStyle/>
          <a:p>
            <a:pPr eaLnBrk="1" hangingPunct="1">
              <a:lnSpc>
                <a:spcPct val="150000"/>
              </a:lnSpc>
            </a:pPr>
            <a:r>
              <a:rPr lang="en-US" dirty="0"/>
              <a:t>Chapter Seven</a:t>
            </a:r>
            <a:endParaRPr lang="en-US" dirty="0">
              <a:solidFill>
                <a:srgbClr val="FF0000"/>
              </a:solidFill>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US" dirty="0"/>
              <a:t>How a Firearm Works</a:t>
            </a:r>
            <a:endParaRPr lang="en-US" sz="2400" dirty="0"/>
          </a:p>
        </p:txBody>
      </p:sp>
      <p:sp>
        <p:nvSpPr>
          <p:cNvPr id="65539" name="Content Placeholder 3"/>
          <p:cNvSpPr>
            <a:spLocks noGrp="1"/>
          </p:cNvSpPr>
          <p:nvPr>
            <p:ph idx="1"/>
          </p:nvPr>
        </p:nvSpPr>
        <p:spPr/>
        <p:txBody>
          <a:bodyPr/>
          <a:lstStyle/>
          <a:p>
            <a:r>
              <a:rPr lang="en-US" dirty="0">
                <a:latin typeface="Arial Black" pitchFamily="34" charset="0"/>
                <a:cs typeface="Arial" charset="0"/>
              </a:rPr>
              <a:t>How the shotgun shoots</a:t>
            </a:r>
            <a:r>
              <a:rPr lang="en-US" dirty="0">
                <a:latin typeface="Arial" charset="0"/>
                <a:cs typeface="Arial" charset="0"/>
              </a:rPr>
              <a:t>:</a:t>
            </a:r>
          </a:p>
          <a:p>
            <a:pPr marL="914400" lvl="1" indent="-457200">
              <a:buFont typeface="Calibri" pitchFamily="34" charset="0"/>
              <a:buAutoNum type="arabicPeriod"/>
            </a:pPr>
            <a:r>
              <a:rPr lang="en-US" dirty="0">
                <a:latin typeface="Arial" charset="0"/>
                <a:cs typeface="Arial" charset="0"/>
              </a:rPr>
              <a:t>Shotshell is inserted into chamber.</a:t>
            </a:r>
          </a:p>
          <a:p>
            <a:pPr marL="914400" lvl="1" indent="-457200">
              <a:buFont typeface="Calibri" pitchFamily="34" charset="0"/>
              <a:buAutoNum type="arabicPeriod"/>
            </a:pPr>
            <a:r>
              <a:rPr lang="en-US" dirty="0">
                <a:latin typeface="Arial" charset="0"/>
                <a:cs typeface="Arial" charset="0"/>
              </a:rPr>
              <a:t>Action is closed and firing pin pushed back and held back under spring tension.</a:t>
            </a:r>
          </a:p>
          <a:p>
            <a:pPr marL="914400" lvl="1" indent="-457200">
              <a:buFont typeface="Calibri" pitchFamily="34" charset="0"/>
              <a:buAutoNum type="arabicPeriod"/>
            </a:pPr>
            <a:r>
              <a:rPr lang="en-US" dirty="0">
                <a:latin typeface="Arial" charset="0"/>
                <a:cs typeface="Arial" charset="0"/>
              </a:rPr>
              <a:t>Trigger is pulled, causing firing pin to strike primer producing a spark.</a:t>
            </a:r>
          </a:p>
          <a:p>
            <a:pPr marL="914400" lvl="1" indent="-457200">
              <a:buFont typeface="Calibri" pitchFamily="34" charset="0"/>
              <a:buAutoNum type="arabicPeriod"/>
            </a:pPr>
            <a:r>
              <a:rPr lang="en-US" dirty="0">
                <a:latin typeface="Arial" charset="0"/>
                <a:cs typeface="Arial" charset="0"/>
              </a:rPr>
              <a:t>Spark ignites gunpowder. Gas converted from burning powder expands in the shell.</a:t>
            </a:r>
          </a:p>
        </p:txBody>
      </p:sp>
    </p:spTree>
  </p:cSld>
  <p:clrMapOvr>
    <a:masterClrMapping/>
  </p:clrMapOvr>
  <p:transition/>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p:txBody>
          <a:bodyPr/>
          <a:lstStyle/>
          <a:p>
            <a:pPr eaLnBrk="1" hangingPunct="1"/>
            <a:r>
              <a:rPr lang="en-US" dirty="0"/>
              <a:t>Key Topics</a:t>
            </a:r>
          </a:p>
        </p:txBody>
      </p:sp>
      <p:sp>
        <p:nvSpPr>
          <p:cNvPr id="403459" name="Rectangle 3"/>
          <p:cNvSpPr>
            <a:spLocks noGrp="1" noChangeArrowheads="1"/>
          </p:cNvSpPr>
          <p:nvPr>
            <p:ph idx="1"/>
          </p:nvPr>
        </p:nvSpPr>
        <p:spPr/>
        <p:txBody>
          <a:bodyPr/>
          <a:lstStyle/>
          <a:p>
            <a:pPr eaLnBrk="1" hangingPunct="1"/>
            <a:r>
              <a:rPr lang="en-US" dirty="0">
                <a:latin typeface="Arial" charset="0"/>
                <a:cs typeface="Arial" charset="0"/>
              </a:rPr>
              <a:t>Why Do We Have Hunting Laws?</a:t>
            </a:r>
          </a:p>
          <a:p>
            <a:pPr eaLnBrk="1" hangingPunct="1"/>
            <a:r>
              <a:rPr lang="en-US" dirty="0">
                <a:latin typeface="Arial" charset="0"/>
                <a:cs typeface="Arial" charset="0"/>
              </a:rPr>
              <a:t>Hunter Ethics</a:t>
            </a:r>
          </a:p>
          <a:p>
            <a:pPr eaLnBrk="1" hangingPunct="1"/>
            <a:r>
              <a:rPr lang="en-US" dirty="0">
                <a:latin typeface="Arial" charset="0"/>
                <a:cs typeface="Arial" charset="0"/>
              </a:rPr>
              <a:t>The Five Stages of Hunter Development</a:t>
            </a:r>
          </a:p>
        </p:txBody>
      </p:sp>
    </p:spTree>
  </p:cSld>
  <p:clrMapOvr>
    <a:masterClrMapping/>
  </p:clrMapOvr>
  <p:transition/>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Title 3"/>
          <p:cNvSpPr>
            <a:spLocks noGrp="1"/>
          </p:cNvSpPr>
          <p:nvPr>
            <p:ph type="title"/>
          </p:nvPr>
        </p:nvSpPr>
        <p:spPr/>
        <p:txBody>
          <a:bodyPr/>
          <a:lstStyle/>
          <a:p>
            <a:r>
              <a:rPr lang="en-US" dirty="0"/>
              <a:t>Objectives</a:t>
            </a:r>
          </a:p>
        </p:txBody>
      </p:sp>
      <p:sp>
        <p:nvSpPr>
          <p:cNvPr id="404483"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You should be able to…</a:t>
            </a:r>
          </a:p>
        </p:txBody>
      </p:sp>
      <p:sp>
        <p:nvSpPr>
          <p:cNvPr id="404484" name="Content Placeholder 5"/>
          <p:cNvSpPr>
            <a:spLocks noGrp="1"/>
          </p:cNvSpPr>
          <p:nvPr>
            <p:ph sz="half" idx="2"/>
          </p:nvPr>
        </p:nvSpPr>
        <p:spPr>
          <a:xfrm>
            <a:off x="457200" y="1916113"/>
            <a:ext cx="8229600" cy="3951287"/>
          </a:xfrm>
        </p:spPr>
        <p:txBody>
          <a:bodyPr/>
          <a:lstStyle/>
          <a:p>
            <a:r>
              <a:rPr lang="en-US" dirty="0">
                <a:latin typeface="Arial" charset="0"/>
                <a:cs typeface="Arial" charset="0"/>
              </a:rPr>
              <a:t>Give five reasons why we have hunting laws.</a:t>
            </a:r>
          </a:p>
          <a:p>
            <a:r>
              <a:rPr lang="en-US" dirty="0">
                <a:latin typeface="Arial" charset="0"/>
                <a:cs typeface="Arial" charset="0"/>
              </a:rPr>
              <a:t>State how the “father of wildlife management” defined ethical behavior.</a:t>
            </a:r>
          </a:p>
          <a:p>
            <a:r>
              <a:rPr lang="en-US" dirty="0">
                <a:latin typeface="Arial" charset="0"/>
                <a:cs typeface="Arial" charset="0"/>
              </a:rPr>
              <a:t>Describe how responsible and ethical hunters show respect for natural resources, other hunters, landowners, and non-hunters.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p:txBody>
          <a:bodyPr/>
          <a:lstStyle/>
          <a:p>
            <a:pPr eaLnBrk="1" hangingPunct="1"/>
            <a:r>
              <a:rPr lang="en-US" dirty="0"/>
              <a:t>Objectives</a:t>
            </a:r>
            <a:endParaRPr lang="en-US" sz="2400" dirty="0"/>
          </a:p>
        </p:txBody>
      </p:sp>
      <p:sp>
        <p:nvSpPr>
          <p:cNvPr id="405507" name="Rectangle 3"/>
          <p:cNvSpPr>
            <a:spLocks noGrp="1" noChangeArrowheads="1"/>
          </p:cNvSpPr>
          <p:nvPr>
            <p:ph idx="1"/>
          </p:nvPr>
        </p:nvSpPr>
        <p:spPr/>
        <p:txBody>
          <a:bodyPr/>
          <a:lstStyle/>
          <a:p>
            <a:r>
              <a:rPr lang="en-US" dirty="0">
                <a:latin typeface="Arial" charset="0"/>
                <a:cs typeface="Arial" charset="0"/>
              </a:rPr>
              <a:t>Identify public and private land where you can go hunting.</a:t>
            </a:r>
          </a:p>
          <a:p>
            <a:r>
              <a:rPr lang="en-US" dirty="0"/>
              <a:t>List and describe the five stages of hunter development.</a:t>
            </a:r>
          </a:p>
          <a:p>
            <a:pPr eaLnBrk="1" hangingPunct="1"/>
            <a:r>
              <a:rPr lang="en-US" dirty="0">
                <a:latin typeface="Arial" charset="0"/>
                <a:cs typeface="Arial" charset="0"/>
              </a:rPr>
              <a:t>Give three examples of what you can do to be involved in making hunting a respected sport.</a:t>
            </a:r>
          </a:p>
        </p:txBody>
      </p:sp>
    </p:spTree>
  </p:cSld>
  <p:clrMapOvr>
    <a:masterClrMapping/>
  </p:clrMapOvr>
  <p:transition/>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Title 1"/>
          <p:cNvSpPr>
            <a:spLocks noGrp="1"/>
          </p:cNvSpPr>
          <p:nvPr>
            <p:ph type="title"/>
          </p:nvPr>
        </p:nvSpPr>
        <p:spPr/>
        <p:txBody>
          <a:bodyPr/>
          <a:lstStyle/>
          <a:p>
            <a:r>
              <a:rPr lang="en-US" dirty="0"/>
              <a:t>Why Do We Have Hunting Laws?</a:t>
            </a:r>
          </a:p>
        </p:txBody>
      </p:sp>
      <p:sp>
        <p:nvSpPr>
          <p:cNvPr id="406531" name="Content Placeholder 2"/>
          <p:cNvSpPr>
            <a:spLocks noGrp="1"/>
          </p:cNvSpPr>
          <p:nvPr>
            <p:ph idx="1"/>
          </p:nvPr>
        </p:nvSpPr>
        <p:spPr/>
        <p:txBody>
          <a:bodyPr/>
          <a:lstStyle/>
          <a:p>
            <a:r>
              <a:rPr lang="en-US" dirty="0">
                <a:latin typeface="Arial" charset="0"/>
                <a:cs typeface="Arial" charset="0"/>
              </a:rPr>
              <a:t>During 19th century, many game animals were hunted nearly into extinction. </a:t>
            </a:r>
          </a:p>
          <a:p>
            <a:r>
              <a:rPr lang="en-US" dirty="0">
                <a:latin typeface="Arial" charset="0"/>
                <a:cs typeface="Arial" charset="0"/>
              </a:rPr>
              <a:t>Thundering herds of bison that once roamed the plains reduced to about 800 head. </a:t>
            </a:r>
          </a:p>
          <a:p>
            <a:r>
              <a:rPr lang="en-US" dirty="0">
                <a:latin typeface="Arial" charset="0"/>
                <a:cs typeface="Arial" charset="0"/>
              </a:rPr>
              <a:t>Beavers almost wiped out. </a:t>
            </a:r>
          </a:p>
          <a:p>
            <a:r>
              <a:rPr lang="en-US" dirty="0">
                <a:latin typeface="Arial" charset="0"/>
                <a:cs typeface="Arial" charset="0"/>
              </a:rPr>
              <a:t>Once plentiful elk, deer, and pronghorn had been reduced to a fraction of their original number.</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Title 3"/>
          <p:cNvSpPr>
            <a:spLocks noGrp="1"/>
          </p:cNvSpPr>
          <p:nvPr>
            <p:ph type="title"/>
          </p:nvPr>
        </p:nvSpPr>
        <p:spPr/>
        <p:txBody>
          <a:bodyPr/>
          <a:lstStyle/>
          <a:p>
            <a:r>
              <a:rPr lang="en-US" dirty="0"/>
              <a:t>Why Do We Have Hunting Laws?</a:t>
            </a:r>
          </a:p>
        </p:txBody>
      </p:sp>
      <p:sp>
        <p:nvSpPr>
          <p:cNvPr id="408579"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Game Conservation</a:t>
            </a:r>
          </a:p>
        </p:txBody>
      </p:sp>
      <p:sp>
        <p:nvSpPr>
          <p:cNvPr id="408580" name="Content Placeholder 5"/>
          <p:cNvSpPr>
            <a:spLocks noGrp="1"/>
          </p:cNvSpPr>
          <p:nvPr>
            <p:ph sz="half" idx="2"/>
          </p:nvPr>
        </p:nvSpPr>
        <p:spPr>
          <a:xfrm>
            <a:off x="457200" y="1916113"/>
            <a:ext cx="8229600" cy="3951287"/>
          </a:xfrm>
        </p:spPr>
        <p:txBody>
          <a:bodyPr/>
          <a:lstStyle/>
          <a:p>
            <a:pPr>
              <a:spcBef>
                <a:spcPts val="1800"/>
              </a:spcBef>
              <a:buFont typeface="Wingdings" pitchFamily="2" charset="2"/>
              <a:buNone/>
            </a:pPr>
            <a:r>
              <a:rPr lang="en-US" dirty="0">
                <a:latin typeface="Arial" charset="0"/>
                <a:cs typeface="Arial" charset="0"/>
              </a:rPr>
              <a:t>These laws allow game to flourish by: </a:t>
            </a:r>
          </a:p>
          <a:p>
            <a:pPr>
              <a:spcBef>
                <a:spcPts val="1800"/>
              </a:spcBef>
            </a:pPr>
            <a:r>
              <a:rPr lang="en-US" dirty="0">
                <a:latin typeface="Arial" charset="0"/>
                <a:cs typeface="Arial" charset="0"/>
              </a:rPr>
              <a:t>Establishing hunting seasons that limit harvesting and avoid nesting and mating seasons</a:t>
            </a:r>
          </a:p>
          <a:p>
            <a:pPr>
              <a:spcBef>
                <a:spcPts val="1800"/>
              </a:spcBef>
            </a:pPr>
            <a:r>
              <a:rPr lang="en-US" dirty="0">
                <a:latin typeface="Arial" charset="0"/>
                <a:cs typeface="Arial" charset="0"/>
              </a:rPr>
              <a:t>Limiting hunting methods and equipment</a:t>
            </a:r>
          </a:p>
          <a:p>
            <a:pPr>
              <a:spcBef>
                <a:spcPts val="1800"/>
              </a:spcBef>
            </a:pPr>
            <a:r>
              <a:rPr lang="en-US" dirty="0">
                <a:latin typeface="Arial" charset="0"/>
                <a:cs typeface="Arial" charset="0"/>
              </a:rPr>
              <a:t>Setting “bag” limits on number of animals that can be taken</a:t>
            </a:r>
          </a:p>
          <a:p>
            <a:pPr>
              <a:spcBef>
                <a:spcPts val="1800"/>
              </a:spcBef>
            </a:pPr>
            <a:r>
              <a:rPr lang="en-US" dirty="0">
                <a:latin typeface="Arial" charset="0"/>
                <a:cs typeface="Arial" charset="0"/>
              </a:rPr>
              <a:t>Establishing check stations and game tag requirements to enforce laws</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Title 3"/>
          <p:cNvSpPr>
            <a:spLocks noGrp="1"/>
          </p:cNvSpPr>
          <p:nvPr>
            <p:ph type="title"/>
          </p:nvPr>
        </p:nvSpPr>
        <p:spPr/>
        <p:txBody>
          <a:bodyPr/>
          <a:lstStyle/>
          <a:p>
            <a:r>
              <a:rPr lang="en-US" dirty="0"/>
              <a:t>Why Do We Have Hunting Laws?</a:t>
            </a:r>
          </a:p>
        </p:txBody>
      </p:sp>
      <p:sp>
        <p:nvSpPr>
          <p:cNvPr id="409603"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Safety, Opportunity, and Funding</a:t>
            </a:r>
          </a:p>
        </p:txBody>
      </p:sp>
      <p:sp>
        <p:nvSpPr>
          <p:cNvPr id="6" name="Content Placeholder 5"/>
          <p:cNvSpPr>
            <a:spLocks noGrp="1"/>
          </p:cNvSpPr>
          <p:nvPr>
            <p:ph sz="half" idx="2"/>
          </p:nvPr>
        </p:nvSpPr>
        <p:spPr>
          <a:xfrm>
            <a:off x="457200" y="1916113"/>
            <a:ext cx="8229600" cy="3951287"/>
          </a:xfrm>
        </p:spPr>
        <p:txBody>
          <a:bodyPr/>
          <a:lstStyle/>
          <a:p>
            <a:pPr marL="0" indent="0">
              <a:buFont typeface="Wingdings" pitchFamily="2" charset="2"/>
              <a:buNone/>
              <a:defRPr/>
            </a:pPr>
            <a:r>
              <a:rPr lang="en-US" dirty="0"/>
              <a:t>In addition to ensuring availability of game for future generations, hunting laws: </a:t>
            </a:r>
          </a:p>
          <a:p>
            <a:pPr>
              <a:defRPr/>
            </a:pPr>
            <a:r>
              <a:rPr lang="en-US" dirty="0"/>
              <a:t>Establish safety guidelines for hunting that protect both hunters and non-hunters.</a:t>
            </a:r>
          </a:p>
          <a:p>
            <a:pPr>
              <a:defRPr/>
            </a:pPr>
            <a:r>
              <a:rPr lang="en-US" dirty="0"/>
              <a:t>Offer equal opportunity for all hunters.</a:t>
            </a:r>
          </a:p>
          <a:p>
            <a:pPr>
              <a:defRPr/>
            </a:pPr>
            <a:r>
              <a:rPr lang="en-US" dirty="0"/>
              <a:t>Ensure adequate funding for wildlife programs by collecting license fees.</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Title 3"/>
          <p:cNvSpPr>
            <a:spLocks noGrp="1"/>
          </p:cNvSpPr>
          <p:nvPr>
            <p:ph type="title"/>
          </p:nvPr>
        </p:nvSpPr>
        <p:spPr/>
        <p:txBody>
          <a:bodyPr/>
          <a:lstStyle/>
          <a:p>
            <a:r>
              <a:rPr lang="en-US" dirty="0"/>
              <a:t>Why Do We Have Hunting Laws?</a:t>
            </a:r>
          </a:p>
        </p:txBody>
      </p:sp>
      <p:sp>
        <p:nvSpPr>
          <p:cNvPr id="410627"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Hunting Laws Ensure a Fair Chase</a:t>
            </a:r>
          </a:p>
        </p:txBody>
      </p:sp>
      <p:sp>
        <p:nvSpPr>
          <p:cNvPr id="410628" name="Content Placeholder 5"/>
          <p:cNvSpPr>
            <a:spLocks noGrp="1"/>
          </p:cNvSpPr>
          <p:nvPr>
            <p:ph sz="half" idx="2"/>
          </p:nvPr>
        </p:nvSpPr>
        <p:spPr>
          <a:xfrm>
            <a:off x="457200" y="1916113"/>
            <a:ext cx="8229600" cy="3951287"/>
          </a:xfrm>
        </p:spPr>
        <p:txBody>
          <a:bodyPr/>
          <a:lstStyle/>
          <a:p>
            <a:r>
              <a:rPr lang="en-US" dirty="0">
                <a:latin typeface="Arial" charset="0"/>
                <a:cs typeface="Arial" charset="0"/>
              </a:rPr>
              <a:t>Concept began in Middle Ages when hunters increased challenge of sport hunting by setting rules limiting how they took game.</a:t>
            </a:r>
          </a:p>
          <a:p>
            <a:r>
              <a:rPr lang="en-US" dirty="0">
                <a:latin typeface="Arial" charset="0"/>
                <a:cs typeface="Arial" charset="0"/>
              </a:rPr>
              <a:t>Fair chase rules developed to stem public criticism of hunters.</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p:cNvSpPr>
            <a:spLocks noGrp="1" noChangeArrowheads="1"/>
          </p:cNvSpPr>
          <p:nvPr>
            <p:ph type="title"/>
          </p:nvPr>
        </p:nvSpPr>
        <p:spPr/>
        <p:txBody>
          <a:bodyPr/>
          <a:lstStyle/>
          <a:p>
            <a:pPr eaLnBrk="1" hangingPunct="1"/>
            <a:r>
              <a:rPr lang="en-US" dirty="0"/>
              <a:t>Why Do We Have Hunting Laws? </a:t>
            </a:r>
            <a:endParaRPr lang="en-US" sz="2400" dirty="0"/>
          </a:p>
        </p:txBody>
      </p:sp>
      <p:sp>
        <p:nvSpPr>
          <p:cNvPr id="411651" name="Content Placeholder 3"/>
          <p:cNvSpPr>
            <a:spLocks noGrp="1"/>
          </p:cNvSpPr>
          <p:nvPr>
            <p:ph idx="1"/>
          </p:nvPr>
        </p:nvSpPr>
        <p:spPr/>
        <p:txBody>
          <a:bodyPr/>
          <a:lstStyle/>
          <a:p>
            <a:r>
              <a:rPr lang="en-US" dirty="0">
                <a:latin typeface="Arial" charset="0"/>
                <a:cs typeface="Arial" charset="0"/>
              </a:rPr>
              <a:t>“Fair Chase Principle” established in late 1800s by Boone and Crockett Club founded by Theodore Roosevelt. Those who violated club rules were expelled.</a:t>
            </a:r>
          </a:p>
          <a:p>
            <a:r>
              <a:rPr lang="en-US" dirty="0">
                <a:latin typeface="Arial" charset="0"/>
                <a:cs typeface="Arial" charset="0"/>
              </a:rPr>
              <a:t>Rules later expanded, banning use of vehicles, airplanes, radios, electronic calling, or shooting in fenced enclosure. Many states have made those rules into law.</a:t>
            </a:r>
          </a:p>
        </p:txBody>
      </p:sp>
    </p:spTree>
  </p:cSld>
  <p:clrMapOvr>
    <a:masterClrMapping/>
  </p:clrMapOvr>
  <p:transition/>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Title 4"/>
          <p:cNvSpPr>
            <a:spLocks noGrp="1"/>
          </p:cNvSpPr>
          <p:nvPr>
            <p:ph type="title"/>
          </p:nvPr>
        </p:nvSpPr>
        <p:spPr/>
        <p:txBody>
          <a:bodyPr/>
          <a:lstStyle/>
          <a:p>
            <a:r>
              <a:rPr lang="en-US" dirty="0"/>
              <a:t>Why Do We Have Hunting Laws?</a:t>
            </a:r>
          </a:p>
        </p:txBody>
      </p:sp>
      <p:sp>
        <p:nvSpPr>
          <p:cNvPr id="407555" name="Text Placeholder 5"/>
          <p:cNvSpPr>
            <a:spLocks noGrp="1"/>
          </p:cNvSpPr>
          <p:nvPr>
            <p:ph type="body" idx="1"/>
          </p:nvPr>
        </p:nvSpPr>
        <p:spPr/>
        <p:txBody>
          <a:bodyPr/>
          <a:lstStyle/>
          <a:p>
            <a:r>
              <a:rPr lang="en-US" dirty="0">
                <a:latin typeface="Arial" charset="0"/>
                <a:cs typeface="Arial" charset="0"/>
              </a:rPr>
              <a:t>Know the Law</a:t>
            </a:r>
          </a:p>
        </p:txBody>
      </p:sp>
      <p:sp>
        <p:nvSpPr>
          <p:cNvPr id="407556" name="Content Placeholder 6"/>
          <p:cNvSpPr>
            <a:spLocks noGrp="1"/>
          </p:cNvSpPr>
          <p:nvPr>
            <p:ph sz="half" idx="2"/>
          </p:nvPr>
        </p:nvSpPr>
        <p:spPr/>
        <p:txBody>
          <a:bodyPr/>
          <a:lstStyle/>
          <a:p>
            <a:r>
              <a:rPr lang="en-US" dirty="0">
                <a:latin typeface="Arial" charset="0"/>
                <a:cs typeface="Arial" charset="0"/>
              </a:rPr>
              <a:t>Ignorance of hunting laws not valid excuse for violating them. Hunter’s responsibility to review state game laws before hunting season.</a:t>
            </a:r>
          </a:p>
        </p:txBody>
      </p:sp>
      <p:pic>
        <p:nvPicPr>
          <p:cNvPr id="407557" name="Picture 6" descr="\\Ladybird\shared_graphics\Hunting_graphics\Export_PPT\Generic_drawings\stop_wildlife_crime.jpg"/>
          <p:cNvPicPr>
            <a:picLocks noGrp="1" noChangeAspect="1" noChangeArrowheads="1"/>
          </p:cNvPicPr>
          <p:nvPr>
            <p:ph sz="quarter" idx="4"/>
          </p:nvPr>
        </p:nvPicPr>
        <p:blipFill>
          <a:blip r:embed="rId2"/>
          <a:srcRect/>
          <a:stretch>
            <a:fillRect/>
          </a:stretch>
        </p:blipFill>
        <p:spPr>
          <a:xfrm>
            <a:off x="5257800" y="1550988"/>
            <a:ext cx="2917825" cy="4316412"/>
          </a:xfrm>
          <a:noFill/>
        </p:spPr>
      </p:pic>
    </p:spTree>
  </p:cSld>
  <p:clrMapOvr>
    <a:masterClrMapping/>
  </p:clrMapOvr>
  <p:transition/>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Title 3"/>
          <p:cNvSpPr>
            <a:spLocks noGrp="1"/>
          </p:cNvSpPr>
          <p:nvPr>
            <p:ph type="title"/>
          </p:nvPr>
        </p:nvSpPr>
        <p:spPr/>
        <p:txBody>
          <a:bodyPr/>
          <a:lstStyle/>
          <a:p>
            <a:r>
              <a:rPr lang="en-US" dirty="0"/>
              <a:t>Why Do We Have Hunting Laws? </a:t>
            </a:r>
          </a:p>
        </p:txBody>
      </p:sp>
      <p:sp>
        <p:nvSpPr>
          <p:cNvPr id="412675"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The Hunter’s Image Matters</a:t>
            </a:r>
          </a:p>
        </p:txBody>
      </p:sp>
      <p:sp>
        <p:nvSpPr>
          <p:cNvPr id="412676" name="Content Placeholder 2"/>
          <p:cNvSpPr>
            <a:spLocks noGrp="1"/>
          </p:cNvSpPr>
          <p:nvPr>
            <p:ph sz="half" idx="2"/>
          </p:nvPr>
        </p:nvSpPr>
        <p:spPr>
          <a:xfrm>
            <a:off x="457200" y="1916113"/>
            <a:ext cx="8229600" cy="3951287"/>
          </a:xfrm>
        </p:spPr>
        <p:txBody>
          <a:bodyPr/>
          <a:lstStyle/>
          <a:p>
            <a:r>
              <a:rPr lang="en-US" dirty="0">
                <a:latin typeface="Arial" charset="0"/>
                <a:cs typeface="Arial" charset="0"/>
              </a:rPr>
              <a:t>Responsible hunters welcome laws that enforce sportsmanlike hunting practices. </a:t>
            </a:r>
          </a:p>
          <a:p>
            <a:r>
              <a:rPr lang="en-US" dirty="0">
                <a:latin typeface="Arial" charset="0"/>
                <a:cs typeface="Arial" charset="0"/>
              </a:rPr>
              <a:t>About 5% of population hunts; roughly same percentage actively opposes hunting. Rest of population predominantly neutral. </a:t>
            </a:r>
          </a:p>
          <a:p>
            <a:r>
              <a:rPr lang="en-US" dirty="0">
                <a:latin typeface="Arial" charset="0"/>
                <a:cs typeface="Arial" charset="0"/>
              </a:rPr>
              <a:t>Bad behavior by hunters could sway some of neutral crowd into anti-hunting camp.</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dirty="0"/>
              <a:t>How a Firearm Works</a:t>
            </a:r>
            <a:endParaRPr lang="en-US" sz="2400" dirty="0"/>
          </a:p>
        </p:txBody>
      </p:sp>
      <p:sp>
        <p:nvSpPr>
          <p:cNvPr id="66563" name="Content Placeholder 3"/>
          <p:cNvSpPr>
            <a:spLocks noGrp="1"/>
          </p:cNvSpPr>
          <p:nvPr>
            <p:ph idx="1"/>
          </p:nvPr>
        </p:nvSpPr>
        <p:spPr/>
        <p:txBody>
          <a:bodyPr/>
          <a:lstStyle/>
          <a:p>
            <a:pPr marL="914400" lvl="1" indent="-457200">
              <a:buFont typeface="Calibri" pitchFamily="34" charset="0"/>
              <a:buAutoNum type="arabicPeriod" startAt="5"/>
            </a:pPr>
            <a:r>
              <a:rPr lang="en-US" dirty="0">
                <a:latin typeface="Arial" charset="0"/>
                <a:cs typeface="Arial" charset="0"/>
              </a:rPr>
              <a:t>Gas pushes wad against shot; wad and shot are forced out of plastic body of shell.</a:t>
            </a:r>
          </a:p>
          <a:p>
            <a:pPr marL="914400" lvl="1" indent="-457200">
              <a:buFont typeface="Calibri" pitchFamily="34" charset="0"/>
              <a:buAutoNum type="arabicPeriod" startAt="5"/>
            </a:pPr>
            <a:r>
              <a:rPr lang="en-US" dirty="0">
                <a:latin typeface="Arial" charset="0"/>
                <a:cs typeface="Arial" charset="0"/>
              </a:rPr>
              <a:t>Wad and shot leave barrel. Escaping gases produce a “bang.”</a:t>
            </a:r>
          </a:p>
          <a:p>
            <a:pPr marL="914400" lvl="1" indent="-457200">
              <a:buFont typeface="Calibri" pitchFamily="34" charset="0"/>
              <a:buAutoNum type="arabicPeriod" startAt="5"/>
            </a:pPr>
            <a:r>
              <a:rPr lang="en-US" dirty="0">
                <a:latin typeface="Arial" charset="0"/>
                <a:cs typeface="Arial" charset="0"/>
              </a:rPr>
              <a:t>Shot and wad separate. Shot cluster spreads and forms a pattern.</a:t>
            </a:r>
          </a:p>
        </p:txBody>
      </p:sp>
    </p:spTree>
  </p:cSld>
  <p:clrMapOvr>
    <a:masterClrMapping/>
  </p:clrMapOvr>
  <p:transition/>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Title 3"/>
          <p:cNvSpPr>
            <a:spLocks noGrp="1"/>
          </p:cNvSpPr>
          <p:nvPr>
            <p:ph type="title"/>
          </p:nvPr>
        </p:nvSpPr>
        <p:spPr/>
        <p:txBody>
          <a:bodyPr/>
          <a:lstStyle/>
          <a:p>
            <a:r>
              <a:rPr lang="en-US" dirty="0"/>
              <a:t>Why Do We Have Hunting Laws? </a:t>
            </a:r>
          </a:p>
        </p:txBody>
      </p:sp>
      <p:sp>
        <p:nvSpPr>
          <p:cNvPr id="413699"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How Hunters Make a Positive Impact</a:t>
            </a:r>
          </a:p>
        </p:txBody>
      </p:sp>
      <p:sp>
        <p:nvSpPr>
          <p:cNvPr id="413700" name="Content Placeholder 5"/>
          <p:cNvSpPr>
            <a:spLocks noGrp="1"/>
          </p:cNvSpPr>
          <p:nvPr>
            <p:ph sz="half" idx="2"/>
          </p:nvPr>
        </p:nvSpPr>
        <p:spPr>
          <a:xfrm>
            <a:off x="457200" y="1916113"/>
            <a:ext cx="8229600" cy="3951287"/>
          </a:xfrm>
        </p:spPr>
        <p:txBody>
          <a:bodyPr/>
          <a:lstStyle/>
          <a:p>
            <a:r>
              <a:rPr lang="en-US" dirty="0">
                <a:latin typeface="Arial" charset="0"/>
                <a:cs typeface="Arial" charset="0"/>
              </a:rPr>
              <a:t>Put in countless hours to improve wildlife habitat.</a:t>
            </a:r>
          </a:p>
          <a:p>
            <a:r>
              <a:rPr lang="en-US" dirty="0">
                <a:latin typeface="Arial" charset="0"/>
                <a:cs typeface="Arial" charset="0"/>
              </a:rPr>
              <a:t>Help biologists transplant game species and save other species from extinction.</a:t>
            </a:r>
          </a:p>
          <a:p>
            <a:r>
              <a:rPr lang="en-US" dirty="0">
                <a:latin typeface="Arial" charset="0"/>
                <a:cs typeface="Arial" charset="0"/>
              </a:rPr>
              <a:t>Encourage others to practice ethical behavior.</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Title 1"/>
          <p:cNvSpPr>
            <a:spLocks noGrp="1"/>
          </p:cNvSpPr>
          <p:nvPr>
            <p:ph type="title"/>
          </p:nvPr>
        </p:nvSpPr>
        <p:spPr/>
        <p:txBody>
          <a:bodyPr/>
          <a:lstStyle/>
          <a:p>
            <a:r>
              <a:rPr lang="en-US" dirty="0"/>
              <a:t>Hunter Ethics</a:t>
            </a:r>
          </a:p>
        </p:txBody>
      </p:sp>
      <p:sp>
        <p:nvSpPr>
          <p:cNvPr id="414723" name="Content Placeholder 2"/>
          <p:cNvSpPr>
            <a:spLocks noGrp="1"/>
          </p:cNvSpPr>
          <p:nvPr>
            <p:ph idx="1"/>
          </p:nvPr>
        </p:nvSpPr>
        <p:spPr/>
        <p:txBody>
          <a:bodyPr/>
          <a:lstStyle/>
          <a:p>
            <a:r>
              <a:rPr lang="en-US" dirty="0">
                <a:latin typeface="Arial" charset="0"/>
                <a:cs typeface="Arial" charset="0"/>
              </a:rPr>
              <a:t>While hunting laws preserve wildlife, ethics preserve hunter’s opportunity to hunt.</a:t>
            </a:r>
          </a:p>
          <a:p>
            <a:r>
              <a:rPr lang="en-US" dirty="0">
                <a:latin typeface="Arial" charset="0"/>
                <a:cs typeface="Arial" charset="0"/>
              </a:rPr>
              <a:t>Ethics generally cover behavior that has to do with issues of fairness, respect, and responsibility not covered by laws.</a:t>
            </a:r>
          </a:p>
          <a:p>
            <a:r>
              <a:rPr lang="en-US" dirty="0">
                <a:latin typeface="Arial" charset="0"/>
                <a:cs typeface="Arial" charset="0"/>
              </a:rPr>
              <a:t>There are ethical issues just between hunter and nature.</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Title 3"/>
          <p:cNvSpPr>
            <a:spLocks noGrp="1"/>
          </p:cNvSpPr>
          <p:nvPr>
            <p:ph type="title"/>
          </p:nvPr>
        </p:nvSpPr>
        <p:spPr/>
        <p:txBody>
          <a:bodyPr/>
          <a:lstStyle/>
          <a:p>
            <a:r>
              <a:rPr lang="en-US" dirty="0"/>
              <a:t>Hunter Ethics</a:t>
            </a:r>
          </a:p>
        </p:txBody>
      </p:sp>
      <p:sp>
        <p:nvSpPr>
          <p:cNvPr id="415747"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Hunter’s Ethical Code</a:t>
            </a:r>
          </a:p>
        </p:txBody>
      </p:sp>
      <p:sp>
        <p:nvSpPr>
          <p:cNvPr id="415748" name="Content Placeholder 5"/>
          <p:cNvSpPr>
            <a:spLocks noGrp="1"/>
          </p:cNvSpPr>
          <p:nvPr>
            <p:ph sz="half" idx="2"/>
          </p:nvPr>
        </p:nvSpPr>
        <p:spPr>
          <a:xfrm>
            <a:off x="457200" y="1916113"/>
            <a:ext cx="8229600" cy="3951287"/>
          </a:xfrm>
        </p:spPr>
        <p:txBody>
          <a:bodyPr/>
          <a:lstStyle/>
          <a:p>
            <a:r>
              <a:rPr lang="en-US" dirty="0">
                <a:latin typeface="Arial" charset="0"/>
                <a:cs typeface="Arial" charset="0"/>
              </a:rPr>
              <a:t>Aldo Leopold, the “father of wildlife management,” said, “Ethical behavior is doing the right thing when no one else is watching—even when doing the wrong thing is legal.”</a:t>
            </a:r>
          </a:p>
          <a:p>
            <a:r>
              <a:rPr lang="en-US" dirty="0">
                <a:latin typeface="Arial" charset="0"/>
                <a:cs typeface="Arial" charset="0"/>
              </a:rPr>
              <a:t>Most hunting organizations agree that responsible hunters do the following.</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Title 1"/>
          <p:cNvSpPr>
            <a:spLocks noGrp="1"/>
          </p:cNvSpPr>
          <p:nvPr>
            <p:ph type="title"/>
          </p:nvPr>
        </p:nvSpPr>
        <p:spPr/>
        <p:txBody>
          <a:bodyPr/>
          <a:lstStyle/>
          <a:p>
            <a:r>
              <a:rPr lang="en-US" dirty="0"/>
              <a:t>Hunter Ethics</a:t>
            </a:r>
          </a:p>
        </p:txBody>
      </p:sp>
      <p:sp>
        <p:nvSpPr>
          <p:cNvPr id="416771" name="Content Placeholder 4"/>
          <p:cNvSpPr>
            <a:spLocks noGrp="1"/>
          </p:cNvSpPr>
          <p:nvPr>
            <p:ph idx="1"/>
          </p:nvPr>
        </p:nvSpPr>
        <p:spPr/>
        <p:txBody>
          <a:bodyPr/>
          <a:lstStyle/>
          <a:p>
            <a:r>
              <a:rPr lang="en-US" dirty="0">
                <a:latin typeface="Arial Black" pitchFamily="34" charset="0"/>
                <a:cs typeface="Arial" charset="0"/>
              </a:rPr>
              <a:t>Respect Natural Resources</a:t>
            </a:r>
          </a:p>
          <a:p>
            <a:pPr lvl="1"/>
            <a:r>
              <a:rPr lang="en-US" dirty="0">
                <a:latin typeface="Arial" charset="0"/>
                <a:cs typeface="Arial" charset="0"/>
              </a:rPr>
              <a:t>Leave land better than you found it.</a:t>
            </a:r>
          </a:p>
          <a:p>
            <a:pPr lvl="1"/>
            <a:r>
              <a:rPr lang="en-US" dirty="0">
                <a:latin typeface="Arial" charset="0"/>
                <a:cs typeface="Arial" charset="0"/>
              </a:rPr>
              <a:t>Adhere to fair chase rules.</a:t>
            </a:r>
          </a:p>
          <a:p>
            <a:pPr lvl="1"/>
            <a:r>
              <a:rPr lang="en-US" dirty="0">
                <a:latin typeface="Arial" charset="0"/>
                <a:cs typeface="Arial" charset="0"/>
              </a:rPr>
              <a:t>Know your capabilities and limitations as a marksman, and stay within your effective range.</a:t>
            </a:r>
          </a:p>
          <a:p>
            <a:pPr lvl="1"/>
            <a:r>
              <a:rPr lang="en-US" dirty="0">
                <a:latin typeface="Arial" charset="0"/>
                <a:cs typeface="Arial" charset="0"/>
              </a:rPr>
              <a:t>Strive for quick, clean kill.</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2"/>
          <p:cNvSpPr>
            <a:spLocks noGrp="1" noChangeArrowheads="1"/>
          </p:cNvSpPr>
          <p:nvPr>
            <p:ph type="title"/>
          </p:nvPr>
        </p:nvSpPr>
        <p:spPr/>
        <p:txBody>
          <a:bodyPr/>
          <a:lstStyle/>
          <a:p>
            <a:pPr eaLnBrk="1" hangingPunct="1"/>
            <a:r>
              <a:rPr lang="en-US" dirty="0"/>
              <a:t>Hunter Ethics</a:t>
            </a:r>
            <a:endParaRPr lang="en-US" sz="2400" dirty="0"/>
          </a:p>
        </p:txBody>
      </p:sp>
      <p:sp>
        <p:nvSpPr>
          <p:cNvPr id="417795" name="Content Placeholder 3"/>
          <p:cNvSpPr>
            <a:spLocks noGrp="1"/>
          </p:cNvSpPr>
          <p:nvPr>
            <p:ph idx="1"/>
          </p:nvPr>
        </p:nvSpPr>
        <p:spPr/>
        <p:txBody>
          <a:bodyPr/>
          <a:lstStyle/>
          <a:p>
            <a:pPr lvl="1"/>
            <a:r>
              <a:rPr lang="en-US" dirty="0">
                <a:latin typeface="Arial" charset="0"/>
                <a:cs typeface="Arial" charset="0"/>
              </a:rPr>
              <a:t>Ensure that meat and usable parts not wasted.</a:t>
            </a:r>
          </a:p>
          <a:p>
            <a:pPr lvl="1"/>
            <a:r>
              <a:rPr lang="en-US" dirty="0">
                <a:latin typeface="Arial" charset="0"/>
                <a:cs typeface="Arial" charset="0"/>
              </a:rPr>
              <a:t>Treat both game and non-game animals ethically.</a:t>
            </a:r>
          </a:p>
          <a:p>
            <a:pPr lvl="1"/>
            <a:r>
              <a:rPr lang="en-US" dirty="0">
                <a:latin typeface="Arial" charset="0"/>
                <a:cs typeface="Arial" charset="0"/>
              </a:rPr>
              <a:t>Abide by game laws and regulations.</a:t>
            </a:r>
          </a:p>
          <a:p>
            <a:pPr lvl="1"/>
            <a:r>
              <a:rPr lang="en-US" dirty="0">
                <a:latin typeface="Arial" charset="0"/>
                <a:cs typeface="Arial" charset="0"/>
              </a:rPr>
              <a:t>Cooperate with conservation officers.</a:t>
            </a:r>
          </a:p>
          <a:p>
            <a:pPr lvl="1"/>
            <a:r>
              <a:rPr lang="en-US" dirty="0">
                <a:latin typeface="Arial" charset="0"/>
                <a:cs typeface="Arial" charset="0"/>
              </a:rPr>
              <a:t>Report game violations.</a:t>
            </a:r>
          </a:p>
        </p:txBody>
      </p:sp>
    </p:spTree>
  </p:cSld>
  <p:clrMapOvr>
    <a:masterClrMapping/>
  </p:clrMapOvr>
  <p:transition/>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Title 6"/>
          <p:cNvSpPr>
            <a:spLocks noGrp="1"/>
          </p:cNvSpPr>
          <p:nvPr>
            <p:ph type="title"/>
          </p:nvPr>
        </p:nvSpPr>
        <p:spPr/>
        <p:txBody>
          <a:bodyPr/>
          <a:lstStyle/>
          <a:p>
            <a:r>
              <a:rPr lang="en-US" dirty="0"/>
              <a:t>Hunter Ethics</a:t>
            </a:r>
          </a:p>
        </p:txBody>
      </p:sp>
      <p:sp>
        <p:nvSpPr>
          <p:cNvPr id="418819" name="Content Placeholder 7"/>
          <p:cNvSpPr>
            <a:spLocks noGrp="1"/>
          </p:cNvSpPr>
          <p:nvPr>
            <p:ph idx="1"/>
          </p:nvPr>
        </p:nvSpPr>
        <p:spPr/>
        <p:txBody>
          <a:bodyPr/>
          <a:lstStyle/>
          <a:p>
            <a:r>
              <a:rPr lang="en-US" dirty="0">
                <a:latin typeface="Arial Black" pitchFamily="34" charset="0"/>
                <a:cs typeface="Arial" charset="0"/>
              </a:rPr>
              <a:t>Respect Other Hunters</a:t>
            </a:r>
          </a:p>
          <a:p>
            <a:pPr lvl="1"/>
            <a:r>
              <a:rPr lang="en-US" dirty="0">
                <a:latin typeface="Arial" charset="0"/>
                <a:cs typeface="Arial" charset="0"/>
              </a:rPr>
              <a:t>Follow safe firearm handling practices and insist your companions do the same.</a:t>
            </a:r>
          </a:p>
          <a:p>
            <a:pPr lvl="1"/>
            <a:r>
              <a:rPr lang="en-US" dirty="0">
                <a:latin typeface="Arial" charset="0"/>
                <a:cs typeface="Arial" charset="0"/>
              </a:rPr>
              <a:t>Refrain from interfering with another’s hunt.</a:t>
            </a:r>
          </a:p>
          <a:p>
            <a:pPr lvl="1"/>
            <a:r>
              <a:rPr lang="en-US" dirty="0">
                <a:latin typeface="Arial" charset="0"/>
                <a:cs typeface="Arial" charset="0"/>
              </a:rPr>
              <a:t>Avoid consuming alcohol, which can impair you to point of endangering others.</a:t>
            </a:r>
          </a:p>
          <a:p>
            <a:pPr lvl="1"/>
            <a:r>
              <a:rPr lang="en-US" dirty="0">
                <a:latin typeface="Arial" charset="0"/>
                <a:cs typeface="Arial" charset="0"/>
              </a:rPr>
              <a:t>Share knowledge and skills with others.</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Title 6"/>
          <p:cNvSpPr>
            <a:spLocks noGrp="1"/>
          </p:cNvSpPr>
          <p:nvPr>
            <p:ph type="title"/>
          </p:nvPr>
        </p:nvSpPr>
        <p:spPr/>
        <p:txBody>
          <a:bodyPr/>
          <a:lstStyle/>
          <a:p>
            <a:r>
              <a:rPr lang="en-US" dirty="0"/>
              <a:t>Hunter Ethics</a:t>
            </a:r>
          </a:p>
        </p:txBody>
      </p:sp>
      <p:sp>
        <p:nvSpPr>
          <p:cNvPr id="419843" name="Content Placeholder 7"/>
          <p:cNvSpPr>
            <a:spLocks noGrp="1"/>
          </p:cNvSpPr>
          <p:nvPr>
            <p:ph idx="1"/>
          </p:nvPr>
        </p:nvSpPr>
        <p:spPr/>
        <p:txBody>
          <a:bodyPr/>
          <a:lstStyle/>
          <a:p>
            <a:r>
              <a:rPr lang="en-US" dirty="0">
                <a:latin typeface="Arial Black" pitchFamily="34" charset="0"/>
                <a:cs typeface="Arial" charset="0"/>
              </a:rPr>
              <a:t>Respect Landowners</a:t>
            </a:r>
          </a:p>
          <a:p>
            <a:pPr lvl="1"/>
            <a:r>
              <a:rPr lang="en-US" dirty="0">
                <a:latin typeface="Arial" charset="0"/>
                <a:cs typeface="Arial" charset="0"/>
              </a:rPr>
              <a:t>Ask landowners for permission to hunt.</a:t>
            </a:r>
          </a:p>
          <a:p>
            <a:pPr lvl="1"/>
            <a:r>
              <a:rPr lang="en-US" dirty="0">
                <a:latin typeface="Arial" charset="0"/>
                <a:cs typeface="Arial" charset="0"/>
              </a:rPr>
              <a:t>Follow their restrictions on when and where you may hunt.</a:t>
            </a:r>
          </a:p>
          <a:p>
            <a:pPr lvl="1"/>
            <a:r>
              <a:rPr lang="en-US" dirty="0">
                <a:latin typeface="Arial" charset="0"/>
                <a:cs typeface="Arial" charset="0"/>
              </a:rPr>
              <a:t>Treat livestock and crops as your own.</a:t>
            </a:r>
          </a:p>
          <a:p>
            <a:pPr lvl="1"/>
            <a:r>
              <a:rPr lang="en-US" dirty="0">
                <a:latin typeface="Arial" charset="0"/>
                <a:cs typeface="Arial" charset="0"/>
              </a:rPr>
              <a:t>Offer to share part of your harvest with owner.</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Title 1"/>
          <p:cNvSpPr>
            <a:spLocks noGrp="1"/>
          </p:cNvSpPr>
          <p:nvPr>
            <p:ph type="title"/>
          </p:nvPr>
        </p:nvSpPr>
        <p:spPr/>
        <p:txBody>
          <a:bodyPr/>
          <a:lstStyle/>
          <a:p>
            <a:r>
              <a:rPr lang="en-US" dirty="0"/>
              <a:t>Hunter Ethics</a:t>
            </a:r>
          </a:p>
        </p:txBody>
      </p:sp>
      <p:sp>
        <p:nvSpPr>
          <p:cNvPr id="420867" name="Content Placeholder 2"/>
          <p:cNvSpPr>
            <a:spLocks noGrp="1"/>
          </p:cNvSpPr>
          <p:nvPr>
            <p:ph sz="half" idx="1"/>
          </p:nvPr>
        </p:nvSpPr>
        <p:spPr>
          <a:xfrm>
            <a:off x="457200" y="1265238"/>
            <a:ext cx="4876800" cy="4525962"/>
          </a:xfrm>
        </p:spPr>
        <p:txBody>
          <a:bodyPr/>
          <a:lstStyle/>
          <a:p>
            <a:pPr lvl="1"/>
            <a:r>
              <a:rPr lang="en-US" dirty="0">
                <a:latin typeface="Arial" charset="0"/>
                <a:cs typeface="Arial" charset="0"/>
              </a:rPr>
              <a:t>Leave all gates the way you found them.</a:t>
            </a:r>
          </a:p>
          <a:p>
            <a:pPr lvl="1"/>
            <a:r>
              <a:rPr lang="en-US" dirty="0">
                <a:latin typeface="Arial" charset="0"/>
                <a:cs typeface="Arial" charset="0"/>
              </a:rPr>
              <a:t>If you notice something wrong or out of place, notify landowner immediately.</a:t>
            </a:r>
          </a:p>
          <a:p>
            <a:pPr lvl="1"/>
            <a:r>
              <a:rPr lang="en-US" dirty="0">
                <a:latin typeface="Arial" charset="0"/>
                <a:cs typeface="Arial" charset="0"/>
              </a:rPr>
              <a:t>Never enter private </a:t>
            </a:r>
            <a:br>
              <a:rPr lang="en-US" dirty="0">
                <a:latin typeface="Arial" charset="0"/>
                <a:cs typeface="Arial" charset="0"/>
              </a:rPr>
            </a:br>
            <a:r>
              <a:rPr lang="en-US" dirty="0">
                <a:latin typeface="Arial" charset="0"/>
                <a:cs typeface="Arial" charset="0"/>
              </a:rPr>
              <a:t>land that is cultivated </a:t>
            </a:r>
            <a:br>
              <a:rPr lang="en-US" dirty="0">
                <a:latin typeface="Arial" charset="0"/>
                <a:cs typeface="Arial" charset="0"/>
              </a:rPr>
            </a:br>
            <a:r>
              <a:rPr lang="en-US" dirty="0">
                <a:latin typeface="Arial" charset="0"/>
                <a:cs typeface="Arial" charset="0"/>
              </a:rPr>
              <a:t>or posted, unless you </a:t>
            </a:r>
            <a:br>
              <a:rPr lang="en-US" dirty="0">
                <a:latin typeface="Arial" charset="0"/>
                <a:cs typeface="Arial" charset="0"/>
              </a:rPr>
            </a:br>
            <a:r>
              <a:rPr lang="en-US" dirty="0">
                <a:latin typeface="Arial" charset="0"/>
                <a:cs typeface="Arial" charset="0"/>
              </a:rPr>
              <a:t>have first obtained permission.</a:t>
            </a:r>
          </a:p>
        </p:txBody>
      </p:sp>
      <p:pic>
        <p:nvPicPr>
          <p:cNvPr id="420868" name="Picture 5" descr="\\Ladybird\shared_graphics\Hunting_graphics\Export_PPT\Generic_drawings\contacting_landowner.jpg"/>
          <p:cNvPicPr>
            <a:picLocks noGrp="1" noChangeAspect="1" noChangeArrowheads="1"/>
          </p:cNvPicPr>
          <p:nvPr>
            <p:ph sz="half" idx="2"/>
          </p:nvPr>
        </p:nvPicPr>
        <p:blipFill>
          <a:blip r:embed="rId2"/>
          <a:stretch>
            <a:fillRect/>
          </a:stretch>
        </p:blipFill>
        <p:spPr>
          <a:xfrm>
            <a:off x="5185436" y="1371600"/>
            <a:ext cx="3119702" cy="4319588"/>
          </a:xfrm>
          <a:noFill/>
        </p:spPr>
      </p:pic>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Title 4"/>
          <p:cNvSpPr>
            <a:spLocks noGrp="1"/>
          </p:cNvSpPr>
          <p:nvPr>
            <p:ph type="title"/>
          </p:nvPr>
        </p:nvSpPr>
        <p:spPr/>
        <p:txBody>
          <a:bodyPr/>
          <a:lstStyle/>
          <a:p>
            <a:r>
              <a:rPr lang="en-US" dirty="0"/>
              <a:t>Hunter Ethics</a:t>
            </a:r>
          </a:p>
        </p:txBody>
      </p:sp>
      <p:sp>
        <p:nvSpPr>
          <p:cNvPr id="423939" name="Text Placeholder 5"/>
          <p:cNvSpPr>
            <a:spLocks noGrp="1"/>
          </p:cNvSpPr>
          <p:nvPr>
            <p:ph type="body" idx="1"/>
          </p:nvPr>
        </p:nvSpPr>
        <p:spPr>
          <a:xfrm>
            <a:off x="457200" y="1276350"/>
            <a:ext cx="6781800" cy="674688"/>
          </a:xfrm>
        </p:spPr>
        <p:txBody>
          <a:bodyPr/>
          <a:lstStyle/>
          <a:p>
            <a:r>
              <a:rPr lang="en-US" dirty="0">
                <a:latin typeface="Arial" charset="0"/>
                <a:cs typeface="Arial" charset="0"/>
              </a:rPr>
              <a:t>How to Ask Landowners for Permission</a:t>
            </a:r>
          </a:p>
        </p:txBody>
      </p:sp>
      <p:sp>
        <p:nvSpPr>
          <p:cNvPr id="423940" name="Content Placeholder 6"/>
          <p:cNvSpPr>
            <a:spLocks noGrp="1"/>
          </p:cNvSpPr>
          <p:nvPr>
            <p:ph sz="half" idx="2"/>
          </p:nvPr>
        </p:nvSpPr>
        <p:spPr>
          <a:xfrm>
            <a:off x="457200" y="1951038"/>
            <a:ext cx="4953000" cy="3916362"/>
          </a:xfrm>
        </p:spPr>
        <p:txBody>
          <a:bodyPr/>
          <a:lstStyle/>
          <a:p>
            <a:pPr>
              <a:spcBef>
                <a:spcPts val="1800"/>
              </a:spcBef>
            </a:pPr>
            <a:r>
              <a:rPr lang="en-US" dirty="0">
                <a:latin typeface="Arial" charset="0"/>
                <a:cs typeface="Arial" charset="0"/>
              </a:rPr>
              <a:t>Make contact well ahead of hunting season.</a:t>
            </a:r>
          </a:p>
          <a:p>
            <a:pPr>
              <a:spcBef>
                <a:spcPts val="1800"/>
              </a:spcBef>
            </a:pPr>
            <a:r>
              <a:rPr lang="en-US" dirty="0">
                <a:latin typeface="Arial" charset="0"/>
                <a:cs typeface="Arial" charset="0"/>
              </a:rPr>
              <a:t>Wear street clothes—no hunting gear or firearms.</a:t>
            </a:r>
          </a:p>
          <a:p>
            <a:pPr>
              <a:spcBef>
                <a:spcPts val="1800"/>
              </a:spcBef>
            </a:pPr>
            <a:r>
              <a:rPr lang="en-US" dirty="0">
                <a:latin typeface="Arial" charset="0"/>
                <a:cs typeface="Arial" charset="0"/>
              </a:rPr>
              <a:t>Don’t bring companions— “crowd” could be intimidating.</a:t>
            </a:r>
          </a:p>
          <a:p>
            <a:pPr>
              <a:spcBef>
                <a:spcPts val="1800"/>
              </a:spcBef>
            </a:pPr>
            <a:r>
              <a:rPr lang="en-US" dirty="0">
                <a:latin typeface="Arial" charset="0"/>
                <a:cs typeface="Arial" charset="0"/>
              </a:rPr>
              <a:t>Be polite, even if permission is denied.</a:t>
            </a:r>
          </a:p>
        </p:txBody>
      </p:sp>
      <p:pic>
        <p:nvPicPr>
          <p:cNvPr id="423941" name="Picture 6" descr="\\Ladybird\shared_graphics\Hunting_graphics\Export_PPT\Generic_drawings\hunter_thanks_landowner.jpg"/>
          <p:cNvPicPr>
            <a:picLocks noGrp="1" noChangeAspect="1" noChangeArrowheads="1"/>
          </p:cNvPicPr>
          <p:nvPr>
            <p:ph sz="quarter" idx="4"/>
          </p:nvPr>
        </p:nvPicPr>
        <p:blipFill>
          <a:blip r:embed="rId2"/>
          <a:stretch>
            <a:fillRect/>
          </a:stretch>
        </p:blipFill>
        <p:spPr>
          <a:xfrm>
            <a:off x="5029494" y="2438400"/>
            <a:ext cx="3580811" cy="2846388"/>
          </a:xfrm>
          <a:noFill/>
        </p:spPr>
      </p:pic>
    </p:spTree>
  </p:cSld>
  <p:clrMapOvr>
    <a:masterClrMapping/>
  </p:clrMapOvr>
  <p:transition/>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Title 3"/>
          <p:cNvSpPr>
            <a:spLocks noGrp="1"/>
          </p:cNvSpPr>
          <p:nvPr>
            <p:ph type="title"/>
          </p:nvPr>
        </p:nvSpPr>
        <p:spPr/>
        <p:txBody>
          <a:bodyPr/>
          <a:lstStyle/>
          <a:p>
            <a:r>
              <a:rPr lang="en-US" dirty="0"/>
              <a:t>Hunter Ethics</a:t>
            </a:r>
          </a:p>
        </p:txBody>
      </p:sp>
      <p:sp>
        <p:nvSpPr>
          <p:cNvPr id="424963"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Landowner Complaints About Hunters</a:t>
            </a:r>
          </a:p>
        </p:txBody>
      </p:sp>
      <p:sp>
        <p:nvSpPr>
          <p:cNvPr id="424964" name="Content Placeholder 5"/>
          <p:cNvSpPr>
            <a:spLocks noGrp="1"/>
          </p:cNvSpPr>
          <p:nvPr>
            <p:ph sz="half" idx="2"/>
          </p:nvPr>
        </p:nvSpPr>
        <p:spPr>
          <a:xfrm>
            <a:off x="457200" y="1916113"/>
            <a:ext cx="8229600" cy="3951287"/>
          </a:xfrm>
        </p:spPr>
        <p:txBody>
          <a:bodyPr/>
          <a:lstStyle/>
          <a:p>
            <a:r>
              <a:rPr lang="en-US" dirty="0">
                <a:latin typeface="Arial" charset="0"/>
                <a:cs typeface="Arial" charset="0"/>
              </a:rPr>
              <a:t>Don’t get permission to hunt.</a:t>
            </a:r>
          </a:p>
          <a:p>
            <a:r>
              <a:rPr lang="en-US" dirty="0">
                <a:latin typeface="Arial" charset="0"/>
                <a:cs typeface="Arial" charset="0"/>
              </a:rPr>
              <a:t>Don’t tell landowners when they arrive or leave property.</a:t>
            </a:r>
          </a:p>
          <a:p>
            <a:r>
              <a:rPr lang="en-US" dirty="0">
                <a:latin typeface="Arial" charset="0"/>
                <a:cs typeface="Arial" charset="0"/>
              </a:rPr>
              <a:t>Make too much noise.</a:t>
            </a:r>
          </a:p>
          <a:p>
            <a:r>
              <a:rPr lang="en-US" dirty="0">
                <a:latin typeface="Arial" charset="0"/>
                <a:cs typeface="Arial" charset="0"/>
              </a:rPr>
              <a:t>Leave litter behind.</a:t>
            </a:r>
          </a:p>
          <a:p>
            <a:r>
              <a:rPr lang="en-US" dirty="0">
                <a:latin typeface="Arial" charset="0"/>
                <a:cs typeface="Arial" charset="0"/>
              </a:rPr>
              <a:t>Carry loaded firearms in vehicles.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dirty="0"/>
              <a:t>Class Plan</a:t>
            </a:r>
            <a:endParaRPr lang="en-US" sz="2400" dirty="0"/>
          </a:p>
        </p:txBody>
      </p:sp>
      <p:sp>
        <p:nvSpPr>
          <p:cNvPr id="30723" name="Rectangle 3"/>
          <p:cNvSpPr>
            <a:spLocks noGrp="1" noChangeArrowheads="1"/>
          </p:cNvSpPr>
          <p:nvPr>
            <p:ph sz="half" idx="1"/>
          </p:nvPr>
        </p:nvSpPr>
        <p:spPr>
          <a:xfrm>
            <a:off x="457200" y="1265238"/>
            <a:ext cx="3733800" cy="4525962"/>
          </a:xfrm>
        </p:spPr>
        <p:txBody>
          <a:bodyPr/>
          <a:lstStyle/>
          <a:p>
            <a:pPr eaLnBrk="1" hangingPunct="1">
              <a:spcBef>
                <a:spcPts val="4200"/>
              </a:spcBef>
              <a:buSzPct val="105000"/>
              <a:tabLst>
                <a:tab pos="3314700" algn="l"/>
              </a:tabLst>
            </a:pPr>
            <a:r>
              <a:rPr lang="en-US" dirty="0">
                <a:cs typeface="Arial" charset="0"/>
              </a:rPr>
              <a:t>Chapter Six:	</a:t>
            </a:r>
          </a:p>
          <a:p>
            <a:pPr eaLnBrk="1" hangingPunct="1">
              <a:spcBef>
                <a:spcPts val="4200"/>
              </a:spcBef>
              <a:buSzPct val="105000"/>
              <a:tabLst>
                <a:tab pos="3314700" algn="l"/>
              </a:tabLst>
            </a:pPr>
            <a:r>
              <a:rPr lang="en-US" dirty="0">
                <a:cs typeface="Arial" charset="0"/>
              </a:rPr>
              <a:t>Chapter Seven:	</a:t>
            </a:r>
          </a:p>
          <a:p>
            <a:pPr eaLnBrk="1" hangingPunct="1">
              <a:spcBef>
                <a:spcPts val="7800"/>
              </a:spcBef>
              <a:buSzPct val="105000"/>
              <a:tabLst>
                <a:tab pos="3314700" algn="l"/>
              </a:tabLst>
            </a:pPr>
            <a:r>
              <a:rPr lang="en-US" dirty="0">
                <a:cs typeface="Arial" charset="0"/>
              </a:rPr>
              <a:t>Chapter Eight:	</a:t>
            </a:r>
          </a:p>
          <a:p>
            <a:pPr eaLnBrk="1" hangingPunct="1">
              <a:spcBef>
                <a:spcPts val="7200"/>
              </a:spcBef>
              <a:buSzPct val="105000"/>
              <a:tabLst>
                <a:tab pos="3314700" algn="l"/>
              </a:tabLst>
            </a:pPr>
            <a:r>
              <a:rPr lang="en-US" dirty="0">
                <a:cs typeface="Arial" charset="0"/>
              </a:rPr>
              <a:t>Chapter Nine:	</a:t>
            </a:r>
          </a:p>
        </p:txBody>
      </p:sp>
      <p:sp>
        <p:nvSpPr>
          <p:cNvPr id="30724" name="Content Placeholder 3"/>
          <p:cNvSpPr>
            <a:spLocks noGrp="1"/>
          </p:cNvSpPr>
          <p:nvPr>
            <p:ph sz="half" idx="2"/>
          </p:nvPr>
        </p:nvSpPr>
        <p:spPr>
          <a:xfrm>
            <a:off x="4343400" y="1265238"/>
            <a:ext cx="4343400" cy="4525962"/>
          </a:xfrm>
        </p:spPr>
        <p:txBody>
          <a:bodyPr/>
          <a:lstStyle/>
          <a:p>
            <a:pPr eaLnBrk="1" hangingPunct="1">
              <a:spcBef>
                <a:spcPct val="125000"/>
              </a:spcBef>
              <a:buSzPct val="105000"/>
              <a:tabLst>
                <a:tab pos="3314700" algn="l"/>
              </a:tabLst>
            </a:pPr>
            <a:r>
              <a:rPr lang="en-US" dirty="0">
                <a:latin typeface="Arial" charset="0"/>
                <a:cs typeface="Arial" charset="0"/>
              </a:rPr>
              <a:t>Be a Safe Hunter</a:t>
            </a:r>
          </a:p>
          <a:p>
            <a:pPr eaLnBrk="1" hangingPunct="1">
              <a:spcBef>
                <a:spcPts val="4400"/>
              </a:spcBef>
              <a:buSzPct val="105000"/>
              <a:tabLst>
                <a:tab pos="3314700" algn="l"/>
              </a:tabLst>
            </a:pPr>
            <a:r>
              <a:rPr lang="en-US" dirty="0">
                <a:latin typeface="Arial" charset="0"/>
                <a:cs typeface="Arial" charset="0"/>
              </a:rPr>
              <a:t>Be a Responsible and Ethical Hunter </a:t>
            </a:r>
          </a:p>
          <a:p>
            <a:pPr eaLnBrk="1" hangingPunct="1">
              <a:spcBef>
                <a:spcPts val="4400"/>
              </a:spcBef>
              <a:buSzPct val="105000"/>
              <a:tabLst>
                <a:tab pos="3314700" algn="l"/>
              </a:tabLst>
            </a:pPr>
            <a:r>
              <a:rPr lang="en-US" dirty="0">
                <a:latin typeface="Arial" charset="0"/>
                <a:cs typeface="Arial" charset="0"/>
              </a:rPr>
              <a:t>Preparation and Survival Skills</a:t>
            </a:r>
          </a:p>
          <a:p>
            <a:pPr eaLnBrk="1" hangingPunct="1">
              <a:spcBef>
                <a:spcPts val="4000"/>
              </a:spcBef>
              <a:buSzPct val="105000"/>
              <a:tabLst>
                <a:tab pos="3314700" algn="l"/>
              </a:tabLst>
            </a:pPr>
            <a:r>
              <a:rPr lang="en-US" dirty="0">
                <a:latin typeface="Arial" charset="0"/>
                <a:cs typeface="Arial" charset="0"/>
              </a:rPr>
              <a:t>Wildlife Conservation</a:t>
            </a:r>
          </a:p>
          <a:p>
            <a:pPr>
              <a:tabLst>
                <a:tab pos="3314700" algn="l"/>
              </a:tabLst>
            </a:pPr>
            <a:endParaRPr lang="en-US" dirty="0">
              <a:latin typeface="Arial" charset="0"/>
              <a:cs typeface="Arial" charset="0"/>
            </a:endParaRP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3"/>
          <p:cNvSpPr>
            <a:spLocks noGrp="1"/>
          </p:cNvSpPr>
          <p:nvPr>
            <p:ph type="title"/>
          </p:nvPr>
        </p:nvSpPr>
        <p:spPr/>
        <p:txBody>
          <a:bodyPr/>
          <a:lstStyle/>
          <a:p>
            <a:r>
              <a:rPr lang="en-US" dirty="0"/>
              <a:t>Common Features of Firearms</a:t>
            </a:r>
          </a:p>
        </p:txBody>
      </p:sp>
      <p:sp>
        <p:nvSpPr>
          <p:cNvPr id="67587" name="Text Placeholder 4"/>
          <p:cNvSpPr>
            <a:spLocks noGrp="1"/>
          </p:cNvSpPr>
          <p:nvPr>
            <p:ph type="body" idx="1"/>
          </p:nvPr>
        </p:nvSpPr>
        <p:spPr>
          <a:xfrm>
            <a:off x="457200" y="1143000"/>
            <a:ext cx="8229600" cy="639763"/>
          </a:xfrm>
        </p:spPr>
        <p:txBody>
          <a:bodyPr/>
          <a:lstStyle/>
          <a:p>
            <a:r>
              <a:rPr lang="en-US" dirty="0">
                <a:latin typeface="Arial" charset="0"/>
                <a:cs typeface="Arial" charset="0"/>
              </a:rPr>
              <a:t>Firearm Actions</a:t>
            </a:r>
          </a:p>
        </p:txBody>
      </p:sp>
      <p:sp>
        <p:nvSpPr>
          <p:cNvPr id="67588" name="Content Placeholder 5"/>
          <p:cNvSpPr>
            <a:spLocks noGrp="1"/>
          </p:cNvSpPr>
          <p:nvPr>
            <p:ph sz="half" idx="2"/>
          </p:nvPr>
        </p:nvSpPr>
        <p:spPr>
          <a:xfrm>
            <a:off x="457200" y="1782763"/>
            <a:ext cx="8229600" cy="3951287"/>
          </a:xfrm>
        </p:spPr>
        <p:txBody>
          <a:bodyPr/>
          <a:lstStyle/>
          <a:p>
            <a:r>
              <a:rPr lang="en-US" dirty="0">
                <a:latin typeface="Arial" charset="0"/>
                <a:cs typeface="Arial" charset="0"/>
              </a:rPr>
              <a:t>Firearms classified by their action type. Action is made up of parts that load, unload, fire, and eject the used shotshell or cartridge. </a:t>
            </a:r>
          </a:p>
          <a:p>
            <a:r>
              <a:rPr lang="en-US" dirty="0">
                <a:latin typeface="Arial" charset="0"/>
                <a:cs typeface="Arial" charset="0"/>
              </a:rPr>
              <a:t>Actions are either single-shot or repeating styles. </a:t>
            </a:r>
          </a:p>
          <a:p>
            <a:pPr lvl="1">
              <a:buFont typeface="Arial" pitchFamily="34" charset="0"/>
              <a:buChar char="•"/>
            </a:pPr>
            <a:r>
              <a:rPr lang="en-US" dirty="0">
                <a:latin typeface="Arial" charset="0"/>
                <a:cs typeface="Arial" charset="0"/>
              </a:rPr>
              <a:t>Single-shot firearms must be reloaded each time fired.</a:t>
            </a:r>
          </a:p>
          <a:p>
            <a:pPr lvl="1">
              <a:buFont typeface="Arial" pitchFamily="34" charset="0"/>
              <a:buChar char="•"/>
            </a:pPr>
            <a:r>
              <a:rPr lang="en-US" dirty="0">
                <a:latin typeface="Arial" charset="0"/>
                <a:cs typeface="Arial" charset="0"/>
              </a:rPr>
              <a:t>Repeating firearms have extra cartridges or shotshells ready in a magazine, cylinder, or extra barrel.</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Title 1"/>
          <p:cNvSpPr>
            <a:spLocks noGrp="1"/>
          </p:cNvSpPr>
          <p:nvPr>
            <p:ph type="title"/>
          </p:nvPr>
        </p:nvSpPr>
        <p:spPr/>
        <p:txBody>
          <a:bodyPr/>
          <a:lstStyle/>
          <a:p>
            <a:r>
              <a:rPr lang="en-US" dirty="0"/>
              <a:t>Hunter Ethics</a:t>
            </a:r>
          </a:p>
        </p:txBody>
      </p:sp>
      <p:sp>
        <p:nvSpPr>
          <p:cNvPr id="425987" name="Content Placeholder 2"/>
          <p:cNvSpPr>
            <a:spLocks noGrp="1"/>
          </p:cNvSpPr>
          <p:nvPr>
            <p:ph idx="1"/>
          </p:nvPr>
        </p:nvSpPr>
        <p:spPr/>
        <p:txBody>
          <a:bodyPr/>
          <a:lstStyle/>
          <a:p>
            <a:r>
              <a:rPr lang="en-US" dirty="0">
                <a:latin typeface="Arial" charset="0"/>
                <a:cs typeface="Arial" charset="0"/>
              </a:rPr>
              <a:t>Drive off ranch roads.</a:t>
            </a:r>
          </a:p>
          <a:p>
            <a:r>
              <a:rPr lang="en-US" dirty="0">
                <a:latin typeface="Arial" charset="0"/>
                <a:cs typeface="Arial" charset="0"/>
              </a:rPr>
              <a:t>Don’t leave gates as they were when hunter arrived.</a:t>
            </a:r>
          </a:p>
          <a:p>
            <a:r>
              <a:rPr lang="en-US" dirty="0">
                <a:latin typeface="Arial" charset="0"/>
                <a:cs typeface="Arial" charset="0"/>
              </a:rPr>
              <a:t>Shoot too close to neighbors or livestock.</a:t>
            </a:r>
          </a:p>
          <a:p>
            <a:r>
              <a:rPr lang="en-US" dirty="0">
                <a:latin typeface="Arial" charset="0"/>
                <a:cs typeface="Arial" charset="0"/>
              </a:rPr>
              <a:t>Leave fires unattended.</a:t>
            </a:r>
          </a:p>
          <a:p>
            <a:r>
              <a:rPr lang="en-US" dirty="0">
                <a:latin typeface="Arial" charset="0"/>
                <a:cs typeface="Arial" charset="0"/>
              </a:rPr>
              <a:t>Violate game laws.</a:t>
            </a:r>
          </a:p>
          <a:p>
            <a:r>
              <a:rPr lang="en-US" dirty="0">
                <a:latin typeface="Arial" charset="0"/>
                <a:cs typeface="Arial" charset="0"/>
              </a:rPr>
              <a:t>Drink alcohol to excess.</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Title 6"/>
          <p:cNvSpPr>
            <a:spLocks noGrp="1"/>
          </p:cNvSpPr>
          <p:nvPr>
            <p:ph type="title"/>
          </p:nvPr>
        </p:nvSpPr>
        <p:spPr/>
        <p:txBody>
          <a:bodyPr/>
          <a:lstStyle/>
          <a:p>
            <a:r>
              <a:rPr lang="en-US" dirty="0"/>
              <a:t>Hunter Ethics</a:t>
            </a:r>
          </a:p>
        </p:txBody>
      </p:sp>
      <p:sp>
        <p:nvSpPr>
          <p:cNvPr id="421891" name="Content Placeholder 5"/>
          <p:cNvSpPr>
            <a:spLocks noGrp="1"/>
          </p:cNvSpPr>
          <p:nvPr>
            <p:ph idx="1"/>
          </p:nvPr>
        </p:nvSpPr>
        <p:spPr/>
        <p:txBody>
          <a:bodyPr/>
          <a:lstStyle/>
          <a:p>
            <a:r>
              <a:rPr lang="en-US" b="0" dirty="0">
                <a:latin typeface="Arial Black" pitchFamily="34" charset="0"/>
                <a:cs typeface="Arial" charset="0"/>
              </a:rPr>
              <a:t>Respect Non-Hunters</a:t>
            </a:r>
          </a:p>
          <a:p>
            <a:pPr lvl="1"/>
            <a:r>
              <a:rPr lang="en-US" dirty="0">
                <a:latin typeface="Arial" charset="0"/>
                <a:cs typeface="Arial" charset="0"/>
              </a:rPr>
              <a:t>Transport animals discreetly—don’t display them.</a:t>
            </a:r>
          </a:p>
          <a:p>
            <a:pPr lvl="1"/>
            <a:r>
              <a:rPr lang="en-US" dirty="0">
                <a:latin typeface="Arial" charset="0"/>
                <a:cs typeface="Arial" charset="0"/>
              </a:rPr>
              <a:t>Keep firearms out of sight.</a:t>
            </a:r>
          </a:p>
          <a:p>
            <a:pPr lvl="1"/>
            <a:r>
              <a:rPr lang="en-US" dirty="0">
                <a:latin typeface="Arial" charset="0"/>
                <a:cs typeface="Arial" charset="0"/>
              </a:rPr>
              <a:t>Refrain from taking graphic photographs of kill and from vividly describing kill within earshot of non-hunters.</a:t>
            </a:r>
          </a:p>
          <a:p>
            <a:pPr lvl="1"/>
            <a:r>
              <a:rPr lang="en-US" dirty="0">
                <a:latin typeface="Arial" charset="0"/>
                <a:cs typeface="Arial" charset="0"/>
              </a:rPr>
              <a:t>Maintain presentable appearance while on the street—no bloody or dirty clothing.</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Title 3"/>
          <p:cNvSpPr>
            <a:spLocks noGrp="1"/>
          </p:cNvSpPr>
          <p:nvPr>
            <p:ph type="title"/>
          </p:nvPr>
        </p:nvSpPr>
        <p:spPr/>
        <p:txBody>
          <a:bodyPr/>
          <a:lstStyle/>
          <a:p>
            <a:r>
              <a:rPr lang="en-US" dirty="0"/>
              <a:t>Hunter Ethics</a:t>
            </a:r>
          </a:p>
        </p:txBody>
      </p:sp>
      <p:sp>
        <p:nvSpPr>
          <p:cNvPr id="427011"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How to Behave if Confronted by Anti-Hunter Protesters</a:t>
            </a:r>
          </a:p>
        </p:txBody>
      </p:sp>
      <p:sp>
        <p:nvSpPr>
          <p:cNvPr id="427012" name="Content Placeholder 5"/>
          <p:cNvSpPr>
            <a:spLocks noGrp="1"/>
          </p:cNvSpPr>
          <p:nvPr>
            <p:ph sz="half" idx="2"/>
          </p:nvPr>
        </p:nvSpPr>
        <p:spPr>
          <a:xfrm>
            <a:off x="457200" y="2144713"/>
            <a:ext cx="8229600" cy="3951287"/>
          </a:xfrm>
        </p:spPr>
        <p:txBody>
          <a:bodyPr/>
          <a:lstStyle/>
          <a:p>
            <a:r>
              <a:rPr lang="en-US" dirty="0">
                <a:latin typeface="Arial" charset="0"/>
                <a:cs typeface="Arial" charset="0"/>
              </a:rPr>
              <a:t>Remain calm and polite, and do not engage in arguments—never lose your temper.</a:t>
            </a:r>
          </a:p>
          <a:p>
            <a:r>
              <a:rPr lang="en-US" dirty="0">
                <a:latin typeface="Arial" charset="0"/>
                <a:cs typeface="Arial" charset="0"/>
              </a:rPr>
              <a:t>Never touch an anti-hunter or use physical force.</a:t>
            </a:r>
          </a:p>
          <a:p>
            <a:r>
              <a:rPr lang="en-US" dirty="0">
                <a:latin typeface="Arial" charset="0"/>
                <a:cs typeface="Arial" charset="0"/>
              </a:rPr>
              <a:t>Never threaten an anti-hunter with your firearm.</a:t>
            </a:r>
          </a:p>
          <a:p>
            <a:r>
              <a:rPr lang="en-US" dirty="0">
                <a:latin typeface="Arial" charset="0"/>
                <a:cs typeface="Arial" charset="0"/>
              </a:rPr>
              <a:t>Report hunter harassment to law enforcement authorities. Record vehicle license number of harassers if possible.</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Title 3"/>
          <p:cNvSpPr>
            <a:spLocks noGrp="1"/>
          </p:cNvSpPr>
          <p:nvPr>
            <p:ph type="title"/>
          </p:nvPr>
        </p:nvSpPr>
        <p:spPr/>
        <p:txBody>
          <a:bodyPr/>
          <a:lstStyle/>
          <a:p>
            <a:r>
              <a:rPr lang="en-US" dirty="0"/>
              <a:t>Hunter Ethics</a:t>
            </a:r>
          </a:p>
        </p:txBody>
      </p:sp>
      <p:sp>
        <p:nvSpPr>
          <p:cNvPr id="422915"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Personal Choice</a:t>
            </a:r>
          </a:p>
        </p:txBody>
      </p:sp>
      <p:sp>
        <p:nvSpPr>
          <p:cNvPr id="422916" name="Content Placeholder 5"/>
          <p:cNvSpPr>
            <a:spLocks noGrp="1"/>
          </p:cNvSpPr>
          <p:nvPr>
            <p:ph sz="half" idx="2"/>
          </p:nvPr>
        </p:nvSpPr>
        <p:spPr>
          <a:xfrm>
            <a:off x="457200" y="1916113"/>
            <a:ext cx="8229600" cy="3951287"/>
          </a:xfrm>
        </p:spPr>
        <p:txBody>
          <a:bodyPr/>
          <a:lstStyle/>
          <a:p>
            <a:r>
              <a:rPr lang="en-US" dirty="0">
                <a:latin typeface="Arial" charset="0"/>
                <a:cs typeface="Arial" charset="0"/>
              </a:rPr>
              <a:t>There are gray areas of ethical behavior that come down to personal choice. </a:t>
            </a:r>
          </a:p>
          <a:p>
            <a:r>
              <a:rPr lang="en-US" dirty="0">
                <a:latin typeface="Arial" charset="0"/>
                <a:cs typeface="Arial" charset="0"/>
              </a:rPr>
              <a:t>Examples of gray areas are:</a:t>
            </a:r>
          </a:p>
          <a:p>
            <a:pPr lvl="1"/>
            <a:r>
              <a:rPr lang="en-US" dirty="0">
                <a:latin typeface="Arial" charset="0"/>
                <a:cs typeface="Arial" charset="0"/>
              </a:rPr>
              <a:t>Baiting deer with corn or protein pellets.</a:t>
            </a:r>
          </a:p>
          <a:p>
            <a:pPr lvl="1"/>
            <a:r>
              <a:rPr lang="en-US" dirty="0">
                <a:latin typeface="Arial" charset="0"/>
                <a:cs typeface="Arial" charset="0"/>
              </a:rPr>
              <a:t>Shooting birds on ground, on the water, or in trees.</a:t>
            </a:r>
          </a:p>
          <a:p>
            <a:pPr lvl="1"/>
            <a:r>
              <a:rPr lang="en-US" dirty="0">
                <a:latin typeface="Arial" charset="0"/>
                <a:cs typeface="Arial" charset="0"/>
              </a:rPr>
              <a:t>Shooting from vehicle or boat within private boundaries or on private waters.</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Title 3"/>
          <p:cNvSpPr>
            <a:spLocks noGrp="1"/>
          </p:cNvSpPr>
          <p:nvPr>
            <p:ph type="title"/>
          </p:nvPr>
        </p:nvSpPr>
        <p:spPr/>
        <p:txBody>
          <a:bodyPr/>
          <a:lstStyle/>
          <a:p>
            <a:r>
              <a:rPr lang="en-US" dirty="0"/>
              <a:t>Hunter Ethics</a:t>
            </a:r>
          </a:p>
        </p:txBody>
      </p:sp>
      <p:sp>
        <p:nvSpPr>
          <p:cNvPr id="428035"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Hunting Opportunities on Public Lands</a:t>
            </a:r>
          </a:p>
        </p:txBody>
      </p:sp>
      <p:sp>
        <p:nvSpPr>
          <p:cNvPr id="428036" name="Content Placeholder 2"/>
          <p:cNvSpPr>
            <a:spLocks noGrp="1"/>
          </p:cNvSpPr>
          <p:nvPr>
            <p:ph sz="half" idx="2"/>
          </p:nvPr>
        </p:nvSpPr>
        <p:spPr>
          <a:xfrm>
            <a:off x="457200" y="1916113"/>
            <a:ext cx="8229600" cy="3951287"/>
          </a:xfrm>
        </p:spPr>
        <p:txBody>
          <a:bodyPr/>
          <a:lstStyle/>
          <a:p>
            <a:pPr>
              <a:spcBef>
                <a:spcPts val="1800"/>
              </a:spcBef>
            </a:pPr>
            <a:r>
              <a:rPr lang="en-US" dirty="0">
                <a:latin typeface="Arial" charset="0"/>
                <a:cs typeface="Arial" charset="0"/>
              </a:rPr>
              <a:t>Bureau of Land Management properties</a:t>
            </a:r>
          </a:p>
          <a:p>
            <a:pPr>
              <a:spcBef>
                <a:spcPts val="1800"/>
              </a:spcBef>
            </a:pPr>
            <a:r>
              <a:rPr lang="en-US" dirty="0">
                <a:latin typeface="Arial" charset="0"/>
                <a:cs typeface="Arial" charset="0"/>
              </a:rPr>
              <a:t>Bureau of Reclamation properties</a:t>
            </a:r>
          </a:p>
          <a:p>
            <a:pPr>
              <a:spcBef>
                <a:spcPts val="1800"/>
              </a:spcBef>
            </a:pPr>
            <a:r>
              <a:rPr lang="en-US" dirty="0">
                <a:latin typeface="Arial" charset="0"/>
                <a:cs typeface="Arial" charset="0"/>
              </a:rPr>
              <a:t>National forests/National parks</a:t>
            </a:r>
          </a:p>
          <a:p>
            <a:pPr>
              <a:spcBef>
                <a:spcPts val="1800"/>
              </a:spcBef>
            </a:pPr>
            <a:r>
              <a:rPr lang="en-US" dirty="0">
                <a:latin typeface="Arial" charset="0"/>
                <a:cs typeface="Arial" charset="0"/>
              </a:rPr>
              <a:t>National Wildlife Refuge properties</a:t>
            </a:r>
          </a:p>
          <a:p>
            <a:pPr>
              <a:spcBef>
                <a:spcPts val="1800"/>
              </a:spcBef>
            </a:pPr>
            <a:r>
              <a:rPr lang="en-US" dirty="0">
                <a:latin typeface="Arial" charset="0"/>
                <a:cs typeface="Arial" charset="0"/>
              </a:rPr>
              <a:t>State parks and forests</a:t>
            </a:r>
          </a:p>
          <a:p>
            <a:pPr>
              <a:spcBef>
                <a:spcPts val="1800"/>
              </a:spcBef>
            </a:pPr>
            <a:r>
              <a:rPr lang="en-US" dirty="0">
                <a:latin typeface="Arial" charset="0"/>
                <a:cs typeface="Arial" charset="0"/>
              </a:rPr>
              <a:t>State-owned wildlife management areas</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Title 9"/>
          <p:cNvSpPr>
            <a:spLocks noGrp="1"/>
          </p:cNvSpPr>
          <p:nvPr>
            <p:ph type="title"/>
          </p:nvPr>
        </p:nvSpPr>
        <p:spPr/>
        <p:txBody>
          <a:bodyPr/>
          <a:lstStyle/>
          <a:p>
            <a:r>
              <a:rPr lang="en-US" dirty="0"/>
              <a:t>Five Stages of </a:t>
            </a:r>
            <a:br>
              <a:rPr lang="en-US" dirty="0"/>
            </a:br>
            <a:r>
              <a:rPr lang="en-US" dirty="0"/>
              <a:t>Hunter Development</a:t>
            </a:r>
          </a:p>
        </p:txBody>
      </p:sp>
      <p:sp>
        <p:nvSpPr>
          <p:cNvPr id="429059" name="Content Placeholder 10"/>
          <p:cNvSpPr>
            <a:spLocks noGrp="1"/>
          </p:cNvSpPr>
          <p:nvPr>
            <p:ph sz="half" idx="1"/>
          </p:nvPr>
        </p:nvSpPr>
        <p:spPr>
          <a:xfrm>
            <a:off x="457200" y="1493838"/>
            <a:ext cx="4038600" cy="4525962"/>
          </a:xfrm>
        </p:spPr>
        <p:txBody>
          <a:bodyPr/>
          <a:lstStyle/>
          <a:p>
            <a:r>
              <a:rPr lang="en-US" dirty="0">
                <a:latin typeface="Arial Black" pitchFamily="34" charset="0"/>
                <a:cs typeface="Arial" charset="0"/>
              </a:rPr>
              <a:t>Shooting Stage</a:t>
            </a:r>
            <a:r>
              <a:rPr lang="en-US" dirty="0">
                <a:latin typeface="Arial" charset="0"/>
                <a:cs typeface="Arial" charset="0"/>
              </a:rPr>
              <a:t>: Priority is getting off shot—can lead to bad decisions that endanger others.</a:t>
            </a:r>
          </a:p>
        </p:txBody>
      </p:sp>
      <p:pic>
        <p:nvPicPr>
          <p:cNvPr id="5" name="Content Placeholder 4">
            <a:extLst>
              <a:ext uri="{FF2B5EF4-FFF2-40B4-BE49-F238E27FC236}">
                <a16:creationId xmlns:a16="http://schemas.microsoft.com/office/drawing/2014/main" id="{FDB53923-4863-7B4C-9F57-3611D3CD702A}"/>
              </a:ext>
            </a:extLst>
          </p:cNvPr>
          <p:cNvPicPr>
            <a:picLocks noGrp="1" noChangeAspect="1"/>
          </p:cNvPicPr>
          <p:nvPr>
            <p:ph sz="half" idx="2"/>
          </p:nvPr>
        </p:nvPicPr>
        <p:blipFill>
          <a:blip r:embed="rId2"/>
          <a:stretch>
            <a:fillRect/>
          </a:stretch>
        </p:blipFill>
        <p:spPr>
          <a:xfrm>
            <a:off x="5562600" y="1505713"/>
            <a:ext cx="2158883" cy="4525962"/>
          </a:xfrm>
        </p:spPr>
      </p:pic>
    </p:spTree>
    <p:extLst>
      <p:ext uri="{BB962C8B-B14F-4D97-AF65-F5344CB8AC3E}">
        <p14:creationId xmlns:p14="http://schemas.microsoft.com/office/powerpoint/2010/main" val="2036199297"/>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Title 4"/>
          <p:cNvSpPr>
            <a:spLocks noGrp="1"/>
          </p:cNvSpPr>
          <p:nvPr>
            <p:ph type="title"/>
          </p:nvPr>
        </p:nvSpPr>
        <p:spPr/>
        <p:txBody>
          <a:bodyPr/>
          <a:lstStyle/>
          <a:p>
            <a:r>
              <a:rPr lang="en-US" dirty="0"/>
              <a:t>Five Stages of </a:t>
            </a:r>
            <a:br>
              <a:rPr lang="en-US" dirty="0"/>
            </a:br>
            <a:r>
              <a:rPr lang="en-US" dirty="0"/>
              <a:t>Hunter Development</a:t>
            </a:r>
          </a:p>
        </p:txBody>
      </p:sp>
      <p:sp>
        <p:nvSpPr>
          <p:cNvPr id="430084" name="Content Placeholder 6"/>
          <p:cNvSpPr>
            <a:spLocks noGrp="1"/>
          </p:cNvSpPr>
          <p:nvPr>
            <p:ph sz="half" idx="2"/>
          </p:nvPr>
        </p:nvSpPr>
        <p:spPr>
          <a:xfrm>
            <a:off x="4648200" y="1646238"/>
            <a:ext cx="4038600" cy="4525962"/>
          </a:xfrm>
        </p:spPr>
        <p:txBody>
          <a:bodyPr/>
          <a:lstStyle/>
          <a:p>
            <a:r>
              <a:rPr lang="en-US" dirty="0">
                <a:latin typeface="Arial Black" pitchFamily="34" charset="0"/>
                <a:cs typeface="Arial" charset="0"/>
              </a:rPr>
              <a:t>Limiting-Out Stage</a:t>
            </a:r>
            <a:r>
              <a:rPr lang="en-US" dirty="0">
                <a:latin typeface="Arial" charset="0"/>
                <a:cs typeface="Arial" charset="0"/>
              </a:rPr>
              <a:t>: Success determined by bagging the limit—can also cause hunters to take unsafe shots.</a:t>
            </a:r>
          </a:p>
        </p:txBody>
      </p:sp>
      <p:pic>
        <p:nvPicPr>
          <p:cNvPr id="5" name="Content Placeholder 4">
            <a:extLst>
              <a:ext uri="{FF2B5EF4-FFF2-40B4-BE49-F238E27FC236}">
                <a16:creationId xmlns:a16="http://schemas.microsoft.com/office/drawing/2014/main" id="{068C5403-18F6-D440-A241-556F6B09E61E}"/>
              </a:ext>
            </a:extLst>
          </p:cNvPr>
          <p:cNvPicPr>
            <a:picLocks noGrp="1" noChangeAspect="1"/>
          </p:cNvPicPr>
          <p:nvPr>
            <p:ph sz="half" idx="1"/>
          </p:nvPr>
        </p:nvPicPr>
        <p:blipFill>
          <a:blip r:embed="rId2"/>
          <a:stretch>
            <a:fillRect/>
          </a:stretch>
        </p:blipFill>
        <p:spPr>
          <a:xfrm>
            <a:off x="457200" y="2115265"/>
            <a:ext cx="4038600" cy="2825907"/>
          </a:xfrm>
        </p:spPr>
      </p:pic>
    </p:spTree>
    <p:extLst>
      <p:ext uri="{BB962C8B-B14F-4D97-AF65-F5344CB8AC3E}">
        <p14:creationId xmlns:p14="http://schemas.microsoft.com/office/powerpoint/2010/main" val="3242025575"/>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Title 3"/>
          <p:cNvSpPr>
            <a:spLocks noGrp="1"/>
          </p:cNvSpPr>
          <p:nvPr>
            <p:ph type="title"/>
          </p:nvPr>
        </p:nvSpPr>
        <p:spPr/>
        <p:txBody>
          <a:bodyPr/>
          <a:lstStyle/>
          <a:p>
            <a:r>
              <a:rPr lang="en-US" dirty="0"/>
              <a:t>Five Stages of </a:t>
            </a:r>
            <a:br>
              <a:rPr lang="en-US" dirty="0"/>
            </a:br>
            <a:r>
              <a:rPr lang="en-US" dirty="0"/>
              <a:t>Hunter Development</a:t>
            </a:r>
          </a:p>
        </p:txBody>
      </p:sp>
      <p:sp>
        <p:nvSpPr>
          <p:cNvPr id="431107" name="Content Placeholder 4"/>
          <p:cNvSpPr>
            <a:spLocks noGrp="1"/>
          </p:cNvSpPr>
          <p:nvPr>
            <p:ph sz="half" idx="1"/>
          </p:nvPr>
        </p:nvSpPr>
        <p:spPr>
          <a:xfrm>
            <a:off x="457200" y="1570038"/>
            <a:ext cx="4038600" cy="4525962"/>
          </a:xfrm>
        </p:spPr>
        <p:txBody>
          <a:bodyPr/>
          <a:lstStyle/>
          <a:p>
            <a:r>
              <a:rPr lang="en-US" dirty="0">
                <a:latin typeface="Arial Black" pitchFamily="34" charset="0"/>
                <a:cs typeface="Arial" charset="0"/>
              </a:rPr>
              <a:t>Trophy Stage</a:t>
            </a:r>
            <a:r>
              <a:rPr lang="en-US" dirty="0">
                <a:latin typeface="Arial" charset="0"/>
                <a:cs typeface="Arial" charset="0"/>
              </a:rPr>
              <a:t>: Hunter is selective and judges success by quality rather than quantity. Typically, focus is on big game. Anything that doesn’t measure up to desired trophy is ignored.</a:t>
            </a:r>
          </a:p>
        </p:txBody>
      </p:sp>
      <p:pic>
        <p:nvPicPr>
          <p:cNvPr id="5" name="Content Placeholder 4">
            <a:extLst>
              <a:ext uri="{FF2B5EF4-FFF2-40B4-BE49-F238E27FC236}">
                <a16:creationId xmlns:a16="http://schemas.microsoft.com/office/drawing/2014/main" id="{CF65EFDD-71C1-0E42-B77A-9355D041FD9E}"/>
              </a:ext>
            </a:extLst>
          </p:cNvPr>
          <p:cNvPicPr>
            <a:picLocks noGrp="1" noChangeAspect="1"/>
          </p:cNvPicPr>
          <p:nvPr>
            <p:ph sz="half" idx="2"/>
          </p:nvPr>
        </p:nvPicPr>
        <p:blipFill>
          <a:blip r:embed="rId2"/>
          <a:stretch>
            <a:fillRect/>
          </a:stretch>
        </p:blipFill>
        <p:spPr>
          <a:xfrm>
            <a:off x="4648200" y="2231503"/>
            <a:ext cx="4038600" cy="2593432"/>
          </a:xfrm>
        </p:spPr>
      </p:pic>
    </p:spTree>
    <p:extLst>
      <p:ext uri="{BB962C8B-B14F-4D97-AF65-F5344CB8AC3E}">
        <p14:creationId xmlns:p14="http://schemas.microsoft.com/office/powerpoint/2010/main" val="1322318956"/>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Title 3"/>
          <p:cNvSpPr>
            <a:spLocks noGrp="1"/>
          </p:cNvSpPr>
          <p:nvPr>
            <p:ph type="title"/>
          </p:nvPr>
        </p:nvSpPr>
        <p:spPr/>
        <p:txBody>
          <a:bodyPr/>
          <a:lstStyle/>
          <a:p>
            <a:r>
              <a:rPr lang="en-US" dirty="0"/>
              <a:t>Five Stages of </a:t>
            </a:r>
            <a:br>
              <a:rPr lang="en-US" dirty="0"/>
            </a:br>
            <a:r>
              <a:rPr lang="en-US" dirty="0"/>
              <a:t>Hunter Development</a:t>
            </a:r>
          </a:p>
        </p:txBody>
      </p:sp>
      <p:sp>
        <p:nvSpPr>
          <p:cNvPr id="432132" name="Content Placeholder 5"/>
          <p:cNvSpPr>
            <a:spLocks noGrp="1"/>
          </p:cNvSpPr>
          <p:nvPr>
            <p:ph sz="half" idx="2"/>
          </p:nvPr>
        </p:nvSpPr>
        <p:spPr>
          <a:xfrm>
            <a:off x="4648200" y="1570038"/>
            <a:ext cx="4038600" cy="4525962"/>
          </a:xfrm>
        </p:spPr>
        <p:txBody>
          <a:bodyPr/>
          <a:lstStyle/>
          <a:p>
            <a:r>
              <a:rPr lang="en-US" dirty="0">
                <a:latin typeface="Arial Black" pitchFamily="34" charset="0"/>
                <a:cs typeface="Arial" charset="0"/>
              </a:rPr>
              <a:t>Method Stage</a:t>
            </a:r>
            <a:r>
              <a:rPr lang="en-US" dirty="0">
                <a:latin typeface="Arial" charset="0"/>
                <a:cs typeface="Arial" charset="0"/>
              </a:rPr>
              <a:t>: Process of hunting becomes the focus. Hunter may still want to limit-out but places higher priority on how it’s accomplished.</a:t>
            </a:r>
          </a:p>
        </p:txBody>
      </p:sp>
      <p:pic>
        <p:nvPicPr>
          <p:cNvPr id="5" name="Content Placeholder 4">
            <a:extLst>
              <a:ext uri="{FF2B5EF4-FFF2-40B4-BE49-F238E27FC236}">
                <a16:creationId xmlns:a16="http://schemas.microsoft.com/office/drawing/2014/main" id="{6D655565-4868-C346-AC9B-3B42DA4A4FE9}"/>
              </a:ext>
            </a:extLst>
          </p:cNvPr>
          <p:cNvPicPr>
            <a:picLocks noGrp="1" noChangeAspect="1"/>
          </p:cNvPicPr>
          <p:nvPr>
            <p:ph sz="half" idx="1"/>
          </p:nvPr>
        </p:nvPicPr>
        <p:blipFill>
          <a:blip r:embed="rId2"/>
          <a:stretch>
            <a:fillRect/>
          </a:stretch>
        </p:blipFill>
        <p:spPr>
          <a:xfrm>
            <a:off x="1066800" y="1417638"/>
            <a:ext cx="2877651" cy="4525962"/>
          </a:xfrm>
        </p:spPr>
      </p:pic>
    </p:spTree>
    <p:extLst>
      <p:ext uri="{BB962C8B-B14F-4D97-AF65-F5344CB8AC3E}">
        <p14:creationId xmlns:p14="http://schemas.microsoft.com/office/powerpoint/2010/main" val="3338924722"/>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Title 3"/>
          <p:cNvSpPr>
            <a:spLocks noGrp="1"/>
          </p:cNvSpPr>
          <p:nvPr>
            <p:ph type="title"/>
          </p:nvPr>
        </p:nvSpPr>
        <p:spPr/>
        <p:txBody>
          <a:bodyPr/>
          <a:lstStyle/>
          <a:p>
            <a:r>
              <a:rPr lang="en-US" dirty="0"/>
              <a:t>Five Stages of </a:t>
            </a:r>
            <a:br>
              <a:rPr lang="en-US" dirty="0"/>
            </a:br>
            <a:r>
              <a:rPr lang="en-US" dirty="0"/>
              <a:t>Hunter Development</a:t>
            </a:r>
          </a:p>
        </p:txBody>
      </p:sp>
      <p:sp>
        <p:nvSpPr>
          <p:cNvPr id="433155" name="Content Placeholder 5"/>
          <p:cNvSpPr>
            <a:spLocks noGrp="1"/>
          </p:cNvSpPr>
          <p:nvPr>
            <p:ph sz="half" idx="2"/>
          </p:nvPr>
        </p:nvSpPr>
        <p:spPr>
          <a:xfrm>
            <a:off x="4648200" y="1530350"/>
            <a:ext cx="4038600" cy="4525963"/>
          </a:xfrm>
        </p:spPr>
        <p:txBody>
          <a:bodyPr/>
          <a:lstStyle/>
          <a:p>
            <a:r>
              <a:rPr lang="en-US" dirty="0">
                <a:latin typeface="Arial Black" pitchFamily="34" charset="0"/>
                <a:cs typeface="Arial" charset="0"/>
              </a:rPr>
              <a:t>Sportsman Stage</a:t>
            </a:r>
            <a:r>
              <a:rPr lang="en-US" dirty="0">
                <a:latin typeface="Arial" charset="0"/>
                <a:cs typeface="Arial" charset="0"/>
              </a:rPr>
              <a:t>: Success measured by total experience.</a:t>
            </a:r>
          </a:p>
        </p:txBody>
      </p:sp>
      <p:pic>
        <p:nvPicPr>
          <p:cNvPr id="5" name="Content Placeholder 4">
            <a:extLst>
              <a:ext uri="{FF2B5EF4-FFF2-40B4-BE49-F238E27FC236}">
                <a16:creationId xmlns:a16="http://schemas.microsoft.com/office/drawing/2014/main" id="{A98A9BBE-3E1B-C44D-B19C-F02C45B735FD}"/>
              </a:ext>
            </a:extLst>
          </p:cNvPr>
          <p:cNvPicPr>
            <a:picLocks noGrp="1" noChangeAspect="1"/>
          </p:cNvPicPr>
          <p:nvPr>
            <p:ph sz="half" idx="1"/>
          </p:nvPr>
        </p:nvPicPr>
        <p:blipFill>
          <a:blip r:embed="rId2"/>
          <a:stretch>
            <a:fillRect/>
          </a:stretch>
        </p:blipFill>
        <p:spPr>
          <a:xfrm>
            <a:off x="533400" y="1456852"/>
            <a:ext cx="4038600" cy="4487333"/>
          </a:xfrm>
        </p:spPr>
      </p:pic>
    </p:spTree>
    <p:extLst>
      <p:ext uri="{BB962C8B-B14F-4D97-AF65-F5344CB8AC3E}">
        <p14:creationId xmlns:p14="http://schemas.microsoft.com/office/powerpoint/2010/main" val="27069946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3"/>
          <p:cNvSpPr>
            <a:spLocks noGrp="1"/>
          </p:cNvSpPr>
          <p:nvPr>
            <p:ph type="title"/>
          </p:nvPr>
        </p:nvSpPr>
        <p:spPr/>
        <p:txBody>
          <a:bodyPr/>
          <a:lstStyle/>
          <a:p>
            <a:r>
              <a:rPr lang="en-US" dirty="0"/>
              <a:t>Common Features of Firearms</a:t>
            </a:r>
          </a:p>
        </p:txBody>
      </p:sp>
      <p:sp>
        <p:nvSpPr>
          <p:cNvPr id="68611" name="Content Placeholder 4"/>
          <p:cNvSpPr>
            <a:spLocks noGrp="1"/>
          </p:cNvSpPr>
          <p:nvPr>
            <p:ph idx="1"/>
          </p:nvPr>
        </p:nvSpPr>
        <p:spPr/>
        <p:txBody>
          <a:bodyPr/>
          <a:lstStyle/>
          <a:p>
            <a:r>
              <a:rPr lang="en-US" dirty="0">
                <a:latin typeface="Arial Black" pitchFamily="34" charset="0"/>
                <a:cs typeface="Arial" charset="0"/>
              </a:rPr>
              <a:t>Bolt Action </a:t>
            </a:r>
            <a:r>
              <a:rPr lang="en-US" dirty="0">
                <a:latin typeface="Arial" charset="0"/>
                <a:cs typeface="Arial" charset="0"/>
              </a:rPr>
              <a:t>operates like opening and closing a door bolt. Bolt solidly locks into breech making it accurate and dependable.</a:t>
            </a:r>
          </a:p>
        </p:txBody>
      </p:sp>
      <p:pic>
        <p:nvPicPr>
          <p:cNvPr id="68612" name="Picture 5"/>
          <p:cNvPicPr>
            <a:picLocks noChangeAspect="1" noChangeArrowheads="1"/>
          </p:cNvPicPr>
          <p:nvPr/>
        </p:nvPicPr>
        <p:blipFill>
          <a:blip r:embed="rId2"/>
          <a:stretch>
            <a:fillRect/>
          </a:stretch>
        </p:blipFill>
        <p:spPr bwMode="auto">
          <a:xfrm>
            <a:off x="990600" y="3852370"/>
            <a:ext cx="7162800" cy="1420210"/>
          </a:xfrm>
          <a:prstGeom prst="rect">
            <a:avLst/>
          </a:prstGeom>
          <a:noFill/>
          <a:ln w="9525">
            <a:noFill/>
            <a:miter lim="800000"/>
            <a:headEnd/>
            <a:tailEnd/>
          </a:ln>
        </p:spPr>
      </p:pic>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Title 4"/>
          <p:cNvSpPr>
            <a:spLocks noGrp="1"/>
          </p:cNvSpPr>
          <p:nvPr>
            <p:ph type="title"/>
          </p:nvPr>
        </p:nvSpPr>
        <p:spPr/>
        <p:txBody>
          <a:bodyPr/>
          <a:lstStyle/>
          <a:p>
            <a:r>
              <a:rPr lang="en-US" dirty="0"/>
              <a:t>Learning to Make Wise Choices</a:t>
            </a:r>
          </a:p>
        </p:txBody>
      </p:sp>
      <p:sp>
        <p:nvSpPr>
          <p:cNvPr id="434179" name="Text Placeholder 5"/>
          <p:cNvSpPr>
            <a:spLocks noGrp="1"/>
          </p:cNvSpPr>
          <p:nvPr>
            <p:ph type="body" idx="1"/>
          </p:nvPr>
        </p:nvSpPr>
        <p:spPr>
          <a:xfrm>
            <a:off x="457200" y="1276350"/>
            <a:ext cx="8229600" cy="639763"/>
          </a:xfrm>
        </p:spPr>
        <p:txBody>
          <a:bodyPr/>
          <a:lstStyle/>
          <a:p>
            <a:r>
              <a:rPr lang="en-US" dirty="0">
                <a:latin typeface="Arial" charset="0"/>
                <a:cs typeface="Arial" charset="0"/>
              </a:rPr>
              <a:t>Involvement</a:t>
            </a:r>
          </a:p>
        </p:txBody>
      </p:sp>
      <p:sp>
        <p:nvSpPr>
          <p:cNvPr id="434180" name="Content Placeholder 6"/>
          <p:cNvSpPr>
            <a:spLocks noGrp="1"/>
          </p:cNvSpPr>
          <p:nvPr>
            <p:ph sz="half" idx="2"/>
          </p:nvPr>
        </p:nvSpPr>
        <p:spPr>
          <a:xfrm>
            <a:off x="457200" y="1916113"/>
            <a:ext cx="8229600" cy="3951287"/>
          </a:xfrm>
        </p:spPr>
        <p:txBody>
          <a:bodyPr/>
          <a:lstStyle/>
          <a:p>
            <a:r>
              <a:rPr lang="en-US" dirty="0">
                <a:latin typeface="Arial" charset="0"/>
                <a:cs typeface="Arial" charset="0"/>
              </a:rPr>
              <a:t>A responsible sportsman becomes involved in efforts to make hunting a respected sport. </a:t>
            </a:r>
          </a:p>
          <a:p>
            <a:r>
              <a:rPr lang="en-US" dirty="0">
                <a:latin typeface="Arial" charset="0"/>
                <a:cs typeface="Arial" charset="0"/>
              </a:rPr>
              <a:t>Includes teaching proper </a:t>
            </a:r>
            <a:br>
              <a:rPr lang="en-US" dirty="0">
                <a:latin typeface="Arial" charset="0"/>
                <a:cs typeface="Arial" charset="0"/>
              </a:rPr>
            </a:br>
            <a:r>
              <a:rPr lang="en-US" dirty="0">
                <a:latin typeface="Arial" charset="0"/>
                <a:cs typeface="Arial" charset="0"/>
              </a:rPr>
              <a:t>knowledge and skills to </a:t>
            </a:r>
            <a:br>
              <a:rPr lang="en-US" dirty="0">
                <a:latin typeface="Arial" charset="0"/>
                <a:cs typeface="Arial" charset="0"/>
              </a:rPr>
            </a:br>
            <a:r>
              <a:rPr lang="en-US" dirty="0">
                <a:latin typeface="Arial" charset="0"/>
                <a:cs typeface="Arial" charset="0"/>
              </a:rPr>
              <a:t>others, working with </a:t>
            </a:r>
            <a:br>
              <a:rPr lang="en-US" dirty="0">
                <a:latin typeface="Arial" charset="0"/>
                <a:cs typeface="Arial" charset="0"/>
              </a:rPr>
            </a:br>
            <a:r>
              <a:rPr lang="en-US" dirty="0">
                <a:latin typeface="Arial" charset="0"/>
                <a:cs typeface="Arial" charset="0"/>
              </a:rPr>
              <a:t>landowners, and </a:t>
            </a:r>
            <a:br>
              <a:rPr lang="en-US" dirty="0">
                <a:latin typeface="Arial" charset="0"/>
                <a:cs typeface="Arial" charset="0"/>
              </a:rPr>
            </a:br>
            <a:r>
              <a:rPr lang="en-US" dirty="0">
                <a:latin typeface="Arial" charset="0"/>
                <a:cs typeface="Arial" charset="0"/>
              </a:rPr>
              <a:t>cooperating with wildlife </a:t>
            </a:r>
            <a:br>
              <a:rPr lang="en-US" dirty="0">
                <a:latin typeface="Arial" charset="0"/>
                <a:cs typeface="Arial" charset="0"/>
              </a:rPr>
            </a:br>
            <a:r>
              <a:rPr lang="en-US" dirty="0">
                <a:latin typeface="Arial" charset="0"/>
                <a:cs typeface="Arial" charset="0"/>
              </a:rPr>
              <a:t>officials.</a:t>
            </a:r>
          </a:p>
        </p:txBody>
      </p:sp>
      <p:pic>
        <p:nvPicPr>
          <p:cNvPr id="3" name="Picture 2">
            <a:extLst>
              <a:ext uri="{FF2B5EF4-FFF2-40B4-BE49-F238E27FC236}">
                <a16:creationId xmlns:a16="http://schemas.microsoft.com/office/drawing/2014/main" id="{3E0517C3-0C28-894C-A022-8F9CE901C4FC}"/>
              </a:ext>
            </a:extLst>
          </p:cNvPr>
          <p:cNvPicPr>
            <a:picLocks noChangeAspect="1"/>
          </p:cNvPicPr>
          <p:nvPr/>
        </p:nvPicPr>
        <p:blipFill>
          <a:blip r:embed="rId2"/>
          <a:stretch>
            <a:fillRect/>
          </a:stretch>
        </p:blipFill>
        <p:spPr>
          <a:xfrm>
            <a:off x="5638800" y="2887639"/>
            <a:ext cx="2629749" cy="2971800"/>
          </a:xfrm>
          <a:prstGeom prst="rect">
            <a:avLst/>
          </a:prstGeom>
        </p:spPr>
      </p:pic>
    </p:spTree>
    <p:extLst>
      <p:ext uri="{BB962C8B-B14F-4D97-AF65-F5344CB8AC3E}">
        <p14:creationId xmlns:p14="http://schemas.microsoft.com/office/powerpoint/2010/main" val="243027002"/>
      </p:ext>
    </p:extLst>
  </p:cSld>
  <p:clrMapOvr>
    <a:masterClrMapping/>
  </p:clrMapOvr>
  <p:transition/>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Content Placeholder 7"/>
          <p:cNvSpPr txBox="1">
            <a:spLocks/>
          </p:cNvSpPr>
          <p:nvPr/>
        </p:nvSpPr>
        <p:spPr bwMode="auto">
          <a:xfrm>
            <a:off x="457200" y="2667000"/>
            <a:ext cx="8229600" cy="3505200"/>
          </a:xfrm>
          <a:prstGeom prst="rect">
            <a:avLst/>
          </a:prstGeom>
          <a:noFill/>
          <a:ln w="9525">
            <a:noFill/>
            <a:miter lim="800000"/>
            <a:headEnd/>
            <a:tailEnd/>
          </a:ln>
        </p:spPr>
        <p:txBody>
          <a:bodyPr/>
          <a:lstStyle/>
          <a:p>
            <a:pPr marL="346075" indent="-346075" eaLnBrk="0" hangingPunct="0">
              <a:spcBef>
                <a:spcPts val="1200"/>
              </a:spcBef>
              <a:buClr>
                <a:schemeClr val="tx1"/>
              </a:buClr>
              <a:buSzPct val="100000"/>
              <a:buFont typeface="Arial" panose="020B0604020202020204" pitchFamily="34" charset="0"/>
              <a:buChar char="•"/>
            </a:pPr>
            <a:r>
              <a:rPr lang="en-US" sz="2500" b="1" dirty="0">
                <a:cs typeface="Arial" charset="0"/>
              </a:rPr>
              <a:t>To limit hunting methods and equipment?</a:t>
            </a:r>
            <a:br>
              <a:rPr lang="en-US" sz="2500" b="1" dirty="0">
                <a:cs typeface="Arial" charset="0"/>
              </a:rPr>
            </a:br>
            <a:r>
              <a:rPr lang="en-US" sz="2500" b="1" dirty="0">
                <a:solidFill>
                  <a:srgbClr val="E46C0A"/>
                </a:solidFill>
                <a:latin typeface="Arial Black" pitchFamily="34" charset="0"/>
                <a:cs typeface="Arial" charset="0"/>
              </a:rPr>
              <a:t>Answer:</a:t>
            </a:r>
            <a:r>
              <a:rPr lang="en-US" sz="2500" b="1" dirty="0">
                <a:cs typeface="Arial" charset="0"/>
              </a:rPr>
              <a:t> Yes</a:t>
            </a:r>
          </a:p>
          <a:p>
            <a:pPr marL="346075" indent="-346075" eaLnBrk="0" hangingPunct="0">
              <a:spcBef>
                <a:spcPts val="1200"/>
              </a:spcBef>
              <a:buClr>
                <a:schemeClr val="tx1"/>
              </a:buClr>
              <a:buSzPct val="100000"/>
              <a:buFont typeface="Arial" panose="020B0604020202020204" pitchFamily="34" charset="0"/>
              <a:buChar char="•"/>
            </a:pPr>
            <a:r>
              <a:rPr lang="en-US" sz="2500" b="1" dirty="0">
                <a:cs typeface="Arial" charset="0"/>
              </a:rPr>
              <a:t>To limit the profits of sporting goods manufacturers?</a:t>
            </a:r>
            <a:br>
              <a:rPr lang="en-US" sz="2500" b="1" dirty="0">
                <a:cs typeface="Arial" charset="0"/>
              </a:rPr>
            </a:br>
            <a:r>
              <a:rPr lang="en-US" sz="2500" b="1" dirty="0">
                <a:solidFill>
                  <a:srgbClr val="E46C0A"/>
                </a:solidFill>
                <a:latin typeface="Arial Black" pitchFamily="34" charset="0"/>
                <a:cs typeface="Arial" charset="0"/>
              </a:rPr>
              <a:t>Answer:</a:t>
            </a:r>
            <a:r>
              <a:rPr lang="en-US" sz="2500" b="1" dirty="0">
                <a:cs typeface="Arial" charset="0"/>
              </a:rPr>
              <a:t> No</a:t>
            </a:r>
          </a:p>
        </p:txBody>
      </p:sp>
      <p:sp>
        <p:nvSpPr>
          <p:cNvPr id="435203" name="Title 6"/>
          <p:cNvSpPr>
            <a:spLocks noGrp="1"/>
          </p:cNvSpPr>
          <p:nvPr>
            <p:ph type="title"/>
          </p:nvPr>
        </p:nvSpPr>
        <p:spPr/>
        <p:txBody>
          <a:bodyPr/>
          <a:lstStyle/>
          <a:p>
            <a:r>
              <a:rPr lang="en-US" dirty="0"/>
              <a:t>Chapter Seven Review Questions</a:t>
            </a:r>
          </a:p>
        </p:txBody>
      </p:sp>
      <p:sp>
        <p:nvSpPr>
          <p:cNvPr id="435204" name="Content Placeholder 7"/>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Why were hunting laws established?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21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213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Content Placeholder 7"/>
          <p:cNvSpPr txBox="1">
            <a:spLocks/>
          </p:cNvSpPr>
          <p:nvPr/>
        </p:nvSpPr>
        <p:spPr bwMode="auto">
          <a:xfrm>
            <a:off x="457200" y="2667000"/>
            <a:ext cx="8229600" cy="3505200"/>
          </a:xfrm>
          <a:prstGeom prst="rect">
            <a:avLst/>
          </a:prstGeom>
          <a:noFill/>
          <a:ln w="9525">
            <a:noFill/>
            <a:miter lim="800000"/>
            <a:headEnd/>
            <a:tailEnd/>
          </a:ln>
        </p:spPr>
        <p:txBody>
          <a:bodyPr/>
          <a:lstStyle/>
          <a:p>
            <a:pPr marL="342900" indent="-342900" eaLnBrk="0" hangingPunct="0">
              <a:spcBef>
                <a:spcPts val="1200"/>
              </a:spcBef>
              <a:buClr>
                <a:schemeClr val="tx1"/>
              </a:buClr>
              <a:buSzPct val="100000"/>
              <a:buFont typeface="Arial" panose="020B0604020202020204" pitchFamily="34" charset="0"/>
              <a:buChar char="•"/>
            </a:pPr>
            <a:r>
              <a:rPr lang="en-US" sz="2500" b="1" dirty="0">
                <a:cs typeface="Arial" charset="0"/>
              </a:rPr>
              <a:t>To set rules on how hunters take game?</a:t>
            </a:r>
            <a:br>
              <a:rPr lang="en-US" sz="2500" b="1" dirty="0">
                <a:cs typeface="Arial" charset="0"/>
              </a:rPr>
            </a:br>
            <a:r>
              <a:rPr lang="en-US" sz="2500" b="1" dirty="0">
                <a:solidFill>
                  <a:srgbClr val="E46C0A"/>
                </a:solidFill>
                <a:latin typeface="Arial Black" pitchFamily="34" charset="0"/>
                <a:cs typeface="Arial" charset="0"/>
              </a:rPr>
              <a:t>Answer:</a:t>
            </a:r>
            <a:r>
              <a:rPr lang="en-US" sz="2500" b="1" dirty="0">
                <a:cs typeface="Arial" charset="0"/>
              </a:rPr>
              <a:t> Yes</a:t>
            </a:r>
          </a:p>
          <a:p>
            <a:pPr marL="346075" indent="-346075" eaLnBrk="0" hangingPunct="0">
              <a:spcBef>
                <a:spcPts val="1200"/>
              </a:spcBef>
              <a:buClr>
                <a:schemeClr val="tx1"/>
              </a:buClr>
              <a:buSzPct val="100000"/>
              <a:buFont typeface="Arial" panose="020B0604020202020204" pitchFamily="34" charset="0"/>
              <a:buChar char="•"/>
            </a:pPr>
            <a:r>
              <a:rPr lang="en-US" sz="2500" b="1" dirty="0">
                <a:cs typeface="Arial" charset="0"/>
              </a:rPr>
              <a:t>To limit harvesting and avoid hunting during nesting and mating seasons?</a:t>
            </a:r>
            <a:br>
              <a:rPr lang="en-US" sz="2500" b="1" dirty="0">
                <a:cs typeface="Arial" charset="0"/>
              </a:rPr>
            </a:br>
            <a:r>
              <a:rPr lang="en-US" sz="2500" b="1" dirty="0">
                <a:solidFill>
                  <a:srgbClr val="E46C0A"/>
                </a:solidFill>
                <a:latin typeface="Arial Black" pitchFamily="34" charset="0"/>
                <a:cs typeface="Arial" charset="0"/>
              </a:rPr>
              <a:t>Answer:</a:t>
            </a:r>
            <a:r>
              <a:rPr lang="en-US" sz="2500" b="1" dirty="0">
                <a:cs typeface="Arial" charset="0"/>
              </a:rPr>
              <a:t> Yes</a:t>
            </a:r>
          </a:p>
        </p:txBody>
      </p:sp>
      <p:sp>
        <p:nvSpPr>
          <p:cNvPr id="436227" name="Title 6"/>
          <p:cNvSpPr>
            <a:spLocks noGrp="1"/>
          </p:cNvSpPr>
          <p:nvPr>
            <p:ph type="title"/>
          </p:nvPr>
        </p:nvSpPr>
        <p:spPr/>
        <p:txBody>
          <a:bodyPr/>
          <a:lstStyle/>
          <a:p>
            <a:r>
              <a:rPr lang="en-US" dirty="0"/>
              <a:t>Chapter Seven Review Questions</a:t>
            </a:r>
          </a:p>
        </p:txBody>
      </p:sp>
      <p:sp>
        <p:nvSpPr>
          <p:cNvPr id="436228" name="Content Placeholder 7"/>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Why were hunting laws established?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31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315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Title 6"/>
          <p:cNvSpPr>
            <a:spLocks noGrp="1"/>
          </p:cNvSpPr>
          <p:nvPr>
            <p:ph type="title"/>
          </p:nvPr>
        </p:nvSpPr>
        <p:spPr/>
        <p:txBody>
          <a:bodyPr/>
          <a:lstStyle/>
          <a:p>
            <a:r>
              <a:rPr lang="en-US" dirty="0"/>
              <a:t>Chapter Seven Review Questions</a:t>
            </a:r>
          </a:p>
        </p:txBody>
      </p:sp>
      <p:sp>
        <p:nvSpPr>
          <p:cNvPr id="437251" name="Content Placeholder 7"/>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According to Aldo Leopold, the “father of wildlife management,” ethical behavior is ______________________________________.</a:t>
            </a:r>
          </a:p>
        </p:txBody>
      </p:sp>
      <p:sp>
        <p:nvSpPr>
          <p:cNvPr id="434180" name="Content Placeholder 8"/>
          <p:cNvSpPr>
            <a:spLocks noGrp="1"/>
          </p:cNvSpPr>
          <p:nvPr>
            <p:ph sz="quarter" idx="10"/>
          </p:nvPr>
        </p:nvSpPr>
        <p:spPr/>
        <p:txBody>
          <a:bodyPr/>
          <a:lstStyle/>
          <a:p>
            <a:pPr marL="346075" indent="-346075"/>
            <a:r>
              <a:rPr lang="en-US" dirty="0">
                <a:cs typeface="Arial" charset="0"/>
              </a:rPr>
              <a:t>Answer: </a:t>
            </a:r>
            <a:r>
              <a:rPr lang="en-US" dirty="0">
                <a:solidFill>
                  <a:srgbClr val="000000"/>
                </a:solidFill>
                <a:latin typeface="Arial" charset="0"/>
                <a:cs typeface="Arial" charset="0"/>
              </a:rPr>
              <a:t>doing the right thing when no one else is watching—even when doing the wrong thing is legal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418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180" grpId="0" build="p"/>
    </p:bld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Title 6"/>
          <p:cNvSpPr>
            <a:spLocks noGrp="1"/>
          </p:cNvSpPr>
          <p:nvPr>
            <p:ph type="title"/>
          </p:nvPr>
        </p:nvSpPr>
        <p:spPr/>
        <p:txBody>
          <a:bodyPr/>
          <a:lstStyle/>
          <a:p>
            <a:r>
              <a:rPr lang="en-US" dirty="0"/>
              <a:t>Chapter Seven Review Questions</a:t>
            </a:r>
          </a:p>
        </p:txBody>
      </p:sp>
      <p:sp>
        <p:nvSpPr>
          <p:cNvPr id="438275" name="Content Placeholder 7"/>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A responsible and ethical hunter would not _________________________.</a:t>
            </a:r>
          </a:p>
        </p:txBody>
      </p:sp>
      <p:sp>
        <p:nvSpPr>
          <p:cNvPr id="435204" name="Content Placeholder 8"/>
          <p:cNvSpPr>
            <a:spLocks noGrp="1"/>
          </p:cNvSpPr>
          <p:nvPr>
            <p:ph sz="quarter" idx="10"/>
          </p:nvPr>
        </p:nvSpPr>
        <p:spPr/>
        <p:txBody>
          <a:bodyPr/>
          <a:lstStyle/>
          <a:p>
            <a:pPr marL="346075" indent="-346075"/>
            <a:r>
              <a:rPr lang="en-US" dirty="0">
                <a:cs typeface="Arial" charset="0"/>
              </a:rPr>
              <a:t>Answer: </a:t>
            </a:r>
            <a:r>
              <a:rPr lang="en-US" dirty="0">
                <a:solidFill>
                  <a:srgbClr val="000000"/>
                </a:solidFill>
                <a:latin typeface="Arial" charset="0"/>
                <a:cs typeface="Arial" charset="0"/>
              </a:rPr>
              <a:t>waste meat and usable parts of the game harvested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520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04" grpId="0" build="p"/>
    </p:bldLst>
  </p:timing>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Title 6"/>
          <p:cNvSpPr>
            <a:spLocks noGrp="1"/>
          </p:cNvSpPr>
          <p:nvPr>
            <p:ph type="title"/>
          </p:nvPr>
        </p:nvSpPr>
        <p:spPr/>
        <p:txBody>
          <a:bodyPr/>
          <a:lstStyle/>
          <a:p>
            <a:r>
              <a:rPr lang="en-US" dirty="0"/>
              <a:t>Chapter Seven Review Questions</a:t>
            </a:r>
          </a:p>
        </p:txBody>
      </p:sp>
      <p:sp>
        <p:nvSpPr>
          <p:cNvPr id="439299" name="Content Placeholder 7"/>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Responsible hunters ______________________.</a:t>
            </a:r>
          </a:p>
        </p:txBody>
      </p:sp>
      <p:sp>
        <p:nvSpPr>
          <p:cNvPr id="436228" name="Content Placeholder 8"/>
          <p:cNvSpPr>
            <a:spLocks noGrp="1"/>
          </p:cNvSpPr>
          <p:nvPr>
            <p:ph sz="quarter" idx="10"/>
          </p:nvPr>
        </p:nvSpPr>
        <p:spPr/>
        <p:txBody>
          <a:bodyPr/>
          <a:lstStyle/>
          <a:p>
            <a:pPr marL="346075" indent="-346075"/>
            <a:r>
              <a:rPr lang="en-US" dirty="0">
                <a:cs typeface="Arial" charset="0"/>
              </a:rPr>
              <a:t>Answer: </a:t>
            </a:r>
            <a:r>
              <a:rPr lang="en-US" dirty="0">
                <a:solidFill>
                  <a:srgbClr val="000000"/>
                </a:solidFill>
                <a:latin typeface="Arial" charset="0"/>
                <a:cs typeface="Arial" charset="0"/>
              </a:rPr>
              <a:t>keep firearms out of sight when not hunting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622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228" grpId="0" build="p"/>
    </p:bld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Title 6"/>
          <p:cNvSpPr>
            <a:spLocks noGrp="1"/>
          </p:cNvSpPr>
          <p:nvPr>
            <p:ph type="title"/>
          </p:nvPr>
        </p:nvSpPr>
        <p:spPr/>
        <p:txBody>
          <a:bodyPr/>
          <a:lstStyle/>
          <a:p>
            <a:r>
              <a:rPr lang="en-US" dirty="0"/>
              <a:t>Chapter Seven Review Questions</a:t>
            </a:r>
          </a:p>
        </p:txBody>
      </p:sp>
      <p:sp>
        <p:nvSpPr>
          <p:cNvPr id="440323" name="Content Placeholder 7"/>
          <p:cNvSpPr>
            <a:spLocks noGrp="1"/>
          </p:cNvSpPr>
          <p:nvPr>
            <p:ph idx="1"/>
          </p:nvPr>
        </p:nvSpPr>
        <p:spPr>
          <a:xfrm>
            <a:off x="457200" y="1295400"/>
            <a:ext cx="8229600" cy="1219200"/>
          </a:xfrm>
        </p:spPr>
        <p:txBody>
          <a:bodyPr/>
          <a:lstStyle/>
          <a:p>
            <a:pPr marL="346075" indent="-346075"/>
            <a:r>
              <a:rPr lang="en-US" dirty="0"/>
              <a:t>There are five distinct stages of development that most hunters will experience. In the _____ stage, success is measured by the total hunting experience.</a:t>
            </a:r>
            <a:endParaRPr lang="en-US" dirty="0">
              <a:latin typeface="Arial" charset="0"/>
              <a:cs typeface="Arial" charset="0"/>
            </a:endParaRPr>
          </a:p>
        </p:txBody>
      </p:sp>
      <p:sp>
        <p:nvSpPr>
          <p:cNvPr id="437252" name="Content Placeholder 8"/>
          <p:cNvSpPr>
            <a:spLocks noGrp="1"/>
          </p:cNvSpPr>
          <p:nvPr>
            <p:ph sz="quarter" idx="10"/>
          </p:nvPr>
        </p:nvSpPr>
        <p:spPr>
          <a:xfrm>
            <a:off x="457200" y="2895600"/>
            <a:ext cx="8229600" cy="3505200"/>
          </a:xfrm>
        </p:spPr>
        <p:txBody>
          <a:bodyPr/>
          <a:lstStyle/>
          <a:p>
            <a:pPr marL="346075" indent="-346075"/>
            <a:r>
              <a:rPr lang="en-US" dirty="0">
                <a:cs typeface="Arial" charset="0"/>
              </a:rPr>
              <a:t>Answer: </a:t>
            </a:r>
            <a:r>
              <a:rPr lang="en-US" dirty="0">
                <a:solidFill>
                  <a:srgbClr val="000000"/>
                </a:solidFill>
                <a:latin typeface="Arial" charset="0"/>
                <a:cs typeface="Arial" charset="0"/>
              </a:rPr>
              <a:t>sportsman</a:t>
            </a:r>
          </a:p>
        </p:txBody>
      </p:sp>
    </p:spTree>
    <p:extLst>
      <p:ext uri="{BB962C8B-B14F-4D97-AF65-F5344CB8AC3E}">
        <p14:creationId xmlns:p14="http://schemas.microsoft.com/office/powerpoint/2010/main" val="2700942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725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7252" grpId="0" build="p"/>
    </p:bld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Title 6"/>
          <p:cNvSpPr>
            <a:spLocks noGrp="1"/>
          </p:cNvSpPr>
          <p:nvPr>
            <p:ph type="title"/>
          </p:nvPr>
        </p:nvSpPr>
        <p:spPr/>
        <p:txBody>
          <a:bodyPr/>
          <a:lstStyle/>
          <a:p>
            <a:r>
              <a:rPr lang="en-US" dirty="0"/>
              <a:t>Chapter Seven Review Questions</a:t>
            </a:r>
          </a:p>
        </p:txBody>
      </p:sp>
      <p:sp>
        <p:nvSpPr>
          <p:cNvPr id="441347" name="Content Placeholder 7"/>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In the _______________, success is determined by bagging the limit, which can cause hunters to take unsafe shots.</a:t>
            </a:r>
          </a:p>
        </p:txBody>
      </p:sp>
      <p:sp>
        <p:nvSpPr>
          <p:cNvPr id="438276" name="Content Placeholder 8"/>
          <p:cNvSpPr>
            <a:spLocks noGrp="1"/>
          </p:cNvSpPr>
          <p:nvPr>
            <p:ph sz="quarter" idx="10"/>
          </p:nvPr>
        </p:nvSpPr>
        <p:spPr/>
        <p:txBody>
          <a:bodyPr/>
          <a:lstStyle/>
          <a:p>
            <a:pPr marL="346075" indent="-346075"/>
            <a:r>
              <a:rPr lang="en-US" dirty="0">
                <a:cs typeface="Arial" charset="0"/>
              </a:rPr>
              <a:t>Answer: </a:t>
            </a:r>
            <a:r>
              <a:rPr lang="en-US" dirty="0">
                <a:solidFill>
                  <a:srgbClr val="000000"/>
                </a:solidFill>
                <a:latin typeface="Arial" charset="0"/>
                <a:cs typeface="Arial" charset="0"/>
              </a:rPr>
              <a:t>limiting-out stage</a:t>
            </a:r>
          </a:p>
        </p:txBody>
      </p:sp>
    </p:spTree>
    <p:extLst>
      <p:ext uri="{BB962C8B-B14F-4D97-AF65-F5344CB8AC3E}">
        <p14:creationId xmlns:p14="http://schemas.microsoft.com/office/powerpoint/2010/main" val="291935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827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276" grpId="0" build="p"/>
    </p:bldLst>
  </p:timing>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Title 6"/>
          <p:cNvSpPr>
            <a:spLocks noGrp="1"/>
          </p:cNvSpPr>
          <p:nvPr>
            <p:ph type="title"/>
          </p:nvPr>
        </p:nvSpPr>
        <p:spPr/>
        <p:txBody>
          <a:bodyPr/>
          <a:lstStyle/>
          <a:p>
            <a:r>
              <a:rPr lang="en-US" dirty="0"/>
              <a:t>Chapter Seven Review Questions</a:t>
            </a:r>
          </a:p>
        </p:txBody>
      </p:sp>
      <p:sp>
        <p:nvSpPr>
          <p:cNvPr id="442371" name="Content Placeholder 7"/>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To bring respect to the sport of hunting, hunters can _____________________________________.</a:t>
            </a:r>
          </a:p>
        </p:txBody>
      </p:sp>
      <p:sp>
        <p:nvSpPr>
          <p:cNvPr id="439300" name="Content Placeholder 8"/>
          <p:cNvSpPr>
            <a:spLocks noGrp="1"/>
          </p:cNvSpPr>
          <p:nvPr>
            <p:ph sz="quarter" idx="10"/>
          </p:nvPr>
        </p:nvSpPr>
        <p:spPr/>
        <p:txBody>
          <a:bodyPr/>
          <a:lstStyle/>
          <a:p>
            <a:pPr marL="346075" indent="-346075"/>
            <a:r>
              <a:rPr lang="en-US" dirty="0">
                <a:cs typeface="Arial" charset="0"/>
              </a:rPr>
              <a:t>Answer: </a:t>
            </a:r>
            <a:r>
              <a:rPr lang="en-US" dirty="0">
                <a:solidFill>
                  <a:srgbClr val="000000"/>
                </a:solidFill>
                <a:latin typeface="Arial" charset="0"/>
                <a:cs typeface="Arial" charset="0"/>
              </a:rPr>
              <a:t>support organizations dedicated to improving habitat and management efforts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930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9300" grpId="0" build="p"/>
    </p:bld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Subtitle 2"/>
          <p:cNvSpPr>
            <a:spLocks noGrp="1"/>
          </p:cNvSpPr>
          <p:nvPr>
            <p:ph type="subTitle" idx="1"/>
          </p:nvPr>
        </p:nvSpPr>
        <p:spPr/>
        <p:txBody>
          <a:bodyPr/>
          <a:lstStyle/>
          <a:p>
            <a:r>
              <a:rPr lang="en-US" dirty="0">
                <a:cs typeface="Arial" charset="0"/>
              </a:rPr>
              <a:t>Preparation and </a:t>
            </a:r>
            <a:br>
              <a:rPr lang="en-US" dirty="0">
                <a:cs typeface="Arial" charset="0"/>
              </a:rPr>
            </a:br>
            <a:r>
              <a:rPr lang="en-US" dirty="0">
                <a:cs typeface="Arial" charset="0"/>
              </a:rPr>
              <a:t>Survival Skills</a:t>
            </a:r>
          </a:p>
        </p:txBody>
      </p:sp>
      <p:sp>
        <p:nvSpPr>
          <p:cNvPr id="443395" name="Rectangle 2"/>
          <p:cNvSpPr>
            <a:spLocks noGrp="1" noChangeArrowheads="1"/>
          </p:cNvSpPr>
          <p:nvPr>
            <p:ph type="ctrTitle"/>
          </p:nvPr>
        </p:nvSpPr>
        <p:spPr/>
        <p:txBody>
          <a:bodyPr/>
          <a:lstStyle/>
          <a:p>
            <a:pPr eaLnBrk="1" hangingPunct="1">
              <a:lnSpc>
                <a:spcPct val="150000"/>
              </a:lnSpc>
            </a:pPr>
            <a:r>
              <a:rPr lang="en-US" dirty="0"/>
              <a:t>Chapter Eight</a:t>
            </a:r>
            <a:endParaRPr lang="en-US" dirty="0">
              <a:solidFill>
                <a:srgbClr val="FF0000"/>
              </a:solidFill>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6"/>
          <p:cNvSpPr>
            <a:spLocks noGrp="1"/>
          </p:cNvSpPr>
          <p:nvPr>
            <p:ph type="title"/>
          </p:nvPr>
        </p:nvSpPr>
        <p:spPr/>
        <p:txBody>
          <a:bodyPr/>
          <a:lstStyle/>
          <a:p>
            <a:r>
              <a:rPr lang="en-US" dirty="0"/>
              <a:t>Common Features of Firearms</a:t>
            </a:r>
          </a:p>
        </p:txBody>
      </p:sp>
      <p:sp>
        <p:nvSpPr>
          <p:cNvPr id="69635" name="Content Placeholder 7"/>
          <p:cNvSpPr>
            <a:spLocks noGrp="1"/>
          </p:cNvSpPr>
          <p:nvPr>
            <p:ph idx="1"/>
          </p:nvPr>
        </p:nvSpPr>
        <p:spPr/>
        <p:txBody>
          <a:bodyPr/>
          <a:lstStyle/>
          <a:p>
            <a:r>
              <a:rPr lang="en-US" dirty="0">
                <a:latin typeface="Arial Black" pitchFamily="34" charset="0"/>
                <a:cs typeface="Arial" charset="0"/>
              </a:rPr>
              <a:t>Lever Action </a:t>
            </a:r>
            <a:r>
              <a:rPr lang="en-US" dirty="0">
                <a:latin typeface="Arial" charset="0"/>
                <a:cs typeface="Arial" charset="0"/>
              </a:rPr>
              <a:t>has large metal lever located behind trigger. This handle usually forms trigger guard as well.</a:t>
            </a:r>
          </a:p>
        </p:txBody>
      </p:sp>
      <p:pic>
        <p:nvPicPr>
          <p:cNvPr id="69636" name="Picture 2"/>
          <p:cNvPicPr>
            <a:picLocks noChangeAspect="1" noChangeArrowheads="1"/>
          </p:cNvPicPr>
          <p:nvPr/>
        </p:nvPicPr>
        <p:blipFill>
          <a:blip r:embed="rId2"/>
          <a:stretch>
            <a:fillRect/>
          </a:stretch>
        </p:blipFill>
        <p:spPr bwMode="auto">
          <a:xfrm>
            <a:off x="976672" y="3886200"/>
            <a:ext cx="7190655" cy="1765300"/>
          </a:xfrm>
          <a:prstGeom prst="rect">
            <a:avLst/>
          </a:prstGeom>
          <a:noFill/>
          <a:ln w="9525">
            <a:noFill/>
            <a:miter lim="800000"/>
            <a:headEnd/>
            <a:tailEnd/>
          </a:ln>
        </p:spPr>
      </p:pic>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Grp="1" noChangeArrowheads="1"/>
          </p:cNvSpPr>
          <p:nvPr>
            <p:ph type="title"/>
          </p:nvPr>
        </p:nvSpPr>
        <p:spPr/>
        <p:txBody>
          <a:bodyPr/>
          <a:lstStyle/>
          <a:p>
            <a:pPr eaLnBrk="1" hangingPunct="1"/>
            <a:r>
              <a:rPr lang="en-US" dirty="0"/>
              <a:t>Key Topics</a:t>
            </a:r>
          </a:p>
        </p:txBody>
      </p:sp>
      <p:sp>
        <p:nvSpPr>
          <p:cNvPr id="444419" name="Rectangle 3"/>
          <p:cNvSpPr>
            <a:spLocks noGrp="1" noChangeArrowheads="1"/>
          </p:cNvSpPr>
          <p:nvPr>
            <p:ph idx="1"/>
          </p:nvPr>
        </p:nvSpPr>
        <p:spPr/>
        <p:txBody>
          <a:bodyPr/>
          <a:lstStyle/>
          <a:p>
            <a:pPr eaLnBrk="1" hangingPunct="1"/>
            <a:r>
              <a:rPr lang="en-US" dirty="0">
                <a:latin typeface="Arial" charset="0"/>
                <a:cs typeface="Arial" charset="0"/>
              </a:rPr>
              <a:t>Importance of Planning and Preparation</a:t>
            </a:r>
          </a:p>
          <a:p>
            <a:pPr eaLnBrk="1" hangingPunct="1"/>
            <a:r>
              <a:rPr lang="en-US" dirty="0">
                <a:latin typeface="Arial" charset="0"/>
                <a:cs typeface="Arial" charset="0"/>
              </a:rPr>
              <a:t>Topographic Maps and Compasses</a:t>
            </a:r>
          </a:p>
          <a:p>
            <a:pPr eaLnBrk="1" hangingPunct="1"/>
            <a:r>
              <a:rPr lang="en-US" dirty="0">
                <a:latin typeface="Arial" charset="0"/>
                <a:cs typeface="Arial" charset="0"/>
              </a:rPr>
              <a:t>Global Positioning System (GPS)</a:t>
            </a:r>
          </a:p>
          <a:p>
            <a:pPr eaLnBrk="1" hangingPunct="1"/>
            <a:r>
              <a:rPr lang="en-US" dirty="0">
                <a:latin typeface="Arial" charset="0"/>
                <a:cs typeface="Arial" charset="0"/>
              </a:rPr>
              <a:t>Survival Skills</a:t>
            </a:r>
          </a:p>
          <a:p>
            <a:pPr eaLnBrk="1" hangingPunct="1"/>
            <a:r>
              <a:rPr lang="en-US" dirty="0">
                <a:latin typeface="Arial" charset="0"/>
                <a:cs typeface="Arial" charset="0"/>
              </a:rPr>
              <a:t>Coping With Extreme Weather</a:t>
            </a:r>
          </a:p>
          <a:p>
            <a:pPr eaLnBrk="1" hangingPunct="1"/>
            <a:r>
              <a:rPr lang="en-US" dirty="0">
                <a:latin typeface="Arial" charset="0"/>
                <a:cs typeface="Arial" charset="0"/>
              </a:rPr>
              <a:t>Basic First Aid</a:t>
            </a:r>
          </a:p>
        </p:txBody>
      </p:sp>
    </p:spTree>
  </p:cSld>
  <p:clrMapOvr>
    <a:masterClrMapping/>
  </p:clrMapOvr>
  <p:transition/>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Title 3"/>
          <p:cNvSpPr>
            <a:spLocks noGrp="1"/>
          </p:cNvSpPr>
          <p:nvPr>
            <p:ph type="title"/>
          </p:nvPr>
        </p:nvSpPr>
        <p:spPr/>
        <p:txBody>
          <a:bodyPr/>
          <a:lstStyle/>
          <a:p>
            <a:r>
              <a:rPr lang="en-US" dirty="0"/>
              <a:t>Objectives</a:t>
            </a:r>
          </a:p>
        </p:txBody>
      </p:sp>
      <p:sp>
        <p:nvSpPr>
          <p:cNvPr id="445443"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You should be able to…</a:t>
            </a:r>
          </a:p>
        </p:txBody>
      </p:sp>
      <p:sp>
        <p:nvSpPr>
          <p:cNvPr id="445444" name="Content Placeholder 5"/>
          <p:cNvSpPr>
            <a:spLocks noGrp="1"/>
          </p:cNvSpPr>
          <p:nvPr>
            <p:ph sz="half" idx="2"/>
          </p:nvPr>
        </p:nvSpPr>
        <p:spPr>
          <a:xfrm>
            <a:off x="457200" y="1916113"/>
            <a:ext cx="8229600" cy="3951287"/>
          </a:xfrm>
        </p:spPr>
        <p:txBody>
          <a:bodyPr/>
          <a:lstStyle/>
          <a:p>
            <a:r>
              <a:rPr lang="en-US" dirty="0">
                <a:latin typeface="Arial" charset="0"/>
                <a:cs typeface="Arial" charset="0"/>
              </a:rPr>
              <a:t>List and describe four ways to prepare properly for hunting.</a:t>
            </a:r>
          </a:p>
          <a:p>
            <a:r>
              <a:rPr lang="en-US" dirty="0">
                <a:latin typeface="Arial" charset="0"/>
                <a:cs typeface="Arial" charset="0"/>
              </a:rPr>
              <a:t>Prepare a sample hunting plan.</a:t>
            </a:r>
          </a:p>
          <a:p>
            <a:r>
              <a:rPr lang="en-US" dirty="0">
                <a:latin typeface="Arial" charset="0"/>
                <a:cs typeface="Arial" charset="0"/>
              </a:rPr>
              <a:t>List the conditions that affect a hunter’s physical ability to perform safely and responsibly.</a:t>
            </a:r>
          </a:p>
          <a:p>
            <a:r>
              <a:rPr lang="en-US" dirty="0">
                <a:latin typeface="Arial" charset="0"/>
                <a:cs typeface="Arial" charset="0"/>
              </a:rPr>
              <a:t>Describe how to dress for hunting in cold weather.</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p:cNvSpPr>
            <a:spLocks noGrp="1" noChangeArrowheads="1"/>
          </p:cNvSpPr>
          <p:nvPr>
            <p:ph type="title"/>
          </p:nvPr>
        </p:nvSpPr>
        <p:spPr/>
        <p:txBody>
          <a:bodyPr/>
          <a:lstStyle/>
          <a:p>
            <a:pPr eaLnBrk="1" hangingPunct="1"/>
            <a:r>
              <a:rPr lang="en-US" dirty="0"/>
              <a:t>Objectives</a:t>
            </a:r>
            <a:endParaRPr lang="en-US" sz="2400" dirty="0"/>
          </a:p>
        </p:txBody>
      </p:sp>
      <p:sp>
        <p:nvSpPr>
          <p:cNvPr id="446467" name="Rectangle 3"/>
          <p:cNvSpPr>
            <a:spLocks noGrp="1" noChangeArrowheads="1"/>
          </p:cNvSpPr>
          <p:nvPr>
            <p:ph idx="1"/>
          </p:nvPr>
        </p:nvSpPr>
        <p:spPr/>
        <p:txBody>
          <a:bodyPr/>
          <a:lstStyle/>
          <a:p>
            <a:pPr eaLnBrk="1" hangingPunct="1"/>
            <a:r>
              <a:rPr lang="en-US" dirty="0">
                <a:latin typeface="Arial" charset="0"/>
                <a:cs typeface="Arial" charset="0"/>
              </a:rPr>
              <a:t>State why hunters should wear blaze orange clothing.</a:t>
            </a:r>
          </a:p>
          <a:p>
            <a:pPr eaLnBrk="1" hangingPunct="1"/>
            <a:r>
              <a:rPr lang="en-US" dirty="0">
                <a:latin typeface="Arial" charset="0"/>
                <a:cs typeface="Arial" charset="0"/>
              </a:rPr>
              <a:t>Demonstrate how to read a topographic map and use a compass.</a:t>
            </a:r>
          </a:p>
          <a:p>
            <a:pPr eaLnBrk="1" hangingPunct="1"/>
            <a:r>
              <a:rPr lang="en-US" dirty="0">
                <a:latin typeface="Arial" charset="0"/>
                <a:cs typeface="Arial" charset="0"/>
              </a:rPr>
              <a:t>List the five primary requirements for survival.</a:t>
            </a:r>
          </a:p>
          <a:p>
            <a:pPr eaLnBrk="1" hangingPunct="1"/>
            <a:r>
              <a:rPr lang="en-US" dirty="0">
                <a:latin typeface="Arial" charset="0"/>
                <a:cs typeface="Arial" charset="0"/>
              </a:rPr>
              <a:t>List the eight basic survival rules.</a:t>
            </a:r>
          </a:p>
        </p:txBody>
      </p:sp>
    </p:spTree>
  </p:cSld>
  <p:clrMapOvr>
    <a:masterClrMapping/>
  </p:clrMapOvr>
  <p:transition/>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p:cNvSpPr>
            <a:spLocks noGrp="1" noChangeArrowheads="1"/>
          </p:cNvSpPr>
          <p:nvPr>
            <p:ph type="title"/>
          </p:nvPr>
        </p:nvSpPr>
        <p:spPr/>
        <p:txBody>
          <a:bodyPr/>
          <a:lstStyle/>
          <a:p>
            <a:pPr eaLnBrk="1" hangingPunct="1"/>
            <a:r>
              <a:rPr lang="en-US" dirty="0"/>
              <a:t>Objectives</a:t>
            </a:r>
            <a:endParaRPr lang="en-US" sz="2400" dirty="0"/>
          </a:p>
        </p:txBody>
      </p:sp>
      <p:sp>
        <p:nvSpPr>
          <p:cNvPr id="447491" name="Rectangle 3"/>
          <p:cNvSpPr>
            <a:spLocks noGrp="1" noChangeArrowheads="1"/>
          </p:cNvSpPr>
          <p:nvPr>
            <p:ph idx="1"/>
          </p:nvPr>
        </p:nvSpPr>
        <p:spPr/>
        <p:txBody>
          <a:bodyPr/>
          <a:lstStyle/>
          <a:p>
            <a:pPr eaLnBrk="1" hangingPunct="1"/>
            <a:r>
              <a:rPr lang="en-US" dirty="0">
                <a:latin typeface="Arial" charset="0"/>
                <a:cs typeface="Arial" charset="0"/>
              </a:rPr>
              <a:t>Describe three ways to signal for help when lost in the outdoors.</a:t>
            </a:r>
          </a:p>
          <a:p>
            <a:pPr eaLnBrk="1" hangingPunct="1"/>
            <a:r>
              <a:rPr lang="en-US" dirty="0">
                <a:latin typeface="Arial" charset="0"/>
                <a:cs typeface="Arial" charset="0"/>
              </a:rPr>
              <a:t>Give the causes &amp; symptoms of hypothermia, and explain how to prevent and treat it.</a:t>
            </a:r>
          </a:p>
          <a:p>
            <a:pPr eaLnBrk="1" hangingPunct="1"/>
            <a:r>
              <a:rPr lang="en-US" dirty="0">
                <a:latin typeface="Arial" charset="0"/>
                <a:cs typeface="Arial" charset="0"/>
              </a:rPr>
              <a:t>Give the causes &amp; symptoms of heat exhaustion, and explain how to prevent and treat it.</a:t>
            </a:r>
          </a:p>
          <a:p>
            <a:pPr eaLnBrk="1" hangingPunct="1"/>
            <a:r>
              <a:rPr lang="en-US" dirty="0">
                <a:latin typeface="Arial" charset="0"/>
                <a:cs typeface="Arial" charset="0"/>
              </a:rPr>
              <a:t>Give three examples of why it’s important for every hunter to attend first-aid and CPR training courses.</a:t>
            </a:r>
          </a:p>
        </p:txBody>
      </p:sp>
    </p:spTree>
  </p:cSld>
  <p:clrMapOvr>
    <a:masterClrMapping/>
  </p:clrMapOvr>
  <p:transition/>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a:spLocks noGrp="1" noChangeArrowheads="1"/>
          </p:cNvSpPr>
          <p:nvPr>
            <p:ph type="title"/>
          </p:nvPr>
        </p:nvSpPr>
        <p:spPr/>
        <p:txBody>
          <a:bodyPr/>
          <a:lstStyle/>
          <a:p>
            <a:pPr eaLnBrk="1" hangingPunct="1"/>
            <a:r>
              <a:rPr lang="en-US" dirty="0"/>
              <a:t>Objectives</a:t>
            </a:r>
            <a:endParaRPr lang="en-US" sz="2400" dirty="0"/>
          </a:p>
        </p:txBody>
      </p:sp>
      <p:sp>
        <p:nvSpPr>
          <p:cNvPr id="448515" name="Rectangle 3"/>
          <p:cNvSpPr>
            <a:spLocks noGrp="1" noChangeArrowheads="1"/>
          </p:cNvSpPr>
          <p:nvPr>
            <p:ph idx="1"/>
          </p:nvPr>
        </p:nvSpPr>
        <p:spPr/>
        <p:txBody>
          <a:bodyPr/>
          <a:lstStyle/>
          <a:p>
            <a:pPr eaLnBrk="1" hangingPunct="1"/>
            <a:r>
              <a:rPr lang="en-US" dirty="0">
                <a:latin typeface="Arial" charset="0"/>
                <a:cs typeface="Arial" charset="0"/>
              </a:rPr>
              <a:t>Demonstrate how to stop bleeding.</a:t>
            </a:r>
          </a:p>
          <a:p>
            <a:pPr eaLnBrk="1" hangingPunct="1"/>
            <a:r>
              <a:rPr lang="en-US" dirty="0">
                <a:latin typeface="Arial" charset="0"/>
                <a:cs typeface="Arial" charset="0"/>
              </a:rPr>
              <a:t>Explain what to do if someone breaks a bone.</a:t>
            </a:r>
          </a:p>
          <a:p>
            <a:pPr eaLnBrk="1" hangingPunct="1"/>
            <a:r>
              <a:rPr lang="en-US" dirty="0">
                <a:latin typeface="Arial" charset="0"/>
                <a:cs typeface="Arial" charset="0"/>
              </a:rPr>
              <a:t>Describe how to recognize first-, second-, and third-degree burns, and how to treat them.</a:t>
            </a:r>
          </a:p>
          <a:p>
            <a:pPr eaLnBrk="1" hangingPunct="1"/>
            <a:r>
              <a:rPr lang="en-US" dirty="0">
                <a:latin typeface="Arial" charset="0"/>
                <a:cs typeface="Arial" charset="0"/>
              </a:rPr>
              <a:t>Explain what to do immediately if a person suffers a chest wound.</a:t>
            </a:r>
          </a:p>
        </p:txBody>
      </p:sp>
    </p:spTree>
  </p:cSld>
  <p:clrMapOvr>
    <a:masterClrMapping/>
  </p:clrMapOvr>
  <p:transition/>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Title 1"/>
          <p:cNvSpPr>
            <a:spLocks noGrp="1"/>
          </p:cNvSpPr>
          <p:nvPr>
            <p:ph type="title"/>
          </p:nvPr>
        </p:nvSpPr>
        <p:spPr/>
        <p:txBody>
          <a:bodyPr/>
          <a:lstStyle/>
          <a:p>
            <a:r>
              <a:rPr lang="en-US" dirty="0"/>
              <a:t>Planning and Preparation</a:t>
            </a:r>
          </a:p>
        </p:txBody>
      </p:sp>
      <p:sp>
        <p:nvSpPr>
          <p:cNvPr id="449539" name="Content Placeholder 2"/>
          <p:cNvSpPr>
            <a:spLocks noGrp="1"/>
          </p:cNvSpPr>
          <p:nvPr>
            <p:ph idx="1"/>
          </p:nvPr>
        </p:nvSpPr>
        <p:spPr/>
        <p:txBody>
          <a:bodyPr/>
          <a:lstStyle/>
          <a:p>
            <a:pPr>
              <a:buFont typeface="Wingdings" pitchFamily="2" charset="2"/>
              <a:buNone/>
            </a:pPr>
            <a:r>
              <a:rPr lang="en-US" dirty="0">
                <a:latin typeface="Arial" charset="0"/>
                <a:cs typeface="Arial" charset="0"/>
              </a:rPr>
              <a:t>To plan properly:</a:t>
            </a:r>
          </a:p>
          <a:p>
            <a:r>
              <a:rPr lang="en-US" dirty="0">
                <a:latin typeface="Arial Black" pitchFamily="34" charset="0"/>
                <a:cs typeface="Arial" charset="0"/>
              </a:rPr>
              <a:t>Be Ready</a:t>
            </a:r>
            <a:r>
              <a:rPr lang="en-US" dirty="0">
                <a:latin typeface="Arial" charset="0"/>
                <a:cs typeface="Arial" charset="0"/>
              </a:rPr>
              <a:t>: Responsible hunters anticipate problems and make plans to deal with them. </a:t>
            </a:r>
          </a:p>
          <a:p>
            <a:r>
              <a:rPr lang="en-US" dirty="0">
                <a:latin typeface="Arial Black" pitchFamily="34" charset="0"/>
                <a:cs typeface="Arial" charset="0"/>
              </a:rPr>
              <a:t>Know Your Location</a:t>
            </a:r>
            <a:r>
              <a:rPr lang="en-US" dirty="0">
                <a:latin typeface="Arial" charset="0"/>
                <a:cs typeface="Arial" charset="0"/>
              </a:rPr>
              <a:t>: Learn as much as you can about hunting area before you arrive.</a:t>
            </a:r>
          </a:p>
          <a:p>
            <a:r>
              <a:rPr lang="en-US" dirty="0">
                <a:latin typeface="Arial Black" pitchFamily="34" charset="0"/>
                <a:cs typeface="Arial" charset="0"/>
              </a:rPr>
              <a:t>Prepare for Safety</a:t>
            </a:r>
            <a:r>
              <a:rPr lang="en-US" dirty="0">
                <a:latin typeface="Arial" charset="0"/>
                <a:cs typeface="Arial" charset="0"/>
              </a:rPr>
              <a:t>: Assess physical condition and equipment. Refresh hunting and firearm safety rules, and review with hunting partners.</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Title 1"/>
          <p:cNvSpPr>
            <a:spLocks noGrp="1"/>
          </p:cNvSpPr>
          <p:nvPr>
            <p:ph type="title"/>
          </p:nvPr>
        </p:nvSpPr>
        <p:spPr/>
        <p:txBody>
          <a:bodyPr/>
          <a:lstStyle/>
          <a:p>
            <a:r>
              <a:rPr lang="en-US" dirty="0"/>
              <a:t>Planning and Preparation</a:t>
            </a:r>
          </a:p>
        </p:txBody>
      </p:sp>
      <p:sp>
        <p:nvSpPr>
          <p:cNvPr id="450563" name="Content Placeholder 2"/>
          <p:cNvSpPr>
            <a:spLocks noGrp="1"/>
          </p:cNvSpPr>
          <p:nvPr>
            <p:ph sz="half" idx="1"/>
          </p:nvPr>
        </p:nvSpPr>
        <p:spPr>
          <a:xfrm>
            <a:off x="457200" y="1265238"/>
            <a:ext cx="4038600" cy="4525962"/>
          </a:xfrm>
        </p:spPr>
        <p:txBody>
          <a:bodyPr/>
          <a:lstStyle/>
          <a:p>
            <a:r>
              <a:rPr lang="en-US" dirty="0">
                <a:latin typeface="Arial Black" pitchFamily="34" charset="0"/>
                <a:cs typeface="Arial" charset="0"/>
              </a:rPr>
              <a:t>Tell Others</a:t>
            </a:r>
            <a:r>
              <a:rPr lang="en-US" dirty="0">
                <a:latin typeface="Arial" charset="0"/>
                <a:cs typeface="Arial" charset="0"/>
              </a:rPr>
              <a:t>: Prepare hunting plan telling where and with whom you are hunting and when you expect to return. </a:t>
            </a:r>
          </a:p>
          <a:p>
            <a:pPr lvl="1"/>
            <a:r>
              <a:rPr lang="en-US" dirty="0">
                <a:latin typeface="Arial" charset="0"/>
                <a:cs typeface="Arial" charset="0"/>
              </a:rPr>
              <a:t>Leave plan with family member or friend. </a:t>
            </a:r>
          </a:p>
          <a:p>
            <a:pPr lvl="1"/>
            <a:r>
              <a:rPr lang="en-US" dirty="0">
                <a:latin typeface="Arial" charset="0"/>
                <a:cs typeface="Arial" charset="0"/>
              </a:rPr>
              <a:t>Do not deviate from plan without notification. </a:t>
            </a:r>
          </a:p>
        </p:txBody>
      </p:sp>
      <p:pic>
        <p:nvPicPr>
          <p:cNvPr id="450564" name="Picture 5" descr="X:\Graphics\Hunting_graphics\Export_PPT\_Generic_drawings\hunting_plan.jpg"/>
          <p:cNvPicPr>
            <a:picLocks noGrp="1" noChangeAspect="1" noChangeArrowheads="1"/>
          </p:cNvPicPr>
          <p:nvPr>
            <p:ph sz="half" idx="2"/>
          </p:nvPr>
        </p:nvPicPr>
        <p:blipFill>
          <a:blip r:embed="rId2"/>
          <a:srcRect/>
          <a:stretch>
            <a:fillRect/>
          </a:stretch>
        </p:blipFill>
        <p:spPr>
          <a:xfrm>
            <a:off x="4868863" y="1265238"/>
            <a:ext cx="3597275" cy="4525962"/>
          </a:xfrm>
          <a:noFill/>
        </p:spPr>
      </p:pic>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Title 3"/>
          <p:cNvSpPr>
            <a:spLocks noGrp="1"/>
          </p:cNvSpPr>
          <p:nvPr>
            <p:ph type="title"/>
          </p:nvPr>
        </p:nvSpPr>
        <p:spPr/>
        <p:txBody>
          <a:bodyPr/>
          <a:lstStyle/>
          <a:p>
            <a:r>
              <a:rPr lang="en-US" dirty="0"/>
              <a:t>Planning and Preparation</a:t>
            </a:r>
          </a:p>
        </p:txBody>
      </p:sp>
      <p:sp>
        <p:nvSpPr>
          <p:cNvPr id="451587"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Physical Conditioning</a:t>
            </a:r>
          </a:p>
        </p:txBody>
      </p:sp>
      <p:sp>
        <p:nvSpPr>
          <p:cNvPr id="451588" name="Content Placeholder 5"/>
          <p:cNvSpPr>
            <a:spLocks noGrp="1"/>
          </p:cNvSpPr>
          <p:nvPr>
            <p:ph sz="half" idx="2"/>
          </p:nvPr>
        </p:nvSpPr>
        <p:spPr>
          <a:xfrm>
            <a:off x="457200" y="1916113"/>
            <a:ext cx="8229600" cy="3951287"/>
          </a:xfrm>
        </p:spPr>
        <p:txBody>
          <a:bodyPr/>
          <a:lstStyle/>
          <a:p>
            <a:pPr>
              <a:spcBef>
                <a:spcPts val="1800"/>
              </a:spcBef>
            </a:pPr>
            <a:r>
              <a:rPr lang="en-US" dirty="0">
                <a:latin typeface="Arial" charset="0"/>
                <a:cs typeface="Arial" charset="0"/>
              </a:rPr>
              <a:t>Hunting demands more physical exertion than you may be used to. </a:t>
            </a:r>
          </a:p>
          <a:p>
            <a:pPr>
              <a:spcBef>
                <a:spcPts val="1800"/>
              </a:spcBef>
            </a:pPr>
            <a:r>
              <a:rPr lang="en-US" dirty="0">
                <a:latin typeface="Arial" charset="0"/>
                <a:cs typeface="Arial" charset="0"/>
              </a:rPr>
              <a:t>Conditions that may hamper physical ability include: allergies, asthma, excess weight, heart condition, and poor physical conditioning. </a:t>
            </a:r>
          </a:p>
          <a:p>
            <a:pPr>
              <a:spcBef>
                <a:spcPts val="1800"/>
              </a:spcBef>
            </a:pPr>
            <a:r>
              <a:rPr lang="en-US" dirty="0">
                <a:latin typeface="Arial" charset="0"/>
                <a:cs typeface="Arial" charset="0"/>
              </a:rPr>
              <a:t>Mental condition impacts performance.</a:t>
            </a:r>
          </a:p>
          <a:p>
            <a:pPr>
              <a:spcBef>
                <a:spcPts val="1800"/>
              </a:spcBef>
            </a:pPr>
            <a:r>
              <a:rPr lang="en-US" dirty="0">
                <a:latin typeface="Arial" charset="0"/>
                <a:cs typeface="Arial" charset="0"/>
              </a:rPr>
              <a:t>Prepare for hunt by getting in shape well in advance.</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Title 4"/>
          <p:cNvSpPr>
            <a:spLocks noGrp="1"/>
          </p:cNvSpPr>
          <p:nvPr>
            <p:ph type="title"/>
          </p:nvPr>
        </p:nvSpPr>
        <p:spPr/>
        <p:txBody>
          <a:bodyPr/>
          <a:lstStyle/>
          <a:p>
            <a:r>
              <a:rPr lang="en-US" dirty="0"/>
              <a:t>Planning and Preparation</a:t>
            </a:r>
          </a:p>
        </p:txBody>
      </p:sp>
      <p:sp>
        <p:nvSpPr>
          <p:cNvPr id="452611" name="Text Placeholder 5"/>
          <p:cNvSpPr>
            <a:spLocks noGrp="1"/>
          </p:cNvSpPr>
          <p:nvPr>
            <p:ph type="body" idx="1"/>
          </p:nvPr>
        </p:nvSpPr>
        <p:spPr>
          <a:xfrm>
            <a:off x="457200" y="1276350"/>
            <a:ext cx="8229600" cy="639763"/>
          </a:xfrm>
        </p:spPr>
        <p:txBody>
          <a:bodyPr/>
          <a:lstStyle/>
          <a:p>
            <a:r>
              <a:rPr lang="en-US" dirty="0">
                <a:latin typeface="Arial" charset="0"/>
                <a:cs typeface="Arial" charset="0"/>
              </a:rPr>
              <a:t>Clothing</a:t>
            </a:r>
          </a:p>
        </p:txBody>
      </p:sp>
      <p:sp>
        <p:nvSpPr>
          <p:cNvPr id="452612" name="Content Placeholder 6"/>
          <p:cNvSpPr>
            <a:spLocks noGrp="1"/>
          </p:cNvSpPr>
          <p:nvPr>
            <p:ph sz="half" idx="2"/>
          </p:nvPr>
        </p:nvSpPr>
        <p:spPr>
          <a:xfrm>
            <a:off x="457200" y="1916113"/>
            <a:ext cx="8229600" cy="3951287"/>
          </a:xfrm>
        </p:spPr>
        <p:txBody>
          <a:bodyPr/>
          <a:lstStyle/>
          <a:p>
            <a:pPr>
              <a:spcBef>
                <a:spcPts val="1800"/>
              </a:spcBef>
            </a:pPr>
            <a:r>
              <a:rPr lang="en-US" dirty="0">
                <a:latin typeface="Arial" charset="0"/>
                <a:cs typeface="Arial" charset="0"/>
              </a:rPr>
              <a:t>Select clothing based on weather </a:t>
            </a:r>
            <a:br>
              <a:rPr lang="en-US" dirty="0">
                <a:latin typeface="Arial" charset="0"/>
                <a:cs typeface="Arial" charset="0"/>
              </a:rPr>
            </a:br>
            <a:r>
              <a:rPr lang="en-US" dirty="0">
                <a:latin typeface="Arial" charset="0"/>
                <a:cs typeface="Arial" charset="0"/>
              </a:rPr>
              <a:t>you expect, while preparing for </a:t>
            </a:r>
            <a:br>
              <a:rPr lang="en-US" dirty="0">
                <a:latin typeface="Arial" charset="0"/>
                <a:cs typeface="Arial" charset="0"/>
              </a:rPr>
            </a:br>
            <a:r>
              <a:rPr lang="en-US" dirty="0">
                <a:latin typeface="Arial" charset="0"/>
                <a:cs typeface="Arial" charset="0"/>
              </a:rPr>
              <a:t>the worst. </a:t>
            </a:r>
          </a:p>
          <a:p>
            <a:pPr>
              <a:spcBef>
                <a:spcPts val="1800"/>
              </a:spcBef>
            </a:pPr>
            <a:r>
              <a:rPr lang="en-US" dirty="0">
                <a:latin typeface="Arial" charset="0"/>
                <a:cs typeface="Arial" charset="0"/>
              </a:rPr>
              <a:t>In warm weather, wear hat and </a:t>
            </a:r>
            <a:br>
              <a:rPr lang="en-US" dirty="0">
                <a:latin typeface="Arial" charset="0"/>
                <a:cs typeface="Arial" charset="0"/>
              </a:rPr>
            </a:br>
            <a:r>
              <a:rPr lang="en-US" dirty="0">
                <a:latin typeface="Arial" charset="0"/>
                <a:cs typeface="Arial" charset="0"/>
              </a:rPr>
              <a:t>light clothing that covers as much </a:t>
            </a:r>
            <a:br>
              <a:rPr lang="en-US" dirty="0">
                <a:latin typeface="Arial" charset="0"/>
                <a:cs typeface="Arial" charset="0"/>
              </a:rPr>
            </a:br>
            <a:r>
              <a:rPr lang="en-US" dirty="0">
                <a:latin typeface="Arial" charset="0"/>
                <a:cs typeface="Arial" charset="0"/>
              </a:rPr>
              <a:t>skin as possible.</a:t>
            </a:r>
          </a:p>
          <a:p>
            <a:pPr>
              <a:spcBef>
                <a:spcPts val="1800"/>
              </a:spcBef>
            </a:pPr>
            <a:r>
              <a:rPr lang="en-US" dirty="0">
                <a:latin typeface="Arial" charset="0"/>
                <a:cs typeface="Arial" charset="0"/>
              </a:rPr>
              <a:t>Cold weather conditions call for </a:t>
            </a:r>
            <a:br>
              <a:rPr lang="en-US" dirty="0">
                <a:latin typeface="Arial" charset="0"/>
                <a:cs typeface="Arial" charset="0"/>
              </a:rPr>
            </a:br>
            <a:r>
              <a:rPr lang="en-US" dirty="0">
                <a:latin typeface="Arial" charset="0"/>
                <a:cs typeface="Arial" charset="0"/>
              </a:rPr>
              <a:t>layering. Layers offer superior </a:t>
            </a:r>
            <a:br>
              <a:rPr lang="en-US" dirty="0">
                <a:latin typeface="Arial" charset="0"/>
                <a:cs typeface="Arial" charset="0"/>
              </a:rPr>
            </a:br>
            <a:r>
              <a:rPr lang="en-US" dirty="0">
                <a:latin typeface="Arial" charset="0"/>
                <a:cs typeface="Arial" charset="0"/>
              </a:rPr>
              <a:t>insulation. As weather warms, can </a:t>
            </a:r>
            <a:br>
              <a:rPr lang="en-US" dirty="0">
                <a:latin typeface="Arial" charset="0"/>
                <a:cs typeface="Arial" charset="0"/>
              </a:rPr>
            </a:br>
            <a:r>
              <a:rPr lang="en-US" dirty="0">
                <a:latin typeface="Arial" charset="0"/>
                <a:cs typeface="Arial" charset="0"/>
              </a:rPr>
              <a:t>shed layer at a time.</a:t>
            </a:r>
          </a:p>
        </p:txBody>
      </p:sp>
      <p:pic>
        <p:nvPicPr>
          <p:cNvPr id="452613" name="Picture 6" descr="\\Ladybird\shared_graphics\Hunting_graphics\Export_PPT\Generic_drawings\clothes_dress_in_layers.jpg"/>
          <p:cNvPicPr>
            <a:picLocks noChangeAspect="1" noChangeArrowheads="1"/>
          </p:cNvPicPr>
          <p:nvPr/>
        </p:nvPicPr>
        <p:blipFill>
          <a:blip r:embed="rId2"/>
          <a:stretch>
            <a:fillRect/>
          </a:stretch>
        </p:blipFill>
        <p:spPr bwMode="auto">
          <a:xfrm>
            <a:off x="6400800" y="1600446"/>
            <a:ext cx="2355850" cy="4571507"/>
          </a:xfrm>
          <a:prstGeom prst="rect">
            <a:avLst/>
          </a:prstGeom>
          <a:noFill/>
          <a:ln w="9525">
            <a:noFill/>
            <a:miter lim="800000"/>
            <a:headEnd/>
            <a:tailEnd/>
          </a:ln>
        </p:spPr>
      </p:pic>
    </p:spTree>
  </p:cSld>
  <p:clrMapOvr>
    <a:masterClrMapping/>
  </p:clrMapOvr>
  <p:transition/>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Title 4"/>
          <p:cNvSpPr>
            <a:spLocks noGrp="1"/>
          </p:cNvSpPr>
          <p:nvPr>
            <p:ph type="title"/>
          </p:nvPr>
        </p:nvSpPr>
        <p:spPr/>
        <p:txBody>
          <a:bodyPr/>
          <a:lstStyle/>
          <a:p>
            <a:r>
              <a:rPr lang="en-US" dirty="0"/>
              <a:t>Planning and Preparation</a:t>
            </a:r>
          </a:p>
        </p:txBody>
      </p:sp>
      <p:pic>
        <p:nvPicPr>
          <p:cNvPr id="453635" name="Picture 5" descr="\\Ladybird\shared_graphics\Hunting_graphics\Export_PPT\Generic_drawings\clothes_fluorescent_orange.jpg"/>
          <p:cNvPicPr>
            <a:picLocks noGrp="1" noChangeAspect="1" noChangeArrowheads="1"/>
          </p:cNvPicPr>
          <p:nvPr>
            <p:ph sz="half" idx="1"/>
          </p:nvPr>
        </p:nvPicPr>
        <p:blipFill>
          <a:blip r:embed="rId2"/>
          <a:stretch>
            <a:fillRect/>
          </a:stretch>
        </p:blipFill>
        <p:spPr>
          <a:xfrm>
            <a:off x="1310311" y="1265238"/>
            <a:ext cx="2332379" cy="4525961"/>
          </a:xfrm>
          <a:noFill/>
        </p:spPr>
      </p:pic>
      <p:sp>
        <p:nvSpPr>
          <p:cNvPr id="453636" name="Content Placeholder 6"/>
          <p:cNvSpPr>
            <a:spLocks noGrp="1"/>
          </p:cNvSpPr>
          <p:nvPr>
            <p:ph sz="half" idx="2"/>
          </p:nvPr>
        </p:nvSpPr>
        <p:spPr>
          <a:xfrm>
            <a:off x="3962400" y="1265238"/>
            <a:ext cx="4724400" cy="4525962"/>
          </a:xfrm>
        </p:spPr>
        <p:txBody>
          <a:bodyPr/>
          <a:lstStyle/>
          <a:p>
            <a:r>
              <a:rPr lang="en-US" dirty="0">
                <a:latin typeface="Arial" charset="0"/>
                <a:cs typeface="Arial" charset="0"/>
              </a:rPr>
              <a:t>Most important clothing choices are a blaze orange hat and outerwear. </a:t>
            </a:r>
          </a:p>
          <a:p>
            <a:r>
              <a:rPr lang="en-US" dirty="0">
                <a:latin typeface="Arial" charset="0"/>
                <a:cs typeface="Arial" charset="0"/>
              </a:rPr>
              <a:t>Orange color of clothing should be plainly visible from all directions. </a:t>
            </a:r>
          </a:p>
          <a:p>
            <a:r>
              <a:rPr lang="en-US" dirty="0">
                <a:latin typeface="Arial" charset="0"/>
                <a:cs typeface="Arial" charset="0"/>
              </a:rPr>
              <a:t>Required by law in many states.</a:t>
            </a:r>
          </a:p>
          <a:p>
            <a:endParaRPr lang="en-US" dirty="0">
              <a:latin typeface="Arial" charset="0"/>
              <a:cs typeface="Arial" charset="0"/>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dirty="0"/>
              <a:t>Common Features of Firearms</a:t>
            </a:r>
          </a:p>
        </p:txBody>
      </p:sp>
      <p:sp>
        <p:nvSpPr>
          <p:cNvPr id="70659" name="Content Placeholder 2"/>
          <p:cNvSpPr>
            <a:spLocks noGrp="1"/>
          </p:cNvSpPr>
          <p:nvPr>
            <p:ph idx="1"/>
          </p:nvPr>
        </p:nvSpPr>
        <p:spPr/>
        <p:txBody>
          <a:bodyPr/>
          <a:lstStyle/>
          <a:p>
            <a:r>
              <a:rPr lang="en-US" dirty="0">
                <a:latin typeface="Arial Black" pitchFamily="34" charset="0"/>
                <a:cs typeface="Arial" charset="0"/>
              </a:rPr>
              <a:t>Pump Action</a:t>
            </a:r>
            <a:r>
              <a:rPr lang="en-US" dirty="0">
                <a:latin typeface="Arial" charset="0"/>
                <a:cs typeface="Arial" charset="0"/>
              </a:rPr>
              <a:t> is fast and smooth. Allows shooter to re-cock without taking his or her eye off the target. Also referred to as “slide action” or “trombone action.”</a:t>
            </a:r>
          </a:p>
        </p:txBody>
      </p:sp>
      <p:pic>
        <p:nvPicPr>
          <p:cNvPr id="70660" name="Picture 2"/>
          <p:cNvPicPr>
            <a:picLocks noChangeAspect="1" noChangeArrowheads="1"/>
          </p:cNvPicPr>
          <p:nvPr/>
        </p:nvPicPr>
        <p:blipFill>
          <a:blip r:embed="rId2"/>
          <a:stretch>
            <a:fillRect/>
          </a:stretch>
        </p:blipFill>
        <p:spPr bwMode="auto">
          <a:xfrm>
            <a:off x="990600" y="3977833"/>
            <a:ext cx="7162800" cy="1474083"/>
          </a:xfrm>
          <a:prstGeom prst="rect">
            <a:avLst/>
          </a:prstGeom>
          <a:noFill/>
          <a:ln w="9525">
            <a:noFill/>
            <a:miter lim="800000"/>
            <a:headEnd/>
            <a:tailEnd/>
          </a:ln>
        </p:spPr>
      </p:pic>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Title 4"/>
          <p:cNvSpPr>
            <a:spLocks noGrp="1"/>
          </p:cNvSpPr>
          <p:nvPr>
            <p:ph type="title"/>
          </p:nvPr>
        </p:nvSpPr>
        <p:spPr/>
        <p:txBody>
          <a:bodyPr/>
          <a:lstStyle/>
          <a:p>
            <a:r>
              <a:rPr lang="en-US" dirty="0"/>
              <a:t>Topographic Maps/Compasses</a:t>
            </a:r>
          </a:p>
        </p:txBody>
      </p:sp>
      <p:sp>
        <p:nvSpPr>
          <p:cNvPr id="454659" name="Text Placeholder 5"/>
          <p:cNvSpPr>
            <a:spLocks noGrp="1"/>
          </p:cNvSpPr>
          <p:nvPr>
            <p:ph type="body" idx="1"/>
          </p:nvPr>
        </p:nvSpPr>
        <p:spPr>
          <a:xfrm>
            <a:off x="457200" y="1276350"/>
            <a:ext cx="8229600" cy="639763"/>
          </a:xfrm>
        </p:spPr>
        <p:txBody>
          <a:bodyPr/>
          <a:lstStyle/>
          <a:p>
            <a:r>
              <a:rPr lang="en-US" dirty="0">
                <a:latin typeface="Arial" charset="0"/>
                <a:cs typeface="Arial" charset="0"/>
              </a:rPr>
              <a:t>Reading a Topographic Map</a:t>
            </a:r>
          </a:p>
        </p:txBody>
      </p:sp>
      <p:sp>
        <p:nvSpPr>
          <p:cNvPr id="454660" name="Content Placeholder 6"/>
          <p:cNvSpPr>
            <a:spLocks noGrp="1"/>
          </p:cNvSpPr>
          <p:nvPr>
            <p:ph sz="half" idx="2"/>
          </p:nvPr>
        </p:nvSpPr>
        <p:spPr>
          <a:xfrm>
            <a:off x="457200" y="1916113"/>
            <a:ext cx="8229600" cy="3951287"/>
          </a:xfrm>
        </p:spPr>
        <p:txBody>
          <a:bodyPr/>
          <a:lstStyle/>
          <a:p>
            <a:r>
              <a:rPr lang="en-US" dirty="0">
                <a:latin typeface="Arial" charset="0"/>
                <a:cs typeface="Arial" charset="0"/>
              </a:rPr>
              <a:t>Must in remote or unfamiliar areas</a:t>
            </a:r>
          </a:p>
          <a:p>
            <a:r>
              <a:rPr lang="en-US" dirty="0">
                <a:latin typeface="Arial" charset="0"/>
                <a:cs typeface="Arial" charset="0"/>
              </a:rPr>
              <a:t>Created from aerial photographs and reveal contours of land.</a:t>
            </a:r>
          </a:p>
          <a:p>
            <a:pPr lvl="1"/>
            <a:r>
              <a:rPr lang="en-US" dirty="0">
                <a:latin typeface="Arial" charset="0"/>
                <a:cs typeface="Arial" charset="0"/>
              </a:rPr>
              <a:t>Contour lines show elevation of the ground.</a:t>
            </a:r>
          </a:p>
          <a:p>
            <a:pPr lvl="1"/>
            <a:r>
              <a:rPr lang="en-US" dirty="0">
                <a:latin typeface="Arial" charset="0"/>
                <a:cs typeface="Arial" charset="0"/>
              </a:rPr>
              <a:t>Closely spaced contour lines indicate very steep slopes.</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Title 7"/>
          <p:cNvSpPr>
            <a:spLocks noGrp="1"/>
          </p:cNvSpPr>
          <p:nvPr>
            <p:ph type="title"/>
          </p:nvPr>
        </p:nvSpPr>
        <p:spPr/>
        <p:txBody>
          <a:bodyPr/>
          <a:lstStyle/>
          <a:p>
            <a:r>
              <a:rPr lang="en-US" dirty="0"/>
              <a:t>Topographic Maps/Compasses</a:t>
            </a:r>
          </a:p>
        </p:txBody>
      </p:sp>
      <p:sp>
        <p:nvSpPr>
          <p:cNvPr id="455683" name="Content Placeholder 5"/>
          <p:cNvSpPr>
            <a:spLocks noGrp="1"/>
          </p:cNvSpPr>
          <p:nvPr>
            <p:ph sz="half" idx="1"/>
          </p:nvPr>
        </p:nvSpPr>
        <p:spPr>
          <a:xfrm>
            <a:off x="457200" y="1265238"/>
            <a:ext cx="4038600" cy="4525962"/>
          </a:xfrm>
        </p:spPr>
        <p:txBody>
          <a:bodyPr/>
          <a:lstStyle/>
          <a:p>
            <a:pPr lvl="1">
              <a:spcBef>
                <a:spcPts val="1800"/>
              </a:spcBef>
            </a:pPr>
            <a:r>
              <a:rPr lang="en-US" dirty="0">
                <a:latin typeface="Arial" charset="0"/>
                <a:cs typeface="Arial" charset="0"/>
              </a:rPr>
              <a:t>Contour lines that are sharply tapered indicate uphill direction.</a:t>
            </a:r>
          </a:p>
          <a:p>
            <a:pPr lvl="1">
              <a:spcBef>
                <a:spcPts val="1800"/>
              </a:spcBef>
            </a:pPr>
            <a:r>
              <a:rPr lang="en-US" dirty="0">
                <a:latin typeface="Arial" charset="0"/>
                <a:cs typeface="Arial" charset="0"/>
              </a:rPr>
              <a:t>Rounded contour lines indicate downhill direction.</a:t>
            </a:r>
          </a:p>
        </p:txBody>
      </p:sp>
      <p:pic>
        <p:nvPicPr>
          <p:cNvPr id="455684" name="Content Placeholder 5" descr="X:\Graphics\Hunting_graphics\Export_PPT\_Generic_drawings\topographic_map.jpg"/>
          <p:cNvPicPr>
            <a:picLocks noGrp="1" noChangeAspect="1" noChangeArrowheads="1"/>
          </p:cNvPicPr>
          <p:nvPr>
            <p:ph sz="half" idx="2"/>
          </p:nvPr>
        </p:nvPicPr>
        <p:blipFill>
          <a:blip r:embed="rId2"/>
          <a:srcRect/>
          <a:stretch>
            <a:fillRect/>
          </a:stretch>
        </p:blipFill>
        <p:spPr>
          <a:xfrm>
            <a:off x="4648200" y="1447800"/>
            <a:ext cx="4038600" cy="2484438"/>
          </a:xfrm>
          <a:noFill/>
        </p:spPr>
      </p:pic>
    </p:spTree>
  </p:cSld>
  <p:clrMapOvr>
    <a:masterClrMapping/>
  </p:clrMapOvr>
  <p:transition/>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Title 3"/>
          <p:cNvSpPr>
            <a:spLocks noGrp="1"/>
          </p:cNvSpPr>
          <p:nvPr>
            <p:ph type="title"/>
          </p:nvPr>
        </p:nvSpPr>
        <p:spPr/>
        <p:txBody>
          <a:bodyPr/>
          <a:lstStyle/>
          <a:p>
            <a:r>
              <a:rPr lang="en-US" dirty="0"/>
              <a:t>Topographic Maps/Compasses</a:t>
            </a:r>
          </a:p>
        </p:txBody>
      </p:sp>
      <p:sp>
        <p:nvSpPr>
          <p:cNvPr id="456707"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Selecting a Compass</a:t>
            </a:r>
          </a:p>
        </p:txBody>
      </p:sp>
      <p:sp>
        <p:nvSpPr>
          <p:cNvPr id="456708" name="Content Placeholder 5"/>
          <p:cNvSpPr>
            <a:spLocks noGrp="1"/>
          </p:cNvSpPr>
          <p:nvPr>
            <p:ph sz="half" idx="2"/>
          </p:nvPr>
        </p:nvSpPr>
        <p:spPr>
          <a:xfrm>
            <a:off x="457200" y="1916113"/>
            <a:ext cx="8229600" cy="3951287"/>
          </a:xfrm>
        </p:spPr>
        <p:txBody>
          <a:bodyPr/>
          <a:lstStyle/>
          <a:p>
            <a:r>
              <a:rPr lang="en-US" dirty="0">
                <a:latin typeface="Arial" charset="0"/>
                <a:cs typeface="Arial" charset="0"/>
              </a:rPr>
              <a:t>Orienteering compass is critical piece of equipment for outdoor travel. </a:t>
            </a:r>
          </a:p>
          <a:p>
            <a:r>
              <a:rPr lang="en-US" dirty="0">
                <a:latin typeface="Arial" charset="0"/>
                <a:cs typeface="Arial" charset="0"/>
              </a:rPr>
              <a:t>Good orienteering compass has:</a:t>
            </a:r>
          </a:p>
          <a:p>
            <a:pPr lvl="1"/>
            <a:r>
              <a:rPr lang="en-US" dirty="0">
                <a:latin typeface="Arial" charset="0"/>
                <a:cs typeface="Arial" charset="0"/>
              </a:rPr>
              <a:t>Clear base plate that allows you to see map underneath.</a:t>
            </a:r>
          </a:p>
          <a:p>
            <a:pPr lvl="1"/>
            <a:r>
              <a:rPr lang="en-US" dirty="0">
                <a:latin typeface="Arial" charset="0"/>
                <a:cs typeface="Arial" charset="0"/>
              </a:rPr>
              <a:t>Straight sides for aligning two points or for drawing lines.</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p:txBody>
          <a:bodyPr/>
          <a:lstStyle/>
          <a:p>
            <a:pPr eaLnBrk="1" hangingPunct="1"/>
            <a:r>
              <a:rPr lang="en-US" dirty="0"/>
              <a:t>Topographic Maps/Compasses</a:t>
            </a:r>
            <a:endParaRPr lang="en-US" sz="2400" dirty="0"/>
          </a:p>
        </p:txBody>
      </p:sp>
      <p:sp>
        <p:nvSpPr>
          <p:cNvPr id="457731" name="Content Placeholder 3"/>
          <p:cNvSpPr>
            <a:spLocks noGrp="1"/>
          </p:cNvSpPr>
          <p:nvPr>
            <p:ph idx="1"/>
          </p:nvPr>
        </p:nvSpPr>
        <p:spPr/>
        <p:txBody>
          <a:bodyPr/>
          <a:lstStyle/>
          <a:p>
            <a:pPr lvl="1"/>
            <a:r>
              <a:rPr lang="en-US" dirty="0">
                <a:latin typeface="Arial" charset="0"/>
                <a:cs typeface="Arial" charset="0"/>
              </a:rPr>
              <a:t>Liquid-filled needle housing that keeps magnetic needle relatively steady when taking readings.</a:t>
            </a:r>
          </a:p>
          <a:p>
            <a:pPr lvl="1"/>
            <a:r>
              <a:rPr lang="en-US" dirty="0">
                <a:latin typeface="Arial" charset="0"/>
                <a:cs typeface="Arial" charset="0"/>
              </a:rPr>
              <a:t>Direction arrow painted on base plate (or you may use the edge of the compass) used to point compass from starting point to destination.</a:t>
            </a:r>
          </a:p>
          <a:p>
            <a:pPr lvl="1"/>
            <a:r>
              <a:rPr lang="en-US" dirty="0">
                <a:latin typeface="Arial" charset="0"/>
                <a:cs typeface="Arial" charset="0"/>
              </a:rPr>
              <a:t>Orienting arrow located in needle housing used to orient compass to map.</a:t>
            </a:r>
          </a:p>
        </p:txBody>
      </p:sp>
    </p:spTree>
  </p:cSld>
  <p:clrMapOvr>
    <a:masterClrMapping/>
  </p:clrMapOvr>
  <p:transition/>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754" name="Picture 13" descr="\\Ladybird\Shared_Media\Graphics\Hunting_graphics\Export_PPT\Generic_drawings\compass.jpg"/>
          <p:cNvPicPr>
            <a:picLocks noChangeAspect="1" noChangeArrowheads="1"/>
          </p:cNvPicPr>
          <p:nvPr/>
        </p:nvPicPr>
        <p:blipFill>
          <a:blip r:embed="rId2"/>
          <a:srcRect/>
          <a:stretch>
            <a:fillRect/>
          </a:stretch>
        </p:blipFill>
        <p:spPr bwMode="auto">
          <a:xfrm>
            <a:off x="2901950" y="1640624"/>
            <a:ext cx="3498850" cy="4249852"/>
          </a:xfrm>
          <a:prstGeom prst="rect">
            <a:avLst/>
          </a:prstGeom>
          <a:noFill/>
          <a:ln w="9525">
            <a:noFill/>
            <a:miter lim="800000"/>
            <a:headEnd/>
            <a:tailEnd/>
          </a:ln>
        </p:spPr>
      </p:pic>
      <p:sp>
        <p:nvSpPr>
          <p:cNvPr id="458755" name="Rectangle 2"/>
          <p:cNvSpPr>
            <a:spLocks noGrp="1" noChangeArrowheads="1"/>
          </p:cNvSpPr>
          <p:nvPr>
            <p:ph type="title"/>
          </p:nvPr>
        </p:nvSpPr>
        <p:spPr/>
        <p:txBody>
          <a:bodyPr/>
          <a:lstStyle/>
          <a:p>
            <a:pPr eaLnBrk="1" hangingPunct="1"/>
            <a:r>
              <a:rPr lang="en-US" dirty="0"/>
              <a:t>Topographic Maps/Compasses</a:t>
            </a:r>
            <a:endParaRPr lang="en-US" sz="2400" dirty="0"/>
          </a:p>
        </p:txBody>
      </p:sp>
      <p:sp>
        <p:nvSpPr>
          <p:cNvPr id="13" name="Text Placeholder 12"/>
          <p:cNvSpPr>
            <a:spLocks noGrp="1"/>
          </p:cNvSpPr>
          <p:nvPr>
            <p:ph type="body" idx="1"/>
          </p:nvPr>
        </p:nvSpPr>
        <p:spPr>
          <a:xfrm>
            <a:off x="838200" y="1752600"/>
            <a:ext cx="7848600" cy="163512"/>
          </a:xfrm>
        </p:spPr>
        <p:txBody>
          <a:bodyPr/>
          <a:lstStyle/>
          <a:p>
            <a:r>
              <a:rPr lang="en-US" dirty="0">
                <a:latin typeface="Arial" charset="0"/>
                <a:cs typeface="Arial" charset="0"/>
              </a:rPr>
              <a:t>Selecting a Compass</a:t>
            </a:r>
          </a:p>
          <a:p>
            <a:endParaRPr lang="en-US" dirty="0"/>
          </a:p>
        </p:txBody>
      </p:sp>
      <p:sp>
        <p:nvSpPr>
          <p:cNvPr id="458756" name="TextBox 3"/>
          <p:cNvSpPr txBox="1">
            <a:spLocks noChangeArrowheads="1"/>
          </p:cNvSpPr>
          <p:nvPr/>
        </p:nvSpPr>
        <p:spPr bwMode="auto">
          <a:xfrm>
            <a:off x="5867400" y="4652963"/>
            <a:ext cx="1352550" cy="604837"/>
          </a:xfrm>
          <a:prstGeom prst="rect">
            <a:avLst/>
          </a:prstGeom>
          <a:noFill/>
          <a:ln w="9525">
            <a:noFill/>
            <a:miter lim="800000"/>
            <a:headEnd/>
            <a:tailEnd/>
          </a:ln>
        </p:spPr>
        <p:txBody>
          <a:bodyPr wrap="none">
            <a:spAutoFit/>
          </a:bodyPr>
          <a:lstStyle/>
          <a:p>
            <a:pPr algn="ctr">
              <a:lnSpc>
                <a:spcPts val="2000"/>
              </a:lnSpc>
            </a:pPr>
            <a:r>
              <a:rPr lang="en-US" sz="2000" b="1" dirty="0"/>
              <a:t>orienting </a:t>
            </a:r>
          </a:p>
          <a:p>
            <a:pPr algn="ctr">
              <a:lnSpc>
                <a:spcPts val="2000"/>
              </a:lnSpc>
            </a:pPr>
            <a:r>
              <a:rPr lang="en-US" sz="2000" b="1" dirty="0"/>
              <a:t>arrow</a:t>
            </a:r>
          </a:p>
        </p:txBody>
      </p:sp>
      <p:sp>
        <p:nvSpPr>
          <p:cNvPr id="458757" name="TextBox 4"/>
          <p:cNvSpPr txBox="1">
            <a:spLocks noChangeArrowheads="1"/>
          </p:cNvSpPr>
          <p:nvPr/>
        </p:nvSpPr>
        <p:spPr bwMode="auto">
          <a:xfrm>
            <a:off x="4949825" y="5105400"/>
            <a:ext cx="1222375" cy="604838"/>
          </a:xfrm>
          <a:prstGeom prst="rect">
            <a:avLst/>
          </a:prstGeom>
          <a:noFill/>
          <a:ln w="9525">
            <a:noFill/>
            <a:miter lim="800000"/>
            <a:headEnd/>
            <a:tailEnd/>
          </a:ln>
        </p:spPr>
        <p:txBody>
          <a:bodyPr wrap="none">
            <a:spAutoFit/>
          </a:bodyPr>
          <a:lstStyle/>
          <a:p>
            <a:pPr algn="ctr">
              <a:lnSpc>
                <a:spcPts val="2000"/>
              </a:lnSpc>
            </a:pPr>
            <a:r>
              <a:rPr lang="en-US" sz="2000" b="1" dirty="0"/>
              <a:t>azimuth </a:t>
            </a:r>
          </a:p>
          <a:p>
            <a:pPr algn="ctr">
              <a:lnSpc>
                <a:spcPts val="2000"/>
              </a:lnSpc>
            </a:pPr>
            <a:r>
              <a:rPr lang="en-US" sz="2000" b="1" dirty="0"/>
              <a:t>ring</a:t>
            </a:r>
          </a:p>
        </p:txBody>
      </p:sp>
      <p:sp>
        <p:nvSpPr>
          <p:cNvPr id="458758" name="TextBox 5"/>
          <p:cNvSpPr txBox="1">
            <a:spLocks noChangeArrowheads="1"/>
          </p:cNvSpPr>
          <p:nvPr/>
        </p:nvSpPr>
        <p:spPr bwMode="auto">
          <a:xfrm>
            <a:off x="3962400" y="5562600"/>
            <a:ext cx="968375" cy="400050"/>
          </a:xfrm>
          <a:prstGeom prst="rect">
            <a:avLst/>
          </a:prstGeom>
          <a:noFill/>
          <a:ln w="9525">
            <a:noFill/>
            <a:miter lim="800000"/>
            <a:headEnd/>
            <a:tailEnd/>
          </a:ln>
        </p:spPr>
        <p:txBody>
          <a:bodyPr wrap="none">
            <a:spAutoFit/>
          </a:bodyPr>
          <a:lstStyle/>
          <a:p>
            <a:pPr algn="ctr"/>
            <a:r>
              <a:rPr lang="en-US" sz="2000" b="1" dirty="0"/>
              <a:t>scales</a:t>
            </a:r>
          </a:p>
        </p:txBody>
      </p:sp>
      <p:sp>
        <p:nvSpPr>
          <p:cNvPr id="458759" name="TextBox 6"/>
          <p:cNvSpPr txBox="1">
            <a:spLocks noChangeArrowheads="1"/>
          </p:cNvSpPr>
          <p:nvPr/>
        </p:nvSpPr>
        <p:spPr bwMode="auto">
          <a:xfrm>
            <a:off x="2222500" y="5719763"/>
            <a:ext cx="1778000" cy="604837"/>
          </a:xfrm>
          <a:prstGeom prst="rect">
            <a:avLst/>
          </a:prstGeom>
          <a:noFill/>
          <a:ln w="9525">
            <a:noFill/>
            <a:miter lim="800000"/>
            <a:headEnd/>
            <a:tailEnd/>
          </a:ln>
        </p:spPr>
        <p:txBody>
          <a:bodyPr wrap="none">
            <a:spAutoFit/>
          </a:bodyPr>
          <a:lstStyle/>
          <a:p>
            <a:pPr algn="ctr">
              <a:lnSpc>
                <a:spcPts val="2000"/>
              </a:lnSpc>
            </a:pPr>
            <a:r>
              <a:rPr lang="en-US" sz="2000" b="1" dirty="0"/>
              <a:t>Direction-of- </a:t>
            </a:r>
          </a:p>
          <a:p>
            <a:pPr algn="ctr">
              <a:lnSpc>
                <a:spcPts val="2000"/>
              </a:lnSpc>
            </a:pPr>
            <a:r>
              <a:rPr lang="en-US" sz="2000" b="1" dirty="0"/>
              <a:t>travel arrow</a:t>
            </a:r>
          </a:p>
        </p:txBody>
      </p:sp>
      <p:sp>
        <p:nvSpPr>
          <p:cNvPr id="458760" name="TextBox 7"/>
          <p:cNvSpPr txBox="1">
            <a:spLocks noChangeArrowheads="1"/>
          </p:cNvSpPr>
          <p:nvPr/>
        </p:nvSpPr>
        <p:spPr bwMode="auto">
          <a:xfrm>
            <a:off x="1963738" y="5070475"/>
            <a:ext cx="1438275" cy="604838"/>
          </a:xfrm>
          <a:prstGeom prst="rect">
            <a:avLst/>
          </a:prstGeom>
          <a:noFill/>
          <a:ln w="9525">
            <a:noFill/>
            <a:miter lim="800000"/>
            <a:headEnd/>
            <a:tailEnd/>
          </a:ln>
        </p:spPr>
        <p:txBody>
          <a:bodyPr wrap="none">
            <a:spAutoFit/>
          </a:bodyPr>
          <a:lstStyle/>
          <a:p>
            <a:pPr algn="ctr">
              <a:lnSpc>
                <a:spcPts val="2000"/>
              </a:lnSpc>
            </a:pPr>
            <a:r>
              <a:rPr lang="en-US" sz="2000" b="1" dirty="0"/>
              <a:t>clear </a:t>
            </a:r>
          </a:p>
          <a:p>
            <a:pPr algn="ctr">
              <a:lnSpc>
                <a:spcPts val="2000"/>
              </a:lnSpc>
            </a:pPr>
            <a:r>
              <a:rPr lang="en-US" sz="2000" b="1" dirty="0"/>
              <a:t>base plate</a:t>
            </a:r>
          </a:p>
        </p:txBody>
      </p:sp>
      <p:sp>
        <p:nvSpPr>
          <p:cNvPr id="458761" name="TextBox 8"/>
          <p:cNvSpPr txBox="1">
            <a:spLocks noChangeArrowheads="1"/>
          </p:cNvSpPr>
          <p:nvPr/>
        </p:nvSpPr>
        <p:spPr bwMode="auto">
          <a:xfrm>
            <a:off x="1600200" y="3967163"/>
            <a:ext cx="1622425" cy="604837"/>
          </a:xfrm>
          <a:prstGeom prst="rect">
            <a:avLst/>
          </a:prstGeom>
          <a:noFill/>
          <a:ln w="9525">
            <a:noFill/>
            <a:miter lim="800000"/>
            <a:headEnd/>
            <a:tailEnd/>
          </a:ln>
        </p:spPr>
        <p:txBody>
          <a:bodyPr wrap="none">
            <a:spAutoFit/>
          </a:bodyPr>
          <a:lstStyle/>
          <a:p>
            <a:pPr algn="ctr">
              <a:lnSpc>
                <a:spcPts val="2000"/>
              </a:lnSpc>
            </a:pPr>
            <a:r>
              <a:rPr lang="en-US" sz="2000" b="1" dirty="0"/>
              <a:t>magnifying </a:t>
            </a:r>
          </a:p>
          <a:p>
            <a:pPr algn="ctr">
              <a:lnSpc>
                <a:spcPts val="2000"/>
              </a:lnSpc>
            </a:pPr>
            <a:r>
              <a:rPr lang="en-US" sz="2000" b="1" dirty="0"/>
              <a:t>lens</a:t>
            </a:r>
          </a:p>
        </p:txBody>
      </p:sp>
      <p:sp>
        <p:nvSpPr>
          <p:cNvPr id="458762" name="TextBox 9"/>
          <p:cNvSpPr txBox="1">
            <a:spLocks noChangeArrowheads="1"/>
          </p:cNvSpPr>
          <p:nvPr/>
        </p:nvSpPr>
        <p:spPr bwMode="auto">
          <a:xfrm>
            <a:off x="2762250" y="3200400"/>
            <a:ext cx="1352550" cy="604838"/>
          </a:xfrm>
          <a:prstGeom prst="rect">
            <a:avLst/>
          </a:prstGeom>
          <a:noFill/>
          <a:ln w="9525">
            <a:noFill/>
            <a:miter lim="800000"/>
            <a:headEnd/>
            <a:tailEnd/>
          </a:ln>
        </p:spPr>
        <p:txBody>
          <a:bodyPr wrap="none">
            <a:spAutoFit/>
          </a:bodyPr>
          <a:lstStyle/>
          <a:p>
            <a:pPr algn="ctr">
              <a:lnSpc>
                <a:spcPts val="2000"/>
              </a:lnSpc>
            </a:pPr>
            <a:r>
              <a:rPr lang="en-US" sz="2000" b="1" dirty="0"/>
              <a:t>orienting </a:t>
            </a:r>
          </a:p>
          <a:p>
            <a:pPr algn="ctr">
              <a:lnSpc>
                <a:spcPts val="2000"/>
              </a:lnSpc>
            </a:pPr>
            <a:r>
              <a:rPr lang="en-US" sz="2000" b="1" dirty="0"/>
              <a:t>lines</a:t>
            </a:r>
          </a:p>
        </p:txBody>
      </p:sp>
      <p:sp>
        <p:nvSpPr>
          <p:cNvPr id="458763" name="TextBox 10"/>
          <p:cNvSpPr txBox="1">
            <a:spLocks noChangeArrowheads="1"/>
          </p:cNvSpPr>
          <p:nvPr/>
        </p:nvSpPr>
        <p:spPr bwMode="auto">
          <a:xfrm>
            <a:off x="3200400" y="2362200"/>
            <a:ext cx="1371600" cy="604838"/>
          </a:xfrm>
          <a:prstGeom prst="rect">
            <a:avLst/>
          </a:prstGeom>
          <a:noFill/>
          <a:ln w="9525">
            <a:noFill/>
            <a:miter lim="800000"/>
            <a:headEnd/>
            <a:tailEnd/>
          </a:ln>
        </p:spPr>
        <p:txBody>
          <a:bodyPr>
            <a:spAutoFit/>
          </a:bodyPr>
          <a:lstStyle/>
          <a:p>
            <a:pPr algn="ctr">
              <a:lnSpc>
                <a:spcPts val="2000"/>
              </a:lnSpc>
            </a:pPr>
            <a:r>
              <a:rPr lang="en-US" sz="2000" b="1" dirty="0"/>
              <a:t>magnetic </a:t>
            </a:r>
          </a:p>
          <a:p>
            <a:pPr algn="ctr">
              <a:lnSpc>
                <a:spcPts val="2000"/>
              </a:lnSpc>
            </a:pPr>
            <a:r>
              <a:rPr lang="en-US" sz="2000" b="1" dirty="0"/>
              <a:t>needle</a:t>
            </a:r>
          </a:p>
        </p:txBody>
      </p:sp>
      <p:sp>
        <p:nvSpPr>
          <p:cNvPr id="458764" name="TextBox 11"/>
          <p:cNvSpPr txBox="1">
            <a:spLocks noChangeArrowheads="1"/>
          </p:cNvSpPr>
          <p:nvPr/>
        </p:nvSpPr>
        <p:spPr bwMode="auto">
          <a:xfrm>
            <a:off x="2438400" y="1757362"/>
            <a:ext cx="1891865" cy="605294"/>
          </a:xfrm>
          <a:prstGeom prst="rect">
            <a:avLst/>
          </a:prstGeom>
          <a:noFill/>
          <a:ln w="9525">
            <a:noFill/>
            <a:miter lim="800000"/>
            <a:headEnd/>
            <a:tailEnd/>
          </a:ln>
        </p:spPr>
        <p:txBody>
          <a:bodyPr wrap="none">
            <a:spAutoFit/>
          </a:bodyPr>
          <a:lstStyle/>
          <a:p>
            <a:pPr algn="ctr">
              <a:lnSpc>
                <a:spcPts val="2000"/>
              </a:lnSpc>
            </a:pPr>
            <a:r>
              <a:rPr lang="en-US" sz="2000" b="1" dirty="0"/>
              <a:t>sighting and </a:t>
            </a:r>
          </a:p>
          <a:p>
            <a:pPr algn="ctr">
              <a:lnSpc>
                <a:spcPts val="2000"/>
              </a:lnSpc>
            </a:pPr>
            <a:r>
              <a:rPr lang="en-US" sz="2000" b="1" dirty="0"/>
              <a:t>signal mirrors</a:t>
            </a:r>
          </a:p>
        </p:txBody>
      </p:sp>
    </p:spTree>
  </p:cSld>
  <p:clrMapOvr>
    <a:masterClrMapping/>
  </p:clrMapOvr>
  <p:transition/>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Title 3"/>
          <p:cNvSpPr>
            <a:spLocks noGrp="1"/>
          </p:cNvSpPr>
          <p:nvPr>
            <p:ph type="title"/>
          </p:nvPr>
        </p:nvSpPr>
        <p:spPr/>
        <p:txBody>
          <a:bodyPr/>
          <a:lstStyle/>
          <a:p>
            <a:r>
              <a:rPr lang="en-US" dirty="0"/>
              <a:t>Topographic Maps/Compasses</a:t>
            </a:r>
          </a:p>
        </p:txBody>
      </p:sp>
      <p:sp>
        <p:nvSpPr>
          <p:cNvPr id="459779"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Understanding Declination</a:t>
            </a:r>
          </a:p>
        </p:txBody>
      </p:sp>
      <p:sp>
        <p:nvSpPr>
          <p:cNvPr id="459780" name="Content Placeholder 5"/>
          <p:cNvSpPr>
            <a:spLocks noGrp="1"/>
          </p:cNvSpPr>
          <p:nvPr>
            <p:ph sz="half" idx="2"/>
          </p:nvPr>
        </p:nvSpPr>
        <p:spPr>
          <a:xfrm>
            <a:off x="457200" y="1916113"/>
            <a:ext cx="8229600" cy="3951287"/>
          </a:xfrm>
        </p:spPr>
        <p:txBody>
          <a:bodyPr/>
          <a:lstStyle/>
          <a:p>
            <a:pPr>
              <a:spcBef>
                <a:spcPts val="1800"/>
              </a:spcBef>
            </a:pPr>
            <a:r>
              <a:rPr lang="en-US" dirty="0">
                <a:latin typeface="Arial" charset="0"/>
                <a:cs typeface="Arial" charset="0"/>
              </a:rPr>
              <a:t>Topographic maps drawn to true north (North Pole), indicated by grid lines on the map. Compass will always point to magnetic north (Hudson Bay area). Difference between true north and magnetic north called declination. </a:t>
            </a:r>
          </a:p>
          <a:p>
            <a:pPr>
              <a:spcBef>
                <a:spcPts val="1800"/>
              </a:spcBef>
            </a:pPr>
            <a:r>
              <a:rPr lang="en-US" dirty="0">
                <a:latin typeface="Arial" charset="0"/>
                <a:cs typeface="Arial" charset="0"/>
              </a:rPr>
              <a:t>When true north and magnetic north are aligned, you’re at zero degrees declination. Compass needle will point to true north. If you’re east or west of zero degrees declination, compass will not be in line with true north.</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Title 1"/>
          <p:cNvSpPr>
            <a:spLocks noGrp="1"/>
          </p:cNvSpPr>
          <p:nvPr>
            <p:ph type="title"/>
          </p:nvPr>
        </p:nvSpPr>
        <p:spPr/>
        <p:txBody>
          <a:bodyPr/>
          <a:lstStyle/>
          <a:p>
            <a:r>
              <a:rPr lang="en-US" dirty="0"/>
              <a:t>Topographic Maps/Compasses</a:t>
            </a:r>
          </a:p>
        </p:txBody>
      </p:sp>
      <p:sp>
        <p:nvSpPr>
          <p:cNvPr id="460803" name="Content Placeholder 2"/>
          <p:cNvSpPr>
            <a:spLocks noGrp="1"/>
          </p:cNvSpPr>
          <p:nvPr>
            <p:ph idx="1"/>
          </p:nvPr>
        </p:nvSpPr>
        <p:spPr/>
        <p:txBody>
          <a:bodyPr/>
          <a:lstStyle/>
          <a:p>
            <a:r>
              <a:rPr lang="en-US" dirty="0">
                <a:latin typeface="Arial" charset="0"/>
                <a:cs typeface="Arial" charset="0"/>
              </a:rPr>
              <a:t>To compensate for declination:</a:t>
            </a:r>
          </a:p>
          <a:p>
            <a:pPr lvl="1"/>
            <a:r>
              <a:rPr lang="en-US" dirty="0">
                <a:latin typeface="Arial" charset="0"/>
                <a:cs typeface="Arial" charset="0"/>
              </a:rPr>
              <a:t>Center north arrow (the N) of compass dial along a north/south line of map.</a:t>
            </a:r>
          </a:p>
          <a:p>
            <a:pPr lvl="1"/>
            <a:r>
              <a:rPr lang="en-US" dirty="0">
                <a:latin typeface="Arial" charset="0"/>
                <a:cs typeface="Arial" charset="0"/>
              </a:rPr>
              <a:t>Check diagram at bottom of map that shows whether magnetic north is left or right of true north.</a:t>
            </a:r>
          </a:p>
        </p:txBody>
      </p:sp>
    </p:spTree>
    <p:extLst>
      <p:ext uri="{BB962C8B-B14F-4D97-AF65-F5344CB8AC3E}">
        <p14:creationId xmlns:p14="http://schemas.microsoft.com/office/powerpoint/2010/main" val="1376166537"/>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Title 1"/>
          <p:cNvSpPr>
            <a:spLocks noGrp="1"/>
          </p:cNvSpPr>
          <p:nvPr>
            <p:ph type="title"/>
          </p:nvPr>
        </p:nvSpPr>
        <p:spPr/>
        <p:txBody>
          <a:bodyPr/>
          <a:lstStyle/>
          <a:p>
            <a:r>
              <a:rPr lang="en-US" dirty="0"/>
              <a:t>Topographic Maps/Compasses</a:t>
            </a:r>
          </a:p>
        </p:txBody>
      </p:sp>
      <p:sp>
        <p:nvSpPr>
          <p:cNvPr id="461827" name="Content Placeholder 2"/>
          <p:cNvSpPr>
            <a:spLocks noGrp="1"/>
          </p:cNvSpPr>
          <p:nvPr>
            <p:ph idx="1"/>
          </p:nvPr>
        </p:nvSpPr>
        <p:spPr/>
        <p:txBody>
          <a:bodyPr/>
          <a:lstStyle/>
          <a:p>
            <a:pPr lvl="1"/>
            <a:r>
              <a:rPr lang="en-US" dirty="0">
                <a:latin typeface="Arial" charset="0"/>
                <a:cs typeface="Arial" charset="0"/>
              </a:rPr>
              <a:t>Turn compass dial correct number of degrees left or right as indicated on map. N now pointing at magnetic north.</a:t>
            </a:r>
          </a:p>
          <a:p>
            <a:pPr lvl="1"/>
            <a:r>
              <a:rPr lang="en-US" dirty="0">
                <a:latin typeface="Arial" charset="0"/>
                <a:cs typeface="Arial" charset="0"/>
              </a:rPr>
              <a:t>Hold compass level in front of you and rotate your body until tip of compass needle aligns with N on compass dial. Direction arrow on base plate now points in direction you want to go.</a:t>
            </a:r>
          </a:p>
        </p:txBody>
      </p:sp>
    </p:spTree>
    <p:extLst>
      <p:ext uri="{BB962C8B-B14F-4D97-AF65-F5344CB8AC3E}">
        <p14:creationId xmlns:p14="http://schemas.microsoft.com/office/powerpoint/2010/main" val="2970915795"/>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Title 3"/>
          <p:cNvSpPr>
            <a:spLocks noGrp="1"/>
          </p:cNvSpPr>
          <p:nvPr>
            <p:ph type="title"/>
          </p:nvPr>
        </p:nvSpPr>
        <p:spPr/>
        <p:txBody>
          <a:bodyPr/>
          <a:lstStyle/>
          <a:p>
            <a:r>
              <a:rPr lang="en-US" dirty="0"/>
              <a:t>Topographic Maps/Compasses</a:t>
            </a:r>
          </a:p>
        </p:txBody>
      </p:sp>
      <p:sp>
        <p:nvSpPr>
          <p:cNvPr id="462851"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Plotting Your Progress</a:t>
            </a:r>
          </a:p>
        </p:txBody>
      </p:sp>
      <p:sp>
        <p:nvSpPr>
          <p:cNvPr id="462852" name="Content Placeholder 5"/>
          <p:cNvSpPr>
            <a:spLocks noGrp="1"/>
          </p:cNvSpPr>
          <p:nvPr>
            <p:ph sz="half" idx="2"/>
          </p:nvPr>
        </p:nvSpPr>
        <p:spPr>
          <a:xfrm>
            <a:off x="457200" y="1916113"/>
            <a:ext cx="8229600" cy="3951287"/>
          </a:xfrm>
        </p:spPr>
        <p:txBody>
          <a:bodyPr/>
          <a:lstStyle/>
          <a:p>
            <a:r>
              <a:rPr lang="en-US" dirty="0">
                <a:latin typeface="Arial" charset="0"/>
                <a:cs typeface="Arial" charset="0"/>
              </a:rPr>
              <a:t>As you hike into unfamiliar terrain, keep bearings by taking frequent compass readings and plotting progress on a map. </a:t>
            </a:r>
          </a:p>
          <a:p>
            <a:pPr lvl="1"/>
            <a:r>
              <a:rPr lang="en-US" dirty="0">
                <a:latin typeface="Arial" charset="0"/>
                <a:cs typeface="Arial" charset="0"/>
              </a:rPr>
              <a:t>Note key points, such as stream crossings, to help you find your way back. </a:t>
            </a:r>
          </a:p>
          <a:p>
            <a:pPr lvl="1"/>
            <a:r>
              <a:rPr lang="en-US" dirty="0">
                <a:latin typeface="Arial" charset="0"/>
                <a:cs typeface="Arial" charset="0"/>
              </a:rPr>
              <a:t>Pay particular attention when you reach a high point at top of a ridge. </a:t>
            </a:r>
          </a:p>
          <a:p>
            <a:pPr lvl="1"/>
            <a:r>
              <a:rPr lang="en-US" dirty="0">
                <a:latin typeface="Arial" charset="0"/>
                <a:cs typeface="Arial" charset="0"/>
              </a:rPr>
              <a:t>Use elevation to locate landmarks visible from there.</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Title 4"/>
          <p:cNvSpPr>
            <a:spLocks noGrp="1"/>
          </p:cNvSpPr>
          <p:nvPr>
            <p:ph type="title"/>
          </p:nvPr>
        </p:nvSpPr>
        <p:spPr/>
        <p:txBody>
          <a:bodyPr/>
          <a:lstStyle/>
          <a:p>
            <a:r>
              <a:rPr lang="en-US" dirty="0"/>
              <a:t>Topographic Maps/Compasses</a:t>
            </a:r>
          </a:p>
        </p:txBody>
      </p:sp>
      <p:sp>
        <p:nvSpPr>
          <p:cNvPr id="463875" name="Content Placeholder 6"/>
          <p:cNvSpPr>
            <a:spLocks noGrp="1"/>
          </p:cNvSpPr>
          <p:nvPr>
            <p:ph sz="half" idx="2"/>
          </p:nvPr>
        </p:nvSpPr>
        <p:spPr>
          <a:xfrm>
            <a:off x="4648200" y="1265238"/>
            <a:ext cx="4038600" cy="4525962"/>
          </a:xfrm>
        </p:spPr>
        <p:txBody>
          <a:bodyPr/>
          <a:lstStyle/>
          <a:p>
            <a:r>
              <a:rPr lang="en-US" dirty="0">
                <a:latin typeface="Arial" charset="0"/>
                <a:cs typeface="Arial" charset="0"/>
              </a:rPr>
              <a:t>Learning to set a course and take bearings takes study and practice. Best way to become proficient with compass is under guidance of experienced individual.</a:t>
            </a:r>
          </a:p>
        </p:txBody>
      </p:sp>
      <p:pic>
        <p:nvPicPr>
          <p:cNvPr id="463876" name="Picture 5" descr="\\Ladybird\shared_graphics\Hunting_graphics\Export_PPT\Generic_drawings\hunter_reading_GPS.jpg"/>
          <p:cNvPicPr>
            <a:picLocks noGrp="1" noChangeAspect="1" noChangeArrowheads="1"/>
          </p:cNvPicPr>
          <p:nvPr>
            <p:ph sz="half" idx="1"/>
          </p:nvPr>
        </p:nvPicPr>
        <p:blipFill>
          <a:blip r:embed="rId2"/>
          <a:stretch>
            <a:fillRect/>
          </a:stretch>
        </p:blipFill>
        <p:spPr>
          <a:xfrm>
            <a:off x="762028" y="1885950"/>
            <a:ext cx="3595632" cy="2582863"/>
          </a:xfrm>
          <a:noFill/>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n-US" dirty="0"/>
              <a:t>Common Features of Firearms</a:t>
            </a:r>
          </a:p>
        </p:txBody>
      </p:sp>
      <p:sp>
        <p:nvSpPr>
          <p:cNvPr id="71683" name="Content Placeholder 2"/>
          <p:cNvSpPr>
            <a:spLocks noGrp="1"/>
          </p:cNvSpPr>
          <p:nvPr>
            <p:ph idx="1"/>
          </p:nvPr>
        </p:nvSpPr>
        <p:spPr/>
        <p:txBody>
          <a:bodyPr/>
          <a:lstStyle/>
          <a:p>
            <a:r>
              <a:rPr lang="en-US" dirty="0">
                <a:latin typeface="Arial Black" pitchFamily="34" charset="0"/>
                <a:cs typeface="Arial" charset="0"/>
              </a:rPr>
              <a:t>Semi-Automatic (or Autoloading) Action</a:t>
            </a:r>
            <a:r>
              <a:rPr lang="en-US" dirty="0">
                <a:latin typeface="Arial" charset="0"/>
                <a:cs typeface="Arial" charset="0"/>
              </a:rPr>
              <a:t> automatically ejects case of cartridge or shotshell and reloads chamber as each shot is manually fired.</a:t>
            </a:r>
          </a:p>
        </p:txBody>
      </p:sp>
      <p:pic>
        <p:nvPicPr>
          <p:cNvPr id="71684" name="Picture 2"/>
          <p:cNvPicPr>
            <a:picLocks noChangeAspect="1" noChangeArrowheads="1"/>
          </p:cNvPicPr>
          <p:nvPr/>
        </p:nvPicPr>
        <p:blipFill>
          <a:blip r:embed="rId2"/>
          <a:stretch>
            <a:fillRect/>
          </a:stretch>
        </p:blipFill>
        <p:spPr bwMode="auto">
          <a:xfrm>
            <a:off x="842963" y="4014153"/>
            <a:ext cx="7539037" cy="1507807"/>
          </a:xfrm>
          <a:prstGeom prst="rect">
            <a:avLst/>
          </a:prstGeom>
          <a:noFill/>
          <a:ln w="9525">
            <a:noFill/>
            <a:miter lim="800000"/>
            <a:headEnd/>
            <a:tailEnd/>
          </a:ln>
        </p:spPr>
      </p:pic>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Title 7"/>
          <p:cNvSpPr>
            <a:spLocks noGrp="1"/>
          </p:cNvSpPr>
          <p:nvPr>
            <p:ph type="title"/>
          </p:nvPr>
        </p:nvSpPr>
        <p:spPr/>
        <p:txBody>
          <a:bodyPr/>
          <a:lstStyle/>
          <a:p>
            <a:r>
              <a:rPr lang="en-US" dirty="0"/>
              <a:t>Topographic Maps/Compasses</a:t>
            </a:r>
          </a:p>
        </p:txBody>
      </p:sp>
      <p:sp>
        <p:nvSpPr>
          <p:cNvPr id="464899" name="Text Placeholder 8"/>
          <p:cNvSpPr>
            <a:spLocks noGrp="1"/>
          </p:cNvSpPr>
          <p:nvPr>
            <p:ph type="body" idx="1"/>
          </p:nvPr>
        </p:nvSpPr>
        <p:spPr>
          <a:xfrm>
            <a:off x="457200" y="1276350"/>
            <a:ext cx="5715000" cy="674688"/>
          </a:xfrm>
        </p:spPr>
        <p:txBody>
          <a:bodyPr/>
          <a:lstStyle/>
          <a:p>
            <a:r>
              <a:rPr lang="en-US" dirty="0">
                <a:latin typeface="Arial" charset="0"/>
                <a:cs typeface="Arial" charset="0"/>
              </a:rPr>
              <a:t>The Global Positioning System</a:t>
            </a:r>
          </a:p>
        </p:txBody>
      </p:sp>
      <p:pic>
        <p:nvPicPr>
          <p:cNvPr id="464900" name="Picture 2" descr="\\Ladybird\shared_graphics\Hunting_Graphics\Export_PPT\Generic_export_ppt\GPS_locator.jpg"/>
          <p:cNvPicPr>
            <a:picLocks noGrp="1" noChangeAspect="1" noChangeArrowheads="1"/>
          </p:cNvPicPr>
          <p:nvPr>
            <p:ph sz="half" idx="2"/>
          </p:nvPr>
        </p:nvPicPr>
        <p:blipFill>
          <a:blip r:embed="rId2"/>
          <a:stretch>
            <a:fillRect/>
          </a:stretch>
        </p:blipFill>
        <p:spPr>
          <a:xfrm>
            <a:off x="1295400" y="2057400"/>
            <a:ext cx="1811672" cy="3342570"/>
          </a:xfrm>
        </p:spPr>
      </p:pic>
      <p:sp>
        <p:nvSpPr>
          <p:cNvPr id="464901" name="Content Placeholder 11"/>
          <p:cNvSpPr>
            <a:spLocks noGrp="1"/>
          </p:cNvSpPr>
          <p:nvPr>
            <p:ph sz="quarter" idx="4"/>
          </p:nvPr>
        </p:nvSpPr>
        <p:spPr>
          <a:xfrm>
            <a:off x="3886200" y="1951038"/>
            <a:ext cx="4800600" cy="3916362"/>
          </a:xfrm>
        </p:spPr>
        <p:txBody>
          <a:bodyPr/>
          <a:lstStyle/>
          <a:p>
            <a:r>
              <a:rPr lang="en-US" dirty="0">
                <a:latin typeface="Arial" charset="0"/>
                <a:cs typeface="Arial" charset="0"/>
              </a:rPr>
              <a:t>The Global Positioning System (GPS) is a navigation system based on a network of satellites.</a:t>
            </a:r>
          </a:p>
          <a:p>
            <a:r>
              <a:rPr lang="en-US" dirty="0">
                <a:latin typeface="Arial" charset="0"/>
                <a:cs typeface="Arial" charset="0"/>
              </a:rPr>
              <a:t>GPS users can determine their exact location in any weather, all over the world, 24 hours a day.</a:t>
            </a:r>
          </a:p>
        </p:txBody>
      </p:sp>
    </p:spTree>
  </p:cSld>
  <p:clrMapOvr>
    <a:masterClrMapping/>
  </p:clrMapOvr>
  <p:transition/>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Title 3"/>
          <p:cNvSpPr>
            <a:spLocks noGrp="1"/>
          </p:cNvSpPr>
          <p:nvPr>
            <p:ph type="title"/>
          </p:nvPr>
        </p:nvSpPr>
        <p:spPr/>
        <p:txBody>
          <a:bodyPr/>
          <a:lstStyle/>
          <a:p>
            <a:r>
              <a:rPr lang="en-US" dirty="0"/>
              <a:t>Survival Skills</a:t>
            </a:r>
          </a:p>
        </p:txBody>
      </p:sp>
      <p:sp>
        <p:nvSpPr>
          <p:cNvPr id="465923"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Rules of Survival</a:t>
            </a:r>
          </a:p>
        </p:txBody>
      </p:sp>
      <p:sp>
        <p:nvSpPr>
          <p:cNvPr id="465924" name="Content Placeholder 5"/>
          <p:cNvSpPr>
            <a:spLocks noGrp="1"/>
          </p:cNvSpPr>
          <p:nvPr>
            <p:ph sz="half" idx="2"/>
          </p:nvPr>
        </p:nvSpPr>
        <p:spPr>
          <a:xfrm>
            <a:off x="457200" y="1916113"/>
            <a:ext cx="8229600" cy="3951287"/>
          </a:xfrm>
        </p:spPr>
        <p:txBody>
          <a:bodyPr/>
          <a:lstStyle/>
          <a:p>
            <a:r>
              <a:rPr lang="en-US" dirty="0">
                <a:latin typeface="Arial" charset="0"/>
                <a:cs typeface="Arial" charset="0"/>
              </a:rPr>
              <a:t>Give a responsible party your hunting plan.</a:t>
            </a:r>
          </a:p>
          <a:p>
            <a:r>
              <a:rPr lang="en-US" dirty="0">
                <a:latin typeface="Arial" charset="0"/>
                <a:cs typeface="Arial" charset="0"/>
              </a:rPr>
              <a:t>Don’t travel or hunt alone.</a:t>
            </a:r>
          </a:p>
          <a:p>
            <a:r>
              <a:rPr lang="en-US" dirty="0">
                <a:latin typeface="Arial" charset="0"/>
                <a:cs typeface="Arial" charset="0"/>
              </a:rPr>
              <a:t>Take enough food and water to last for several days in an emergency.</a:t>
            </a:r>
          </a:p>
          <a:p>
            <a:r>
              <a:rPr lang="en-US" dirty="0">
                <a:latin typeface="Arial" charset="0"/>
                <a:cs typeface="Arial" charset="0"/>
              </a:rPr>
              <a:t>Bring map and compass, and always orient yourself before leaving camp.</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p:txBody>
          <a:bodyPr/>
          <a:lstStyle/>
          <a:p>
            <a:pPr eaLnBrk="1" hangingPunct="1"/>
            <a:r>
              <a:rPr lang="en-US" dirty="0"/>
              <a:t>Survival Skills</a:t>
            </a:r>
            <a:endParaRPr lang="en-US" sz="2400" dirty="0"/>
          </a:p>
        </p:txBody>
      </p:sp>
      <p:sp>
        <p:nvSpPr>
          <p:cNvPr id="466947" name="Content Placeholder 3"/>
          <p:cNvSpPr>
            <a:spLocks noGrp="1"/>
          </p:cNvSpPr>
          <p:nvPr>
            <p:ph idx="1"/>
          </p:nvPr>
        </p:nvSpPr>
        <p:spPr/>
        <p:txBody>
          <a:bodyPr/>
          <a:lstStyle/>
          <a:p>
            <a:r>
              <a:rPr lang="en-US" dirty="0">
                <a:latin typeface="Arial" charset="0"/>
                <a:cs typeface="Arial" charset="0"/>
              </a:rPr>
              <a:t>Wear layered clothing. Take extra clothing. </a:t>
            </a:r>
          </a:p>
          <a:p>
            <a:r>
              <a:rPr lang="en-US" dirty="0">
                <a:latin typeface="Arial" charset="0"/>
                <a:cs typeface="Arial" charset="0"/>
              </a:rPr>
              <a:t>Plan outings so you return to camp before dark.</a:t>
            </a:r>
          </a:p>
          <a:p>
            <a:r>
              <a:rPr lang="en-US" dirty="0">
                <a:latin typeface="Arial" charset="0"/>
                <a:cs typeface="Arial" charset="0"/>
              </a:rPr>
              <a:t>Never leave camp without taking fire-starting equipment and foil blanket.</a:t>
            </a:r>
          </a:p>
          <a:p>
            <a:r>
              <a:rPr lang="en-US" dirty="0">
                <a:latin typeface="Arial" charset="0"/>
                <a:cs typeface="Arial" charset="0"/>
              </a:rPr>
              <a:t>Don’t panic if you become lost!</a:t>
            </a:r>
          </a:p>
        </p:txBody>
      </p:sp>
    </p:spTree>
  </p:cSld>
  <p:clrMapOvr>
    <a:masterClrMapping/>
  </p:clrMapOvr>
  <p:transition/>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p:txBody>
          <a:bodyPr/>
          <a:lstStyle/>
          <a:p>
            <a:pPr eaLnBrk="1" hangingPunct="1"/>
            <a:r>
              <a:rPr lang="en-US" dirty="0"/>
              <a:t>Survival Skills</a:t>
            </a:r>
            <a:endParaRPr lang="en-US" sz="2400" dirty="0"/>
          </a:p>
        </p:txBody>
      </p:sp>
      <p:sp>
        <p:nvSpPr>
          <p:cNvPr id="467971" name="Content Placeholder 3"/>
          <p:cNvSpPr>
            <a:spLocks noGrp="1"/>
          </p:cNvSpPr>
          <p:nvPr>
            <p:ph idx="1"/>
          </p:nvPr>
        </p:nvSpPr>
        <p:spPr/>
        <p:txBody>
          <a:bodyPr/>
          <a:lstStyle/>
          <a:p>
            <a:r>
              <a:rPr lang="en-US" dirty="0">
                <a:latin typeface="Arial" charset="0"/>
                <a:cs typeface="Arial" charset="0"/>
              </a:rPr>
              <a:t>If something goes wrong, switch into survival mode. </a:t>
            </a:r>
          </a:p>
          <a:p>
            <a:r>
              <a:rPr lang="en-US" dirty="0">
                <a:latin typeface="Arial" charset="0"/>
                <a:cs typeface="Arial" charset="0"/>
              </a:rPr>
              <a:t>How you respond in early stages of getting turned around often determines if disorientation is temporary or traumatic. </a:t>
            </a:r>
          </a:p>
          <a:p>
            <a:r>
              <a:rPr lang="en-US" dirty="0">
                <a:latin typeface="Arial" charset="0"/>
                <a:cs typeface="Arial" charset="0"/>
              </a:rPr>
              <a:t>Keep a cool head and you’ll usually get your bearings fairly quickly. </a:t>
            </a:r>
          </a:p>
          <a:p>
            <a:r>
              <a:rPr lang="en-US" dirty="0">
                <a:latin typeface="Arial" charset="0"/>
                <a:cs typeface="Arial" charset="0"/>
              </a:rPr>
              <a:t>Think through recent events—see if you can retrace your path. </a:t>
            </a:r>
          </a:p>
          <a:p>
            <a:endParaRPr lang="en-US" dirty="0">
              <a:latin typeface="Arial" charset="0"/>
              <a:cs typeface="Arial" charset="0"/>
            </a:endParaRPr>
          </a:p>
        </p:txBody>
      </p:sp>
    </p:spTree>
  </p:cSld>
  <p:clrMapOvr>
    <a:masterClrMapping/>
  </p:clrMapOvr>
  <p:transition/>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2"/>
          <p:cNvSpPr>
            <a:spLocks noGrp="1" noChangeArrowheads="1"/>
          </p:cNvSpPr>
          <p:nvPr>
            <p:ph type="title"/>
          </p:nvPr>
        </p:nvSpPr>
        <p:spPr/>
        <p:txBody>
          <a:bodyPr/>
          <a:lstStyle/>
          <a:p>
            <a:pPr eaLnBrk="1" hangingPunct="1"/>
            <a:r>
              <a:rPr lang="en-US" dirty="0"/>
              <a:t>Survival Skills</a:t>
            </a:r>
            <a:endParaRPr lang="en-US" sz="2400" dirty="0"/>
          </a:p>
        </p:txBody>
      </p:sp>
      <p:sp>
        <p:nvSpPr>
          <p:cNvPr id="468995" name="Content Placeholder 4"/>
          <p:cNvSpPr>
            <a:spLocks noGrp="1"/>
          </p:cNvSpPr>
          <p:nvPr>
            <p:ph idx="1"/>
          </p:nvPr>
        </p:nvSpPr>
        <p:spPr/>
        <p:txBody>
          <a:bodyPr/>
          <a:lstStyle/>
          <a:p>
            <a:r>
              <a:rPr lang="en-US" dirty="0">
                <a:latin typeface="Arial" charset="0"/>
                <a:cs typeface="Arial" charset="0"/>
              </a:rPr>
              <a:t>If you decide you can’t return to your camp or car, commit to spending night where you are. </a:t>
            </a:r>
          </a:p>
          <a:p>
            <a:r>
              <a:rPr lang="en-US" dirty="0">
                <a:latin typeface="Arial" charset="0"/>
                <a:cs typeface="Arial" charset="0"/>
              </a:rPr>
              <a:t>If you remain in one spot, it’s likely that you will be found in few days. </a:t>
            </a:r>
          </a:p>
          <a:p>
            <a:r>
              <a:rPr lang="en-US" dirty="0">
                <a:latin typeface="Arial" charset="0"/>
                <a:cs typeface="Arial" charset="0"/>
              </a:rPr>
              <a:t>Remember…Stop, Think, </a:t>
            </a:r>
            <a:br>
              <a:rPr lang="en-US" dirty="0">
                <a:latin typeface="Arial" charset="0"/>
                <a:cs typeface="Arial" charset="0"/>
              </a:rPr>
            </a:br>
            <a:r>
              <a:rPr lang="en-US" dirty="0">
                <a:latin typeface="Arial" charset="0"/>
                <a:cs typeface="Arial" charset="0"/>
              </a:rPr>
              <a:t>Observe, and Plan.</a:t>
            </a:r>
          </a:p>
          <a:p>
            <a:r>
              <a:rPr lang="en-US" dirty="0">
                <a:latin typeface="Arial" charset="0"/>
                <a:cs typeface="Arial" charset="0"/>
              </a:rPr>
              <a:t>You now have three priorities: </a:t>
            </a:r>
            <a:br>
              <a:rPr lang="en-US" dirty="0">
                <a:latin typeface="Arial" charset="0"/>
                <a:cs typeface="Arial" charset="0"/>
              </a:rPr>
            </a:br>
            <a:r>
              <a:rPr lang="en-US" dirty="0">
                <a:latin typeface="Arial" charset="0"/>
                <a:cs typeface="Arial" charset="0"/>
              </a:rPr>
              <a:t>shelter, fire, and signal.</a:t>
            </a:r>
          </a:p>
        </p:txBody>
      </p:sp>
      <p:pic>
        <p:nvPicPr>
          <p:cNvPr id="468996" name="Picture 5" descr="\\Ladybird\shared_graphics\Hunting_graphics\Export_PPT\Generic_drawings\stop_sign.jpg"/>
          <p:cNvPicPr>
            <a:picLocks noChangeAspect="1" noChangeArrowheads="1"/>
          </p:cNvPicPr>
          <p:nvPr/>
        </p:nvPicPr>
        <p:blipFill>
          <a:blip r:embed="rId2"/>
          <a:srcRect/>
          <a:stretch>
            <a:fillRect/>
          </a:stretch>
        </p:blipFill>
        <p:spPr bwMode="auto">
          <a:xfrm>
            <a:off x="5791200" y="3124200"/>
            <a:ext cx="2286000" cy="2743200"/>
          </a:xfrm>
          <a:prstGeom prst="rect">
            <a:avLst/>
          </a:prstGeom>
          <a:noFill/>
          <a:ln w="9525">
            <a:noFill/>
            <a:miter lim="800000"/>
            <a:headEnd/>
            <a:tailEnd/>
          </a:ln>
        </p:spPr>
      </p:pic>
    </p:spTree>
  </p:cSld>
  <p:clrMapOvr>
    <a:masterClrMapping/>
  </p:clrMapOvr>
  <p:transition/>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Title 3"/>
          <p:cNvSpPr>
            <a:spLocks noGrp="1"/>
          </p:cNvSpPr>
          <p:nvPr>
            <p:ph type="title"/>
          </p:nvPr>
        </p:nvSpPr>
        <p:spPr/>
        <p:txBody>
          <a:bodyPr/>
          <a:lstStyle/>
          <a:p>
            <a:r>
              <a:rPr lang="en-US" dirty="0"/>
              <a:t>Survival Skills</a:t>
            </a:r>
          </a:p>
        </p:txBody>
      </p:sp>
      <p:sp>
        <p:nvSpPr>
          <p:cNvPr id="470019"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Preparing a Shelter</a:t>
            </a:r>
          </a:p>
        </p:txBody>
      </p:sp>
      <p:sp>
        <p:nvSpPr>
          <p:cNvPr id="470020" name="Content Placeholder 5"/>
          <p:cNvSpPr>
            <a:spLocks noGrp="1"/>
          </p:cNvSpPr>
          <p:nvPr>
            <p:ph sz="half" idx="2"/>
          </p:nvPr>
        </p:nvSpPr>
        <p:spPr>
          <a:xfrm>
            <a:off x="457200" y="1916113"/>
            <a:ext cx="8229600" cy="3951287"/>
          </a:xfrm>
        </p:spPr>
        <p:txBody>
          <a:bodyPr/>
          <a:lstStyle/>
          <a:p>
            <a:r>
              <a:rPr lang="en-US" dirty="0">
                <a:latin typeface="Arial" charset="0"/>
                <a:cs typeface="Arial" charset="0"/>
              </a:rPr>
              <a:t>Start preparing camp well before dark. Site should be dry, well drained, and protect you from wind. Should be near water and firewood. </a:t>
            </a:r>
          </a:p>
          <a:p>
            <a:r>
              <a:rPr lang="en-US" dirty="0">
                <a:latin typeface="Arial" charset="0"/>
                <a:cs typeface="Arial" charset="0"/>
              </a:rPr>
              <a:t>If no natural shelter available, pick area with materials nearby to build a lean-to or debris hut.</a:t>
            </a:r>
          </a:p>
          <a:p>
            <a:r>
              <a:rPr lang="en-US" dirty="0">
                <a:latin typeface="Arial" charset="0"/>
                <a:cs typeface="Arial" charset="0"/>
              </a:rPr>
              <a:t>Build fire where heat will radiate into shelter. Sleeping area should be located between shelter wall and fire.</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Title 1"/>
          <p:cNvSpPr>
            <a:spLocks noGrp="1"/>
          </p:cNvSpPr>
          <p:nvPr>
            <p:ph type="title"/>
          </p:nvPr>
        </p:nvSpPr>
        <p:spPr/>
        <p:txBody>
          <a:bodyPr/>
          <a:lstStyle/>
          <a:p>
            <a:r>
              <a:rPr lang="en-US" dirty="0"/>
              <a:t>Survival Skills</a:t>
            </a:r>
          </a:p>
        </p:txBody>
      </p:sp>
      <p:sp>
        <p:nvSpPr>
          <p:cNvPr id="471043" name="Text Placeholder 3"/>
          <p:cNvSpPr>
            <a:spLocks noGrp="1"/>
          </p:cNvSpPr>
          <p:nvPr>
            <p:ph type="body" idx="1"/>
          </p:nvPr>
        </p:nvSpPr>
        <p:spPr>
          <a:xfrm>
            <a:off x="457200" y="1276350"/>
            <a:ext cx="8229600" cy="639763"/>
          </a:xfrm>
        </p:spPr>
        <p:txBody>
          <a:bodyPr/>
          <a:lstStyle/>
          <a:p>
            <a:r>
              <a:rPr lang="en-US" dirty="0">
                <a:latin typeface="Arial" charset="0"/>
                <a:cs typeface="Arial" charset="0"/>
              </a:rPr>
              <a:t>Starting a Fire</a:t>
            </a:r>
          </a:p>
        </p:txBody>
      </p:sp>
      <p:sp>
        <p:nvSpPr>
          <p:cNvPr id="471044" name="Content Placeholder 4"/>
          <p:cNvSpPr>
            <a:spLocks noGrp="1"/>
          </p:cNvSpPr>
          <p:nvPr>
            <p:ph sz="half" idx="2"/>
          </p:nvPr>
        </p:nvSpPr>
        <p:spPr>
          <a:xfrm>
            <a:off x="457200" y="1916113"/>
            <a:ext cx="8229600" cy="3951287"/>
          </a:xfrm>
        </p:spPr>
        <p:txBody>
          <a:bodyPr/>
          <a:lstStyle/>
          <a:p>
            <a:r>
              <a:rPr lang="en-US" dirty="0">
                <a:latin typeface="Arial" charset="0"/>
                <a:cs typeface="Arial" charset="0"/>
              </a:rPr>
              <a:t>If snow on the ground, build fire on platform of green logs or rocks. If terrain is dry, clear a patch of bare dirt to avoid starting grass or forest fire.</a:t>
            </a:r>
          </a:p>
          <a:p>
            <a:r>
              <a:rPr lang="en-US" dirty="0">
                <a:latin typeface="Arial" charset="0"/>
                <a:cs typeface="Arial" charset="0"/>
              </a:rPr>
              <a:t>Gather everything you need before starting fire. Collect more fuel than you think you can use.</a:t>
            </a:r>
          </a:p>
          <a:p>
            <a:r>
              <a:rPr lang="en-US" dirty="0">
                <a:latin typeface="Arial" charset="0"/>
                <a:cs typeface="Arial" charset="0"/>
              </a:rPr>
              <a:t>Pile fine twigs, grass, or bark shavings loosely as base. If no dry kindling, remove bark from trees. Use knife to shave dry wood from inside of bark.</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Title 4"/>
          <p:cNvSpPr>
            <a:spLocks noGrp="1"/>
          </p:cNvSpPr>
          <p:nvPr>
            <p:ph type="title"/>
          </p:nvPr>
        </p:nvSpPr>
        <p:spPr/>
        <p:txBody>
          <a:bodyPr/>
          <a:lstStyle/>
          <a:p>
            <a:r>
              <a:rPr lang="en-US" dirty="0"/>
              <a:t>Survival Skills</a:t>
            </a:r>
          </a:p>
        </p:txBody>
      </p:sp>
      <p:sp>
        <p:nvSpPr>
          <p:cNvPr id="472067" name="Content Placeholder 5"/>
          <p:cNvSpPr>
            <a:spLocks noGrp="1"/>
          </p:cNvSpPr>
          <p:nvPr>
            <p:ph idx="1"/>
          </p:nvPr>
        </p:nvSpPr>
        <p:spPr>
          <a:xfrm>
            <a:off x="457200" y="1143000"/>
            <a:ext cx="8229600" cy="4525963"/>
          </a:xfrm>
        </p:spPr>
        <p:txBody>
          <a:bodyPr/>
          <a:lstStyle/>
          <a:p>
            <a:r>
              <a:rPr lang="en-US" dirty="0">
                <a:latin typeface="Arial" charset="0"/>
                <a:cs typeface="Arial" charset="0"/>
              </a:rPr>
              <a:t>Place slightly larger sticks on starter material, until you have pile about 10 inches high. </a:t>
            </a:r>
          </a:p>
          <a:p>
            <a:r>
              <a:rPr lang="en-US" dirty="0">
                <a:latin typeface="Arial" charset="0"/>
                <a:cs typeface="Arial" charset="0"/>
              </a:rPr>
              <a:t>If no breeze, light kindling in middle of base. If breezy, light one end of kindling so </a:t>
            </a:r>
            <a:br>
              <a:rPr lang="en-US" dirty="0">
                <a:latin typeface="Arial" charset="0"/>
                <a:cs typeface="Arial" charset="0"/>
              </a:rPr>
            </a:br>
            <a:r>
              <a:rPr lang="en-US" dirty="0">
                <a:latin typeface="Arial" charset="0"/>
                <a:cs typeface="Arial" charset="0"/>
              </a:rPr>
              <a:t>flame will be blown toward </a:t>
            </a:r>
            <a:br>
              <a:rPr lang="en-US" dirty="0">
                <a:latin typeface="Arial" charset="0"/>
                <a:cs typeface="Arial" charset="0"/>
              </a:rPr>
            </a:br>
            <a:r>
              <a:rPr lang="en-US" dirty="0">
                <a:latin typeface="Arial" charset="0"/>
                <a:cs typeface="Arial" charset="0"/>
              </a:rPr>
              <a:t>rest of fuel. As kindling lights </a:t>
            </a:r>
            <a:br>
              <a:rPr lang="en-US" dirty="0">
                <a:latin typeface="Arial" charset="0"/>
                <a:cs typeface="Arial" charset="0"/>
              </a:rPr>
            </a:br>
            <a:r>
              <a:rPr lang="en-US" dirty="0">
                <a:latin typeface="Arial" charset="0"/>
                <a:cs typeface="Arial" charset="0"/>
              </a:rPr>
              <a:t>and flames spread to larger </a:t>
            </a:r>
            <a:br>
              <a:rPr lang="en-US" dirty="0">
                <a:latin typeface="Arial" charset="0"/>
                <a:cs typeface="Arial" charset="0"/>
              </a:rPr>
            </a:br>
            <a:r>
              <a:rPr lang="en-US" dirty="0">
                <a:latin typeface="Arial" charset="0"/>
                <a:cs typeface="Arial" charset="0"/>
              </a:rPr>
              <a:t>twigs, slowly add more wood. </a:t>
            </a:r>
            <a:br>
              <a:rPr lang="en-US" dirty="0">
                <a:latin typeface="Arial" charset="0"/>
                <a:cs typeface="Arial" charset="0"/>
              </a:rPr>
            </a:br>
            <a:r>
              <a:rPr lang="en-US" dirty="0">
                <a:latin typeface="Arial" charset="0"/>
                <a:cs typeface="Arial" charset="0"/>
              </a:rPr>
              <a:t>Add larger pieces as fire </a:t>
            </a:r>
            <a:br>
              <a:rPr lang="en-US" dirty="0">
                <a:latin typeface="Arial" charset="0"/>
                <a:cs typeface="Arial" charset="0"/>
              </a:rPr>
            </a:br>
            <a:r>
              <a:rPr lang="en-US" dirty="0">
                <a:latin typeface="Arial" charset="0"/>
                <a:cs typeface="Arial" charset="0"/>
              </a:rPr>
              <a:t>grows. Large fire will throw </a:t>
            </a:r>
            <a:br>
              <a:rPr lang="en-US" dirty="0">
                <a:latin typeface="Arial" charset="0"/>
                <a:cs typeface="Arial" charset="0"/>
              </a:rPr>
            </a:br>
            <a:r>
              <a:rPr lang="en-US" dirty="0">
                <a:latin typeface="Arial" charset="0"/>
                <a:cs typeface="Arial" charset="0"/>
              </a:rPr>
              <a:t>more heat and be easier to </a:t>
            </a:r>
            <a:br>
              <a:rPr lang="en-US" dirty="0">
                <a:latin typeface="Arial" charset="0"/>
                <a:cs typeface="Arial" charset="0"/>
              </a:rPr>
            </a:br>
            <a:r>
              <a:rPr lang="en-US" dirty="0">
                <a:latin typeface="Arial" charset="0"/>
                <a:cs typeface="Arial" charset="0"/>
              </a:rPr>
              <a:t>maintain.</a:t>
            </a:r>
          </a:p>
        </p:txBody>
      </p:sp>
      <p:pic>
        <p:nvPicPr>
          <p:cNvPr id="472068" name="Picture 5" descr="\\Ladybird\shared_graphics\Hunting_graphics\Export_PPT\Generic_drawings\fire_starting.jpg"/>
          <p:cNvPicPr>
            <a:picLocks noChangeAspect="1" noChangeArrowheads="1"/>
          </p:cNvPicPr>
          <p:nvPr/>
        </p:nvPicPr>
        <p:blipFill>
          <a:blip r:embed="rId2"/>
          <a:stretch>
            <a:fillRect/>
          </a:stretch>
        </p:blipFill>
        <p:spPr bwMode="auto">
          <a:xfrm>
            <a:off x="5798457" y="3505200"/>
            <a:ext cx="2957285" cy="2587625"/>
          </a:xfrm>
          <a:prstGeom prst="rect">
            <a:avLst/>
          </a:prstGeom>
          <a:noFill/>
          <a:ln w="9525">
            <a:noFill/>
            <a:miter lim="800000"/>
            <a:headEnd/>
            <a:tailEnd/>
          </a:ln>
        </p:spPr>
      </p:pic>
    </p:spTree>
  </p:cSld>
  <p:clrMapOvr>
    <a:masterClrMapping/>
  </p:clrMapOvr>
  <p:transition/>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Title 1"/>
          <p:cNvSpPr>
            <a:spLocks noGrp="1"/>
          </p:cNvSpPr>
          <p:nvPr>
            <p:ph type="title"/>
          </p:nvPr>
        </p:nvSpPr>
        <p:spPr/>
        <p:txBody>
          <a:bodyPr/>
          <a:lstStyle/>
          <a:p>
            <a:r>
              <a:rPr lang="en-US" dirty="0"/>
              <a:t>Survival Skills</a:t>
            </a:r>
          </a:p>
        </p:txBody>
      </p:sp>
      <p:sp>
        <p:nvSpPr>
          <p:cNvPr id="473091" name="Text Placeholder 3"/>
          <p:cNvSpPr>
            <a:spLocks noGrp="1"/>
          </p:cNvSpPr>
          <p:nvPr>
            <p:ph type="body" idx="1"/>
          </p:nvPr>
        </p:nvSpPr>
        <p:spPr>
          <a:xfrm>
            <a:off x="457200" y="1276350"/>
            <a:ext cx="8229600" cy="639763"/>
          </a:xfrm>
        </p:spPr>
        <p:txBody>
          <a:bodyPr/>
          <a:lstStyle/>
          <a:p>
            <a:r>
              <a:rPr lang="en-US" dirty="0">
                <a:latin typeface="Arial" charset="0"/>
                <a:cs typeface="Arial" charset="0"/>
              </a:rPr>
              <a:t>Signaling for Help</a:t>
            </a:r>
          </a:p>
        </p:txBody>
      </p:sp>
      <p:sp>
        <p:nvSpPr>
          <p:cNvPr id="473092" name="Content Placeholder 4"/>
          <p:cNvSpPr>
            <a:spLocks noGrp="1"/>
          </p:cNvSpPr>
          <p:nvPr>
            <p:ph sz="half" idx="2"/>
          </p:nvPr>
        </p:nvSpPr>
        <p:spPr>
          <a:xfrm>
            <a:off x="457200" y="1916113"/>
            <a:ext cx="8229600" cy="3951287"/>
          </a:xfrm>
        </p:spPr>
        <p:txBody>
          <a:bodyPr/>
          <a:lstStyle/>
          <a:p>
            <a:r>
              <a:rPr lang="en-US" dirty="0">
                <a:latin typeface="Arial" charset="0"/>
                <a:cs typeface="Arial" charset="0"/>
              </a:rPr>
              <a:t>When you decide to stay put and wait for rescue, prepare help signals as soon as possible. </a:t>
            </a:r>
          </a:p>
          <a:p>
            <a:r>
              <a:rPr lang="en-US" dirty="0">
                <a:latin typeface="Arial" charset="0"/>
                <a:cs typeface="Arial" charset="0"/>
              </a:rPr>
              <a:t>International emergency sign for distress is three of any signal: three shots, three blasts on a whistle, three flashes with a mirror, or three fires evenly spaced. Do not light signal fires until you hear aircraft. Adding green boughs to fire helps create smoke.</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2"/>
          <p:cNvSpPr>
            <a:spLocks noGrp="1" noChangeArrowheads="1"/>
          </p:cNvSpPr>
          <p:nvPr>
            <p:ph type="title"/>
          </p:nvPr>
        </p:nvSpPr>
        <p:spPr/>
        <p:txBody>
          <a:bodyPr/>
          <a:lstStyle/>
          <a:p>
            <a:pPr eaLnBrk="1" hangingPunct="1"/>
            <a:r>
              <a:rPr lang="en-US" dirty="0"/>
              <a:t>Survival Skills</a:t>
            </a:r>
            <a:endParaRPr lang="en-US" sz="2400" dirty="0"/>
          </a:p>
        </p:txBody>
      </p:sp>
      <p:sp>
        <p:nvSpPr>
          <p:cNvPr id="474115" name="Content Placeholder 3"/>
          <p:cNvSpPr>
            <a:spLocks noGrp="1"/>
          </p:cNvSpPr>
          <p:nvPr>
            <p:ph idx="1"/>
          </p:nvPr>
        </p:nvSpPr>
        <p:spPr/>
        <p:txBody>
          <a:bodyPr/>
          <a:lstStyle/>
          <a:p>
            <a:r>
              <a:rPr lang="en-US" dirty="0">
                <a:latin typeface="Arial" charset="0"/>
                <a:cs typeface="Arial" charset="0"/>
              </a:rPr>
              <a:t>If near open space, walk an X in the snow, grass, or sand. Make as large as possible, so can be seen easily from the air. Placing branches, logs, or rocks along X will make it more visible. </a:t>
            </a:r>
          </a:p>
          <a:p>
            <a:r>
              <a:rPr lang="en-US" dirty="0">
                <a:latin typeface="Arial" charset="0"/>
                <a:cs typeface="Arial" charset="0"/>
              </a:rPr>
              <a:t>Once you have shelter, fire, and your signal prepared, can focus on water and food.</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3"/>
          <p:cNvSpPr>
            <a:spLocks noGrp="1"/>
          </p:cNvSpPr>
          <p:nvPr>
            <p:ph type="title"/>
          </p:nvPr>
        </p:nvSpPr>
        <p:spPr/>
        <p:txBody>
          <a:bodyPr/>
          <a:lstStyle/>
          <a:p>
            <a:r>
              <a:rPr lang="en-US" dirty="0"/>
              <a:t>Common Features of Firearms</a:t>
            </a:r>
          </a:p>
        </p:txBody>
      </p:sp>
      <p:sp>
        <p:nvSpPr>
          <p:cNvPr id="72707" name="Content Placeholder 4"/>
          <p:cNvSpPr>
            <a:spLocks noGrp="1"/>
          </p:cNvSpPr>
          <p:nvPr>
            <p:ph idx="1"/>
          </p:nvPr>
        </p:nvSpPr>
        <p:spPr/>
        <p:txBody>
          <a:bodyPr/>
          <a:lstStyle/>
          <a:p>
            <a:r>
              <a:rPr lang="en-US" dirty="0">
                <a:latin typeface="Arial Black" pitchFamily="34" charset="0"/>
                <a:cs typeface="Arial" charset="0"/>
              </a:rPr>
              <a:t>Break (or Hinge) Action</a:t>
            </a:r>
            <a:r>
              <a:rPr lang="en-US" dirty="0">
                <a:latin typeface="Arial" charset="0"/>
                <a:cs typeface="Arial" charset="0"/>
              </a:rPr>
              <a:t> operates on same principle as a door hinge. Simple to load and unload, a hinge action is often chosen as a hunter’s first firearm.</a:t>
            </a:r>
          </a:p>
        </p:txBody>
      </p:sp>
      <p:pic>
        <p:nvPicPr>
          <p:cNvPr id="72708" name="Picture 2"/>
          <p:cNvPicPr>
            <a:picLocks noChangeAspect="1" noChangeArrowheads="1"/>
          </p:cNvPicPr>
          <p:nvPr/>
        </p:nvPicPr>
        <p:blipFill>
          <a:blip r:embed="rId2"/>
          <a:stretch>
            <a:fillRect/>
          </a:stretch>
        </p:blipFill>
        <p:spPr bwMode="auto">
          <a:xfrm>
            <a:off x="759520" y="3792538"/>
            <a:ext cx="7724972" cy="1770062"/>
          </a:xfrm>
          <a:prstGeom prst="rect">
            <a:avLst/>
          </a:prstGeom>
          <a:noFill/>
          <a:ln w="9525">
            <a:noFill/>
            <a:miter lim="800000"/>
            <a:headEnd/>
            <a:tailEnd/>
          </a:ln>
        </p:spPr>
      </p:pic>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2"/>
          <p:cNvSpPr>
            <a:spLocks noGrp="1" noChangeArrowheads="1"/>
          </p:cNvSpPr>
          <p:nvPr>
            <p:ph type="title"/>
          </p:nvPr>
        </p:nvSpPr>
        <p:spPr/>
        <p:txBody>
          <a:bodyPr/>
          <a:lstStyle/>
          <a:p>
            <a:pPr eaLnBrk="1" hangingPunct="1"/>
            <a:r>
              <a:rPr lang="en-US" dirty="0"/>
              <a:t>Survival Skills</a:t>
            </a:r>
            <a:endParaRPr lang="en-US" sz="2400" dirty="0"/>
          </a:p>
        </p:txBody>
      </p:sp>
      <p:sp>
        <p:nvSpPr>
          <p:cNvPr id="475139" name="Content Placeholder 5"/>
          <p:cNvSpPr>
            <a:spLocks noGrp="1"/>
          </p:cNvSpPr>
          <p:nvPr>
            <p:ph sz="half" idx="1"/>
          </p:nvPr>
        </p:nvSpPr>
        <p:spPr>
          <a:xfrm>
            <a:off x="457200" y="1265238"/>
            <a:ext cx="4495800" cy="4525962"/>
          </a:xfrm>
        </p:spPr>
        <p:txBody>
          <a:bodyPr/>
          <a:lstStyle/>
          <a:p>
            <a:r>
              <a:rPr lang="en-US" dirty="0">
                <a:latin typeface="Arial" charset="0"/>
                <a:cs typeface="Arial" charset="0"/>
              </a:rPr>
              <a:t>Personal locator beacons (PLBs) provide a distress and alerting system for use in a life and death situation. A PLB is a small transmitter that sends out a personalized emergency distress signal to a monitored satellite system.</a:t>
            </a:r>
          </a:p>
        </p:txBody>
      </p:sp>
      <p:pic>
        <p:nvPicPr>
          <p:cNvPr id="475140" name="Picture 5" descr="\\Ladybird\shared_graphics\Hunting_graphics\Export_PPT\Generic_drawings\personal_locator_beacon.jpg"/>
          <p:cNvPicPr>
            <a:picLocks noGrp="1" noChangeAspect="1" noChangeArrowheads="1"/>
          </p:cNvPicPr>
          <p:nvPr>
            <p:ph sz="half" idx="2"/>
          </p:nvPr>
        </p:nvPicPr>
        <p:blipFill>
          <a:blip r:embed="rId2"/>
          <a:srcRect/>
          <a:stretch>
            <a:fillRect/>
          </a:stretch>
        </p:blipFill>
        <p:spPr>
          <a:xfrm>
            <a:off x="5867400" y="1371600"/>
            <a:ext cx="1963738" cy="3983038"/>
          </a:xfrm>
          <a:noFill/>
        </p:spPr>
      </p:pic>
    </p:spTree>
  </p:cSld>
  <p:clrMapOvr>
    <a:masterClrMapping/>
  </p:clrMapOvr>
  <p:transition/>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Title 3"/>
          <p:cNvSpPr>
            <a:spLocks noGrp="1"/>
          </p:cNvSpPr>
          <p:nvPr>
            <p:ph type="title"/>
          </p:nvPr>
        </p:nvSpPr>
        <p:spPr/>
        <p:txBody>
          <a:bodyPr/>
          <a:lstStyle/>
          <a:p>
            <a:r>
              <a:rPr lang="en-US" dirty="0"/>
              <a:t>Survival Skills</a:t>
            </a:r>
          </a:p>
        </p:txBody>
      </p:sp>
      <p:sp>
        <p:nvSpPr>
          <p:cNvPr id="476163"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Drinking Enough Water</a:t>
            </a:r>
          </a:p>
        </p:txBody>
      </p:sp>
      <p:sp>
        <p:nvSpPr>
          <p:cNvPr id="476164" name="Content Placeholder 5"/>
          <p:cNvSpPr>
            <a:spLocks noGrp="1"/>
          </p:cNvSpPr>
          <p:nvPr>
            <p:ph sz="half" idx="2"/>
          </p:nvPr>
        </p:nvSpPr>
        <p:spPr>
          <a:xfrm>
            <a:off x="457200" y="1916113"/>
            <a:ext cx="8229600" cy="3951287"/>
          </a:xfrm>
        </p:spPr>
        <p:txBody>
          <a:bodyPr/>
          <a:lstStyle/>
          <a:p>
            <a:r>
              <a:rPr lang="en-US" dirty="0">
                <a:latin typeface="Arial" charset="0"/>
                <a:cs typeface="Arial" charset="0"/>
              </a:rPr>
              <a:t>Even in cool weather, humans need two to four quarts of water a day.</a:t>
            </a:r>
          </a:p>
          <a:p>
            <a:r>
              <a:rPr lang="en-US" dirty="0">
                <a:latin typeface="Arial" charset="0"/>
                <a:cs typeface="Arial" charset="0"/>
              </a:rPr>
              <a:t>Pure drinking water is rare, even in remote regions. Mountain streams often contaminated by </a:t>
            </a:r>
            <a:r>
              <a:rPr lang="en-US" i="1" dirty="0">
                <a:latin typeface="Arial" charset="0"/>
                <a:cs typeface="Arial" charset="0"/>
              </a:rPr>
              <a:t>Giardia lamblia</a:t>
            </a:r>
            <a:r>
              <a:rPr lang="en-US" dirty="0">
                <a:latin typeface="Arial" charset="0"/>
                <a:cs typeface="Arial" charset="0"/>
              </a:rPr>
              <a:t>—can cause serious intestinal sickness in humans.</a:t>
            </a:r>
          </a:p>
          <a:p>
            <a:r>
              <a:rPr lang="en-US" dirty="0">
                <a:latin typeface="Arial" charset="0"/>
                <a:cs typeface="Arial" charset="0"/>
              </a:rPr>
              <a:t>Best way to purify water is by boiling.</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Title 4"/>
          <p:cNvSpPr>
            <a:spLocks noGrp="1"/>
          </p:cNvSpPr>
          <p:nvPr>
            <p:ph type="title"/>
          </p:nvPr>
        </p:nvSpPr>
        <p:spPr/>
        <p:txBody>
          <a:bodyPr/>
          <a:lstStyle/>
          <a:p>
            <a:r>
              <a:rPr lang="en-US" dirty="0"/>
              <a:t>Survival Skills</a:t>
            </a:r>
          </a:p>
        </p:txBody>
      </p:sp>
      <p:sp>
        <p:nvSpPr>
          <p:cNvPr id="477187" name="Text Placeholder 8"/>
          <p:cNvSpPr>
            <a:spLocks noGrp="1"/>
          </p:cNvSpPr>
          <p:nvPr>
            <p:ph type="body" idx="1"/>
          </p:nvPr>
        </p:nvSpPr>
        <p:spPr/>
        <p:txBody>
          <a:bodyPr/>
          <a:lstStyle/>
          <a:p>
            <a:r>
              <a:rPr lang="en-US" dirty="0">
                <a:latin typeface="Arial" charset="0"/>
                <a:cs typeface="Arial" charset="0"/>
              </a:rPr>
              <a:t>Solar Still</a:t>
            </a:r>
          </a:p>
        </p:txBody>
      </p:sp>
      <p:sp>
        <p:nvSpPr>
          <p:cNvPr id="477188" name="Content Placeholder 5"/>
          <p:cNvSpPr>
            <a:spLocks noGrp="1"/>
          </p:cNvSpPr>
          <p:nvPr>
            <p:ph sz="half" idx="2"/>
          </p:nvPr>
        </p:nvSpPr>
        <p:spPr/>
        <p:txBody>
          <a:bodyPr/>
          <a:lstStyle/>
          <a:p>
            <a:r>
              <a:rPr lang="en-US" dirty="0">
                <a:latin typeface="Arial" charset="0"/>
                <a:cs typeface="Arial" charset="0"/>
              </a:rPr>
              <a:t>Solar stills can provide emergency drinking water.</a:t>
            </a:r>
          </a:p>
        </p:txBody>
      </p:sp>
      <p:pic>
        <p:nvPicPr>
          <p:cNvPr id="477189" name="Picture 2" descr="\\Ladybird\shared_graphics\Hunting_Graphics\Export_PPT\Generic_export_ppt\solar_still.jpg"/>
          <p:cNvPicPr>
            <a:picLocks noGrp="1" noChangeAspect="1" noChangeArrowheads="1"/>
          </p:cNvPicPr>
          <p:nvPr>
            <p:ph sz="quarter" idx="4"/>
          </p:nvPr>
        </p:nvPicPr>
        <p:blipFill>
          <a:blip r:embed="rId2"/>
          <a:srcRect/>
          <a:stretch>
            <a:fillRect/>
          </a:stretch>
        </p:blipFill>
        <p:spPr>
          <a:xfrm>
            <a:off x="4837113" y="2132013"/>
            <a:ext cx="3657600" cy="3554412"/>
          </a:xfrm>
        </p:spPr>
      </p:pic>
      <p:sp>
        <p:nvSpPr>
          <p:cNvPr id="477190" name="TextBox 10"/>
          <p:cNvSpPr txBox="1">
            <a:spLocks noChangeArrowheads="1"/>
          </p:cNvSpPr>
          <p:nvPr/>
        </p:nvSpPr>
        <p:spPr bwMode="auto">
          <a:xfrm>
            <a:off x="4724400" y="2187575"/>
            <a:ext cx="868363" cy="708025"/>
          </a:xfrm>
          <a:prstGeom prst="rect">
            <a:avLst/>
          </a:prstGeom>
          <a:noFill/>
          <a:ln w="9525">
            <a:noFill/>
            <a:miter lim="800000"/>
            <a:headEnd/>
            <a:tailEnd/>
          </a:ln>
        </p:spPr>
        <p:txBody>
          <a:bodyPr wrap="none">
            <a:spAutoFit/>
          </a:bodyPr>
          <a:lstStyle/>
          <a:p>
            <a:pPr algn="ctr"/>
            <a:r>
              <a:rPr lang="en-US" sz="2000" b="1" dirty="0"/>
              <a:t>small</a:t>
            </a:r>
            <a:br>
              <a:rPr lang="en-US" sz="2000" b="1" dirty="0"/>
            </a:br>
            <a:r>
              <a:rPr lang="en-US" sz="2000" b="1" dirty="0"/>
              <a:t>stone</a:t>
            </a:r>
          </a:p>
        </p:txBody>
      </p:sp>
      <p:sp>
        <p:nvSpPr>
          <p:cNvPr id="477191" name="TextBox 11"/>
          <p:cNvSpPr txBox="1">
            <a:spLocks noChangeArrowheads="1"/>
          </p:cNvSpPr>
          <p:nvPr/>
        </p:nvSpPr>
        <p:spPr bwMode="auto">
          <a:xfrm>
            <a:off x="5715000" y="2089150"/>
            <a:ext cx="995363" cy="708025"/>
          </a:xfrm>
          <a:prstGeom prst="rect">
            <a:avLst/>
          </a:prstGeom>
          <a:noFill/>
          <a:ln w="9525">
            <a:noFill/>
            <a:miter lim="800000"/>
            <a:headEnd/>
            <a:tailEnd/>
          </a:ln>
        </p:spPr>
        <p:txBody>
          <a:bodyPr wrap="none">
            <a:spAutoFit/>
          </a:bodyPr>
          <a:lstStyle/>
          <a:p>
            <a:pPr algn="ctr"/>
            <a:r>
              <a:rPr lang="en-US" sz="2000" b="1" dirty="0"/>
              <a:t>plastic</a:t>
            </a:r>
            <a:br>
              <a:rPr lang="en-US" sz="2000" b="1" dirty="0"/>
            </a:br>
            <a:r>
              <a:rPr lang="en-US" sz="2000" b="1" dirty="0"/>
              <a:t>sheet</a:t>
            </a:r>
          </a:p>
        </p:txBody>
      </p:sp>
      <p:sp>
        <p:nvSpPr>
          <p:cNvPr id="477192" name="TextBox 12"/>
          <p:cNvSpPr txBox="1">
            <a:spLocks noChangeArrowheads="1"/>
          </p:cNvSpPr>
          <p:nvPr/>
        </p:nvSpPr>
        <p:spPr bwMode="auto">
          <a:xfrm>
            <a:off x="6583363" y="2416175"/>
            <a:ext cx="1265237" cy="400050"/>
          </a:xfrm>
          <a:prstGeom prst="rect">
            <a:avLst/>
          </a:prstGeom>
          <a:noFill/>
          <a:ln w="9525">
            <a:noFill/>
            <a:miter lim="800000"/>
            <a:headEnd/>
            <a:tailEnd/>
          </a:ln>
        </p:spPr>
        <p:txBody>
          <a:bodyPr wrap="none">
            <a:spAutoFit/>
          </a:bodyPr>
          <a:lstStyle/>
          <a:p>
            <a:pPr algn="ctr"/>
            <a:r>
              <a:rPr lang="en-US" sz="2000" b="1" dirty="0"/>
              <a:t>piled dirt</a:t>
            </a:r>
          </a:p>
        </p:txBody>
      </p:sp>
      <p:sp>
        <p:nvSpPr>
          <p:cNvPr id="477193" name="TextBox 13"/>
          <p:cNvSpPr txBox="1">
            <a:spLocks noChangeArrowheads="1"/>
          </p:cNvSpPr>
          <p:nvPr/>
        </p:nvSpPr>
        <p:spPr bwMode="auto">
          <a:xfrm>
            <a:off x="7696200" y="2165350"/>
            <a:ext cx="1195388" cy="708025"/>
          </a:xfrm>
          <a:prstGeom prst="rect">
            <a:avLst/>
          </a:prstGeom>
          <a:noFill/>
          <a:ln w="9525">
            <a:noFill/>
            <a:miter lim="800000"/>
            <a:headEnd/>
            <a:tailEnd/>
          </a:ln>
        </p:spPr>
        <p:txBody>
          <a:bodyPr wrap="none">
            <a:spAutoFit/>
          </a:bodyPr>
          <a:lstStyle/>
          <a:p>
            <a:pPr algn="ctr"/>
            <a:r>
              <a:rPr lang="en-US" sz="2000" b="1" dirty="0"/>
              <a:t>drinking</a:t>
            </a:r>
            <a:br>
              <a:rPr lang="en-US" sz="2000" b="1" dirty="0"/>
            </a:br>
            <a:r>
              <a:rPr lang="en-US" sz="2000" b="1" dirty="0"/>
              <a:t>tube</a:t>
            </a:r>
          </a:p>
        </p:txBody>
      </p:sp>
      <p:sp>
        <p:nvSpPr>
          <p:cNvPr id="477194" name="TextBox 14"/>
          <p:cNvSpPr txBox="1">
            <a:spLocks noChangeArrowheads="1"/>
          </p:cNvSpPr>
          <p:nvPr/>
        </p:nvSpPr>
        <p:spPr bwMode="auto">
          <a:xfrm>
            <a:off x="4876800" y="5311775"/>
            <a:ext cx="1338263" cy="400050"/>
          </a:xfrm>
          <a:prstGeom prst="rect">
            <a:avLst/>
          </a:prstGeom>
          <a:noFill/>
          <a:ln w="9525">
            <a:noFill/>
            <a:miter lim="800000"/>
            <a:headEnd/>
            <a:tailEnd/>
          </a:ln>
        </p:spPr>
        <p:txBody>
          <a:bodyPr wrap="none">
            <a:spAutoFit/>
          </a:bodyPr>
          <a:lstStyle/>
          <a:p>
            <a:pPr algn="ctr"/>
            <a:r>
              <a:rPr lang="en-US" sz="2000" b="1" dirty="0"/>
              <a:t>container</a:t>
            </a:r>
          </a:p>
        </p:txBody>
      </p:sp>
      <p:sp>
        <p:nvSpPr>
          <p:cNvPr id="477195" name="TextBox 15"/>
          <p:cNvSpPr txBox="1">
            <a:spLocks noChangeArrowheads="1"/>
          </p:cNvSpPr>
          <p:nvPr/>
        </p:nvSpPr>
        <p:spPr bwMode="auto">
          <a:xfrm>
            <a:off x="6756400" y="5235575"/>
            <a:ext cx="1541463" cy="708025"/>
          </a:xfrm>
          <a:prstGeom prst="rect">
            <a:avLst/>
          </a:prstGeom>
          <a:noFill/>
          <a:ln w="9525">
            <a:noFill/>
            <a:miter lim="800000"/>
            <a:headEnd/>
            <a:tailEnd/>
          </a:ln>
        </p:spPr>
        <p:txBody>
          <a:bodyPr wrap="none">
            <a:spAutoFit/>
          </a:bodyPr>
          <a:lstStyle/>
          <a:p>
            <a:pPr algn="ctr"/>
            <a:r>
              <a:rPr lang="en-US" sz="2000" b="1" dirty="0"/>
              <a:t>condensed</a:t>
            </a:r>
            <a:br>
              <a:rPr lang="en-US" sz="2000" b="1" dirty="0"/>
            </a:br>
            <a:r>
              <a:rPr lang="en-US" sz="2000" b="1" dirty="0"/>
              <a:t>water</a:t>
            </a:r>
          </a:p>
        </p:txBody>
      </p:sp>
    </p:spTree>
  </p:cSld>
  <p:clrMapOvr>
    <a:masterClrMapping/>
  </p:clrMapOvr>
  <p:transition/>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Title 3"/>
          <p:cNvSpPr>
            <a:spLocks noGrp="1"/>
          </p:cNvSpPr>
          <p:nvPr>
            <p:ph type="title"/>
          </p:nvPr>
        </p:nvSpPr>
        <p:spPr/>
        <p:txBody>
          <a:bodyPr/>
          <a:lstStyle/>
          <a:p>
            <a:r>
              <a:rPr lang="en-US" dirty="0"/>
              <a:t>Survival Skills</a:t>
            </a:r>
          </a:p>
        </p:txBody>
      </p:sp>
      <p:sp>
        <p:nvSpPr>
          <p:cNvPr id="478211"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Finding Food</a:t>
            </a:r>
          </a:p>
        </p:txBody>
      </p:sp>
      <p:sp>
        <p:nvSpPr>
          <p:cNvPr id="478212" name="Content Placeholder 5"/>
          <p:cNvSpPr>
            <a:spLocks noGrp="1"/>
          </p:cNvSpPr>
          <p:nvPr>
            <p:ph sz="half" idx="2"/>
          </p:nvPr>
        </p:nvSpPr>
        <p:spPr>
          <a:xfrm>
            <a:off x="457200" y="1916113"/>
            <a:ext cx="8229600" cy="3951287"/>
          </a:xfrm>
        </p:spPr>
        <p:txBody>
          <a:bodyPr/>
          <a:lstStyle/>
          <a:p>
            <a:r>
              <a:rPr lang="en-US" dirty="0">
                <a:latin typeface="Arial" charset="0"/>
                <a:cs typeface="Arial" charset="0"/>
              </a:rPr>
              <a:t>Humans can go two weeks or more without food. Anywhere there is game, there is food. </a:t>
            </a:r>
          </a:p>
          <a:p>
            <a:r>
              <a:rPr lang="en-US" dirty="0">
                <a:latin typeface="Arial" charset="0"/>
                <a:cs typeface="Arial" charset="0"/>
              </a:rPr>
              <a:t>Before you head into a remote area, it’s a good idea to read up on what’s edible in that particular region. Hopefully, you’ll be able to use your hunting equipment to harvest the bulk of your food.</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Title 4"/>
          <p:cNvSpPr>
            <a:spLocks noGrp="1"/>
          </p:cNvSpPr>
          <p:nvPr>
            <p:ph type="title"/>
          </p:nvPr>
        </p:nvSpPr>
        <p:spPr/>
        <p:txBody>
          <a:bodyPr/>
          <a:lstStyle/>
          <a:p>
            <a:r>
              <a:rPr lang="en-US" dirty="0"/>
              <a:t>Coping With Extreme Weather</a:t>
            </a:r>
          </a:p>
        </p:txBody>
      </p:sp>
      <p:sp>
        <p:nvSpPr>
          <p:cNvPr id="479235" name="Text Placeholder 5"/>
          <p:cNvSpPr>
            <a:spLocks noGrp="1"/>
          </p:cNvSpPr>
          <p:nvPr>
            <p:ph type="body" idx="1"/>
          </p:nvPr>
        </p:nvSpPr>
        <p:spPr/>
        <p:txBody>
          <a:bodyPr/>
          <a:lstStyle/>
          <a:p>
            <a:r>
              <a:rPr lang="en-US" dirty="0">
                <a:latin typeface="Arial" charset="0"/>
                <a:cs typeface="Arial" charset="0"/>
              </a:rPr>
              <a:t>Hypothermia</a:t>
            </a:r>
          </a:p>
        </p:txBody>
      </p:sp>
      <p:pic>
        <p:nvPicPr>
          <p:cNvPr id="479236" name="Picture 6" descr="\\Ladybird\shared_graphics\Hunting_graphics\Export_PPT\Generic_drawings\hypothermia_prevention_dress_firearm.jpg"/>
          <p:cNvPicPr>
            <a:picLocks noGrp="1" noChangeAspect="1" noChangeArrowheads="1"/>
          </p:cNvPicPr>
          <p:nvPr>
            <p:ph sz="half" idx="2"/>
          </p:nvPr>
        </p:nvPicPr>
        <p:blipFill>
          <a:blip r:embed="rId3"/>
          <a:stretch>
            <a:fillRect/>
          </a:stretch>
        </p:blipFill>
        <p:spPr>
          <a:xfrm>
            <a:off x="1009650" y="1951670"/>
            <a:ext cx="2935288" cy="3915098"/>
          </a:xfrm>
          <a:noFill/>
        </p:spPr>
      </p:pic>
      <p:sp>
        <p:nvSpPr>
          <p:cNvPr id="479237" name="Content Placeholder 8"/>
          <p:cNvSpPr>
            <a:spLocks noGrp="1"/>
          </p:cNvSpPr>
          <p:nvPr>
            <p:ph sz="quarter" idx="4"/>
          </p:nvPr>
        </p:nvSpPr>
        <p:spPr/>
        <p:txBody>
          <a:bodyPr/>
          <a:lstStyle/>
          <a:p>
            <a:pPr>
              <a:spcBef>
                <a:spcPts val="1800"/>
              </a:spcBef>
            </a:pPr>
            <a:r>
              <a:rPr lang="en-US" dirty="0">
                <a:latin typeface="Arial" charset="0"/>
                <a:cs typeface="Arial" charset="0"/>
              </a:rPr>
              <a:t>Occurs when body loses heat faster than can produce it—core body temperature falls.</a:t>
            </a:r>
          </a:p>
          <a:p>
            <a:pPr>
              <a:spcBef>
                <a:spcPts val="1800"/>
              </a:spcBef>
            </a:pPr>
            <a:r>
              <a:rPr lang="en-US" dirty="0">
                <a:latin typeface="Arial" charset="0"/>
                <a:cs typeface="Arial" charset="0"/>
              </a:rPr>
              <a:t>Can occur at temperatures as high as 50°F.</a:t>
            </a:r>
          </a:p>
        </p:txBody>
      </p:sp>
    </p:spTree>
  </p:cSld>
  <p:clrMapOvr>
    <a:masterClrMapping/>
  </p:clrMapOvr>
  <p:transition/>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Title 3"/>
          <p:cNvSpPr>
            <a:spLocks noGrp="1"/>
          </p:cNvSpPr>
          <p:nvPr>
            <p:ph type="title"/>
          </p:nvPr>
        </p:nvSpPr>
        <p:spPr/>
        <p:txBody>
          <a:bodyPr/>
          <a:lstStyle/>
          <a:p>
            <a:r>
              <a:rPr lang="en-US" dirty="0"/>
              <a:t>Coping With Extreme Weather</a:t>
            </a:r>
          </a:p>
        </p:txBody>
      </p:sp>
      <p:sp>
        <p:nvSpPr>
          <p:cNvPr id="480259" name="Content Placeholder 5"/>
          <p:cNvSpPr>
            <a:spLocks noGrp="1"/>
          </p:cNvSpPr>
          <p:nvPr>
            <p:ph idx="1"/>
          </p:nvPr>
        </p:nvSpPr>
        <p:spPr>
          <a:xfrm>
            <a:off x="457200" y="1752600"/>
            <a:ext cx="8229600" cy="3916363"/>
          </a:xfrm>
        </p:spPr>
        <p:txBody>
          <a:bodyPr/>
          <a:lstStyle/>
          <a:p>
            <a:pPr>
              <a:spcBef>
                <a:spcPts val="1800"/>
              </a:spcBef>
            </a:pPr>
            <a:r>
              <a:rPr lang="en-US" dirty="0">
                <a:latin typeface="Arial Black" pitchFamily="34" charset="0"/>
                <a:cs typeface="Arial" charset="0"/>
              </a:rPr>
              <a:t>Hypothermia can be caused by:</a:t>
            </a:r>
          </a:p>
          <a:p>
            <a:pPr lvl="1">
              <a:spcBef>
                <a:spcPts val="1800"/>
              </a:spcBef>
              <a:buFont typeface="Arial" pitchFamily="34" charset="0"/>
              <a:buChar char="•"/>
            </a:pPr>
            <a:r>
              <a:rPr lang="en-US" dirty="0">
                <a:latin typeface="Arial" charset="0"/>
                <a:cs typeface="Arial" charset="0"/>
              </a:rPr>
              <a:t>Wet or damp clothes</a:t>
            </a:r>
          </a:p>
          <a:p>
            <a:pPr lvl="1">
              <a:spcBef>
                <a:spcPts val="1800"/>
              </a:spcBef>
              <a:buFont typeface="Arial" pitchFamily="34" charset="0"/>
              <a:buChar char="•"/>
            </a:pPr>
            <a:r>
              <a:rPr lang="en-US" dirty="0">
                <a:latin typeface="Arial" charset="0"/>
                <a:cs typeface="Arial" charset="0"/>
              </a:rPr>
              <a:t>Wind</a:t>
            </a:r>
          </a:p>
          <a:p>
            <a:pPr lvl="1">
              <a:spcBef>
                <a:spcPts val="1800"/>
              </a:spcBef>
              <a:buFont typeface="Arial" pitchFamily="34" charset="0"/>
              <a:buChar char="•"/>
            </a:pPr>
            <a:r>
              <a:rPr lang="en-US" dirty="0">
                <a:latin typeface="Arial" charset="0"/>
                <a:cs typeface="Arial" charset="0"/>
              </a:rPr>
              <a:t>Resting against cold surfaces</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Coping With Extreme Weather</a:t>
            </a:r>
          </a:p>
        </p:txBody>
      </p:sp>
      <p:sp>
        <p:nvSpPr>
          <p:cNvPr id="3" name="Content Placeholder 2"/>
          <p:cNvSpPr>
            <a:spLocks noGrp="1"/>
          </p:cNvSpPr>
          <p:nvPr>
            <p:ph idx="1"/>
          </p:nvPr>
        </p:nvSpPr>
        <p:spPr>
          <a:xfrm>
            <a:off x="457200" y="1676400"/>
            <a:ext cx="8229600" cy="4144963"/>
          </a:xfrm>
        </p:spPr>
        <p:txBody>
          <a:bodyPr/>
          <a:lstStyle/>
          <a:p>
            <a:pPr>
              <a:spcBef>
                <a:spcPts val="1800"/>
              </a:spcBef>
            </a:pPr>
            <a:r>
              <a:rPr lang="en-US" dirty="0">
                <a:latin typeface="Arial Black" pitchFamily="34" charset="0"/>
                <a:cs typeface="Arial" charset="0"/>
              </a:rPr>
              <a:t>Prevention of Hypothermia</a:t>
            </a:r>
          </a:p>
          <a:p>
            <a:pPr lvl="1"/>
            <a:r>
              <a:rPr lang="en-US" dirty="0">
                <a:latin typeface="Arial" charset="0"/>
                <a:cs typeface="Arial" charset="0"/>
              </a:rPr>
              <a:t>Hypothermia can be prevented by dressing properly, avoiding potentially dangerous weather conditions, and drying out as quickly as possible when wet.</a:t>
            </a:r>
          </a:p>
          <a:p>
            <a:pPr lvl="1"/>
            <a:r>
              <a:rPr lang="en-US" dirty="0">
                <a:latin typeface="Arial" charset="0"/>
                <a:cs typeface="Arial" charset="0"/>
              </a:rPr>
              <a:t>High-calorie foods, such as chocolate, peanuts, or raisins, provide quick energy that helps body produce heat.</a:t>
            </a:r>
          </a:p>
          <a:p>
            <a:endParaRPr lang="en-US" dirty="0"/>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Title 4"/>
          <p:cNvSpPr>
            <a:spLocks noGrp="1"/>
          </p:cNvSpPr>
          <p:nvPr>
            <p:ph type="title"/>
          </p:nvPr>
        </p:nvSpPr>
        <p:spPr/>
        <p:txBody>
          <a:bodyPr/>
          <a:lstStyle/>
          <a:p>
            <a:r>
              <a:rPr lang="en-US" dirty="0"/>
              <a:t>Coping With Extreme Weather</a:t>
            </a:r>
          </a:p>
        </p:txBody>
      </p:sp>
      <p:sp>
        <p:nvSpPr>
          <p:cNvPr id="481283" name="Content Placeholder 5"/>
          <p:cNvSpPr>
            <a:spLocks noGrp="1"/>
          </p:cNvSpPr>
          <p:nvPr>
            <p:ph idx="1"/>
          </p:nvPr>
        </p:nvSpPr>
        <p:spPr/>
        <p:txBody>
          <a:bodyPr/>
          <a:lstStyle/>
          <a:p>
            <a:r>
              <a:rPr lang="en-US" dirty="0">
                <a:latin typeface="Arial Black" pitchFamily="34" charset="0"/>
                <a:cs typeface="Arial" charset="0"/>
              </a:rPr>
              <a:t>Symptoms of Hypothermia</a:t>
            </a:r>
          </a:p>
          <a:p>
            <a:pPr lvl="1"/>
            <a:r>
              <a:rPr lang="en-US" dirty="0">
                <a:latin typeface="Arial" charset="0"/>
                <a:cs typeface="Arial" charset="0"/>
              </a:rPr>
              <a:t>Uncontrolled shivering</a:t>
            </a:r>
          </a:p>
          <a:p>
            <a:pPr lvl="1"/>
            <a:r>
              <a:rPr lang="en-US" dirty="0">
                <a:latin typeface="Arial" charset="0"/>
                <a:cs typeface="Arial" charset="0"/>
              </a:rPr>
              <a:t>Slow, slurred speech</a:t>
            </a:r>
          </a:p>
          <a:p>
            <a:pPr lvl="1"/>
            <a:r>
              <a:rPr lang="en-US" dirty="0">
                <a:latin typeface="Arial" charset="0"/>
                <a:cs typeface="Arial" charset="0"/>
              </a:rPr>
              <a:t>Memory loss</a:t>
            </a:r>
          </a:p>
          <a:p>
            <a:pPr lvl="1"/>
            <a:r>
              <a:rPr lang="en-US" dirty="0">
                <a:latin typeface="Arial" charset="0"/>
                <a:cs typeface="Arial" charset="0"/>
              </a:rPr>
              <a:t>Irrational behavior</a:t>
            </a:r>
          </a:p>
          <a:p>
            <a:pPr lvl="1"/>
            <a:r>
              <a:rPr lang="en-US" dirty="0">
                <a:latin typeface="Arial" charset="0"/>
                <a:cs typeface="Arial" charset="0"/>
              </a:rPr>
              <a:t>Lack of body movement</a:t>
            </a:r>
          </a:p>
          <a:p>
            <a:pPr lvl="1"/>
            <a:r>
              <a:rPr lang="en-US" dirty="0">
                <a:latin typeface="Arial" charset="0"/>
                <a:cs typeface="Arial" charset="0"/>
              </a:rPr>
              <a:t>Sleepiness</a:t>
            </a:r>
          </a:p>
          <a:p>
            <a:pPr lvl="1"/>
            <a:r>
              <a:rPr lang="en-US" dirty="0">
                <a:latin typeface="Arial" charset="0"/>
                <a:cs typeface="Arial" charset="0"/>
              </a:rPr>
              <a:t>Unconsciousness—could lead to death</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Title 1"/>
          <p:cNvSpPr>
            <a:spLocks noGrp="1"/>
          </p:cNvSpPr>
          <p:nvPr>
            <p:ph type="title"/>
          </p:nvPr>
        </p:nvSpPr>
        <p:spPr/>
        <p:txBody>
          <a:bodyPr/>
          <a:lstStyle/>
          <a:p>
            <a:r>
              <a:rPr lang="en-US" dirty="0"/>
              <a:t>Coping With Extreme Weather</a:t>
            </a:r>
          </a:p>
        </p:txBody>
      </p:sp>
      <p:sp>
        <p:nvSpPr>
          <p:cNvPr id="482307" name="Content Placeholder 2"/>
          <p:cNvSpPr>
            <a:spLocks noGrp="1"/>
          </p:cNvSpPr>
          <p:nvPr>
            <p:ph idx="1"/>
          </p:nvPr>
        </p:nvSpPr>
        <p:spPr/>
        <p:txBody>
          <a:bodyPr/>
          <a:lstStyle/>
          <a:p>
            <a:r>
              <a:rPr lang="en-US" dirty="0">
                <a:latin typeface="Arial Black" pitchFamily="34" charset="0"/>
                <a:cs typeface="Arial" charset="0"/>
              </a:rPr>
              <a:t>Treatment of Hypothermia</a:t>
            </a:r>
          </a:p>
          <a:p>
            <a:pPr lvl="1"/>
            <a:r>
              <a:rPr lang="en-US" dirty="0">
                <a:latin typeface="Arial" charset="0"/>
                <a:cs typeface="Arial" charset="0"/>
              </a:rPr>
              <a:t>Find shelter for victim.</a:t>
            </a:r>
          </a:p>
          <a:p>
            <a:pPr lvl="1"/>
            <a:r>
              <a:rPr lang="en-US" dirty="0">
                <a:latin typeface="Arial" charset="0"/>
                <a:cs typeface="Arial" charset="0"/>
              </a:rPr>
              <a:t>Remove wet clothing—replace with dry clothing. If no dry clothing, use fire to dry one layer at a time.</a:t>
            </a:r>
          </a:p>
          <a:p>
            <a:pPr lvl="1"/>
            <a:r>
              <a:rPr lang="en-US" dirty="0">
                <a:latin typeface="Arial" charset="0"/>
                <a:cs typeface="Arial" charset="0"/>
              </a:rPr>
              <a:t>Give warm liquids to rehydrate and rewarm, but never give victim alcohol. Quick-energy foods also produce inner body heat.</a:t>
            </a:r>
          </a:p>
          <a:p>
            <a:pPr lvl="1"/>
            <a:r>
              <a:rPr lang="en-US" dirty="0">
                <a:latin typeface="Arial" charset="0"/>
                <a:cs typeface="Arial" charset="0"/>
              </a:rPr>
              <a:t>For mild cases, use fire, blankets, or another person’s body heat.</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Title 4"/>
          <p:cNvSpPr>
            <a:spLocks noGrp="1"/>
          </p:cNvSpPr>
          <p:nvPr>
            <p:ph type="title"/>
          </p:nvPr>
        </p:nvSpPr>
        <p:spPr/>
        <p:txBody>
          <a:bodyPr/>
          <a:lstStyle/>
          <a:p>
            <a:r>
              <a:rPr lang="en-US" dirty="0"/>
              <a:t>Coping With Extreme Weather</a:t>
            </a:r>
          </a:p>
        </p:txBody>
      </p:sp>
      <p:sp>
        <p:nvSpPr>
          <p:cNvPr id="483331" name="Content Placeholder 5"/>
          <p:cNvSpPr>
            <a:spLocks noGrp="1"/>
          </p:cNvSpPr>
          <p:nvPr>
            <p:ph idx="1"/>
          </p:nvPr>
        </p:nvSpPr>
        <p:spPr/>
        <p:txBody>
          <a:bodyPr/>
          <a:lstStyle/>
          <a:p>
            <a:pPr lvl="1"/>
            <a:r>
              <a:rPr lang="en-US" dirty="0">
                <a:latin typeface="Arial" charset="0"/>
                <a:cs typeface="Arial" charset="0"/>
              </a:rPr>
              <a:t>In more advanced stages, rewarm victim slowly by one or more persons in body contact with victim. Place canteens of hot water insulated with socks or towels on groin, armpits, and sides of neck of victim.</a:t>
            </a:r>
          </a:p>
          <a:p>
            <a:pPr lvl="1"/>
            <a:r>
              <a:rPr lang="en-US" dirty="0">
                <a:latin typeface="Arial" charset="0"/>
                <a:cs typeface="Arial" charset="0"/>
              </a:rPr>
              <a:t>Victim at or near </a:t>
            </a:r>
            <a:br>
              <a:rPr lang="en-US" dirty="0">
                <a:latin typeface="Arial" charset="0"/>
                <a:cs typeface="Arial" charset="0"/>
              </a:rPr>
            </a:br>
            <a:r>
              <a:rPr lang="en-US" dirty="0">
                <a:latin typeface="Arial" charset="0"/>
                <a:cs typeface="Arial" charset="0"/>
              </a:rPr>
              <a:t>unconsciousness must </a:t>
            </a:r>
            <a:br>
              <a:rPr lang="en-US" dirty="0">
                <a:latin typeface="Arial" charset="0"/>
                <a:cs typeface="Arial" charset="0"/>
              </a:rPr>
            </a:br>
            <a:r>
              <a:rPr lang="en-US" dirty="0">
                <a:latin typeface="Arial" charset="0"/>
                <a:cs typeface="Arial" charset="0"/>
              </a:rPr>
              <a:t>be handled gently—do </a:t>
            </a:r>
            <a:br>
              <a:rPr lang="en-US" dirty="0">
                <a:latin typeface="Arial" charset="0"/>
                <a:cs typeface="Arial" charset="0"/>
              </a:rPr>
            </a:br>
            <a:r>
              <a:rPr lang="en-US" dirty="0">
                <a:latin typeface="Arial" charset="0"/>
                <a:cs typeface="Arial" charset="0"/>
              </a:rPr>
              <a:t>not immerse in warm </a:t>
            </a:r>
            <a:br>
              <a:rPr lang="en-US" dirty="0">
                <a:latin typeface="Arial" charset="0"/>
                <a:cs typeface="Arial" charset="0"/>
              </a:rPr>
            </a:br>
            <a:r>
              <a:rPr lang="en-US" dirty="0">
                <a:latin typeface="Arial" charset="0"/>
                <a:cs typeface="Arial" charset="0"/>
              </a:rPr>
              <a:t>bath or expose to large </a:t>
            </a:r>
            <a:br>
              <a:rPr lang="en-US" dirty="0">
                <a:latin typeface="Arial" charset="0"/>
                <a:cs typeface="Arial" charset="0"/>
              </a:rPr>
            </a:br>
            <a:r>
              <a:rPr lang="en-US" dirty="0">
                <a:latin typeface="Arial" charset="0"/>
                <a:cs typeface="Arial" charset="0"/>
              </a:rPr>
              <a:t>fire. Immediate medical </a:t>
            </a:r>
            <a:br>
              <a:rPr lang="en-US" dirty="0">
                <a:latin typeface="Arial" charset="0"/>
                <a:cs typeface="Arial" charset="0"/>
              </a:rPr>
            </a:br>
            <a:r>
              <a:rPr lang="en-US" dirty="0">
                <a:latin typeface="Arial" charset="0"/>
                <a:cs typeface="Arial" charset="0"/>
              </a:rPr>
              <a:t>care is required.</a:t>
            </a:r>
          </a:p>
          <a:p>
            <a:endParaRPr lang="en-US" dirty="0">
              <a:latin typeface="Arial" charset="0"/>
              <a:cs typeface="Arial" charset="0"/>
            </a:endParaRPr>
          </a:p>
        </p:txBody>
      </p:sp>
      <p:pic>
        <p:nvPicPr>
          <p:cNvPr id="483332" name="Picture 5" descr="\\Ladybird\shared_graphics\Hunting_graphics\Export_PPT\Generic_drawings\hunters_warming_by_fire.jpg"/>
          <p:cNvPicPr>
            <a:picLocks noChangeAspect="1" noChangeArrowheads="1"/>
          </p:cNvPicPr>
          <p:nvPr/>
        </p:nvPicPr>
        <p:blipFill>
          <a:blip r:embed="rId2"/>
          <a:stretch>
            <a:fillRect/>
          </a:stretch>
        </p:blipFill>
        <p:spPr bwMode="auto">
          <a:xfrm>
            <a:off x="5038957" y="3124200"/>
            <a:ext cx="3620623" cy="2819400"/>
          </a:xfrm>
          <a:prstGeom prst="rect">
            <a:avLst/>
          </a:prstGeom>
          <a:noFill/>
          <a:ln w="9525">
            <a:noFill/>
            <a:miter lim="800000"/>
            <a:headEnd/>
            <a:tailEnd/>
          </a:ln>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3"/>
          <p:cNvSpPr>
            <a:spLocks noGrp="1"/>
          </p:cNvSpPr>
          <p:nvPr>
            <p:ph type="title"/>
          </p:nvPr>
        </p:nvSpPr>
        <p:spPr/>
        <p:txBody>
          <a:bodyPr/>
          <a:lstStyle/>
          <a:p>
            <a:r>
              <a:rPr lang="en-US" dirty="0"/>
              <a:t>Common Features of Firearms</a:t>
            </a:r>
          </a:p>
        </p:txBody>
      </p:sp>
      <p:sp>
        <p:nvSpPr>
          <p:cNvPr id="73731" name="Content Placeholder 4"/>
          <p:cNvSpPr>
            <a:spLocks noGrp="1"/>
          </p:cNvSpPr>
          <p:nvPr>
            <p:ph idx="1"/>
          </p:nvPr>
        </p:nvSpPr>
        <p:spPr/>
        <p:txBody>
          <a:bodyPr/>
          <a:lstStyle/>
          <a:p>
            <a:r>
              <a:rPr lang="en-US" dirty="0">
                <a:latin typeface="Arial Black" pitchFamily="34" charset="0"/>
                <a:cs typeface="Arial" charset="0"/>
              </a:rPr>
              <a:t>Revolving Action </a:t>
            </a:r>
            <a:r>
              <a:rPr lang="en-US" dirty="0">
                <a:latin typeface="Arial" charset="0"/>
                <a:cs typeface="Arial" charset="0"/>
              </a:rPr>
              <a:t>takes name from revolving cylinder containing number of cartridge chambers. One chamber at a time lines up with barrel as firearm is fired. Revolving cylinders may rotate either clockwise or counterclockwise depending on manufacturer.</a:t>
            </a:r>
          </a:p>
          <a:p>
            <a:pPr lvl="1"/>
            <a:r>
              <a:rPr lang="en-US" dirty="0">
                <a:latin typeface="Arial" charset="0"/>
                <a:cs typeface="Arial" charset="0"/>
              </a:rPr>
              <a:t>This type of action usually found on handguns but may be found on some older rifles.</a:t>
            </a:r>
          </a:p>
          <a:p>
            <a:pPr lvl="1"/>
            <a:r>
              <a:rPr lang="en-US" dirty="0">
                <a:latin typeface="Arial" charset="0"/>
                <a:cs typeface="Arial" charset="0"/>
              </a:rPr>
              <a:t>Revolving actions referred to as either “single action” or “double action.”</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Title 6"/>
          <p:cNvSpPr>
            <a:spLocks noGrp="1"/>
          </p:cNvSpPr>
          <p:nvPr>
            <p:ph type="title"/>
          </p:nvPr>
        </p:nvSpPr>
        <p:spPr/>
        <p:txBody>
          <a:bodyPr/>
          <a:lstStyle/>
          <a:p>
            <a:r>
              <a:rPr lang="en-US" dirty="0"/>
              <a:t>Coping With Extreme Weather</a:t>
            </a:r>
          </a:p>
        </p:txBody>
      </p:sp>
      <p:sp>
        <p:nvSpPr>
          <p:cNvPr id="484355" name="Text Placeholder 4"/>
          <p:cNvSpPr>
            <a:spLocks noGrp="1"/>
          </p:cNvSpPr>
          <p:nvPr>
            <p:ph type="body" idx="1"/>
          </p:nvPr>
        </p:nvSpPr>
        <p:spPr/>
        <p:txBody>
          <a:bodyPr/>
          <a:lstStyle/>
          <a:p>
            <a:r>
              <a:rPr lang="en-US" dirty="0">
                <a:latin typeface="Arial" charset="0"/>
                <a:cs typeface="Arial" charset="0"/>
              </a:rPr>
              <a:t>Frostbite</a:t>
            </a:r>
          </a:p>
        </p:txBody>
      </p:sp>
      <p:sp>
        <p:nvSpPr>
          <p:cNvPr id="484356" name="Content Placeholder 5"/>
          <p:cNvSpPr>
            <a:spLocks noGrp="1"/>
          </p:cNvSpPr>
          <p:nvPr>
            <p:ph sz="half" idx="2"/>
          </p:nvPr>
        </p:nvSpPr>
        <p:spPr>
          <a:xfrm>
            <a:off x="457200" y="1951038"/>
            <a:ext cx="4343400" cy="3916362"/>
          </a:xfrm>
        </p:spPr>
        <p:txBody>
          <a:bodyPr/>
          <a:lstStyle/>
          <a:p>
            <a:r>
              <a:rPr lang="en-US" dirty="0">
                <a:latin typeface="Arial" charset="0"/>
                <a:cs typeface="Arial" charset="0"/>
              </a:rPr>
              <a:t>Occurs when tissue freezes. If caught in extremely cold weather, pay attention to head and extremities. Wear face cover if temperature is below 0°F. If you have any frostbite symptoms, treat immediately.</a:t>
            </a:r>
          </a:p>
        </p:txBody>
      </p:sp>
      <p:pic>
        <p:nvPicPr>
          <p:cNvPr id="484357" name="Picture 5" descr="weather_wind_chill_chart.jpg"/>
          <p:cNvPicPr>
            <a:picLocks noChangeAspect="1"/>
          </p:cNvPicPr>
          <p:nvPr/>
        </p:nvPicPr>
        <p:blipFill>
          <a:blip r:embed="rId2"/>
          <a:srcRect/>
          <a:stretch>
            <a:fillRect/>
          </a:stretch>
        </p:blipFill>
        <p:spPr bwMode="auto">
          <a:xfrm>
            <a:off x="5181600" y="1066800"/>
            <a:ext cx="3140075" cy="5126038"/>
          </a:xfrm>
          <a:prstGeom prst="rect">
            <a:avLst/>
          </a:prstGeom>
          <a:noFill/>
          <a:ln w="9525">
            <a:noFill/>
            <a:miter lim="800000"/>
            <a:headEnd/>
            <a:tailEnd/>
          </a:ln>
        </p:spPr>
      </p:pic>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Title 1"/>
          <p:cNvSpPr>
            <a:spLocks noGrp="1"/>
          </p:cNvSpPr>
          <p:nvPr>
            <p:ph type="title"/>
          </p:nvPr>
        </p:nvSpPr>
        <p:spPr/>
        <p:txBody>
          <a:bodyPr/>
          <a:lstStyle/>
          <a:p>
            <a:r>
              <a:rPr lang="en-US" dirty="0"/>
              <a:t>Coping With Extreme Weather</a:t>
            </a:r>
          </a:p>
        </p:txBody>
      </p:sp>
      <p:sp>
        <p:nvSpPr>
          <p:cNvPr id="485379" name="Content Placeholder 2"/>
          <p:cNvSpPr>
            <a:spLocks noGrp="1"/>
          </p:cNvSpPr>
          <p:nvPr>
            <p:ph idx="1"/>
          </p:nvPr>
        </p:nvSpPr>
        <p:spPr/>
        <p:txBody>
          <a:bodyPr/>
          <a:lstStyle/>
          <a:p>
            <a:r>
              <a:rPr lang="en-US" dirty="0">
                <a:latin typeface="Arial Black" pitchFamily="34" charset="0"/>
                <a:cs typeface="Arial" charset="0"/>
              </a:rPr>
              <a:t>Symptoms of Frostbite</a:t>
            </a:r>
          </a:p>
          <a:p>
            <a:pPr lvl="1"/>
            <a:r>
              <a:rPr lang="en-US" dirty="0">
                <a:latin typeface="Arial" charset="0"/>
                <a:cs typeface="Arial" charset="0"/>
              </a:rPr>
              <a:t>Skin turns off-white</a:t>
            </a:r>
          </a:p>
          <a:p>
            <a:pPr lvl="1"/>
            <a:r>
              <a:rPr lang="en-US" dirty="0">
                <a:latin typeface="Arial" charset="0"/>
                <a:cs typeface="Arial" charset="0"/>
              </a:rPr>
              <a:t>Prickly or tingling feeling occurs as ice crystals form</a:t>
            </a:r>
          </a:p>
          <a:p>
            <a:pPr lvl="1"/>
            <a:r>
              <a:rPr lang="en-US" dirty="0">
                <a:latin typeface="Arial" charset="0"/>
                <a:cs typeface="Arial" charset="0"/>
              </a:rPr>
              <a:t>Feet may be painful initially—pain disappears as frostbite progresses</a:t>
            </a:r>
          </a:p>
          <a:p>
            <a:pPr lvl="1"/>
            <a:r>
              <a:rPr lang="en-US" dirty="0">
                <a:latin typeface="Arial" charset="0"/>
                <a:cs typeface="Arial" charset="0"/>
              </a:rPr>
              <a:t>In severe cases, loss of feeling in affected area</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p:txBody>
          <a:bodyPr/>
          <a:lstStyle/>
          <a:p>
            <a:pPr eaLnBrk="1" hangingPunct="1"/>
            <a:r>
              <a:rPr lang="en-US" dirty="0"/>
              <a:t>Coping With Extreme Weather</a:t>
            </a:r>
            <a:endParaRPr lang="en-US" sz="2400" dirty="0"/>
          </a:p>
        </p:txBody>
      </p:sp>
      <p:sp>
        <p:nvSpPr>
          <p:cNvPr id="486403" name="Content Placeholder 3"/>
          <p:cNvSpPr>
            <a:spLocks noGrp="1"/>
          </p:cNvSpPr>
          <p:nvPr>
            <p:ph idx="1"/>
          </p:nvPr>
        </p:nvSpPr>
        <p:spPr/>
        <p:txBody>
          <a:bodyPr/>
          <a:lstStyle/>
          <a:p>
            <a:r>
              <a:rPr lang="en-US" dirty="0">
                <a:latin typeface="Arial Black" pitchFamily="34" charset="0"/>
                <a:cs typeface="Arial" charset="0"/>
              </a:rPr>
              <a:t>Treatment of Frostbite</a:t>
            </a:r>
          </a:p>
          <a:p>
            <a:pPr lvl="1"/>
            <a:r>
              <a:rPr lang="en-US" dirty="0">
                <a:latin typeface="Arial" charset="0"/>
                <a:cs typeface="Arial" charset="0"/>
              </a:rPr>
              <a:t>Warm affected area with body heat, avoid rubbing area—can damage tissue.</a:t>
            </a:r>
          </a:p>
          <a:p>
            <a:pPr lvl="1"/>
            <a:r>
              <a:rPr lang="en-US" dirty="0">
                <a:latin typeface="Arial" charset="0"/>
                <a:cs typeface="Arial" charset="0"/>
              </a:rPr>
              <a:t>Don’t use hot water or other external heat sources—could cause burns.</a:t>
            </a:r>
          </a:p>
          <a:p>
            <a:pPr lvl="1"/>
            <a:r>
              <a:rPr lang="en-US" dirty="0">
                <a:latin typeface="Arial" charset="0"/>
                <a:cs typeface="Arial" charset="0"/>
              </a:rPr>
              <a:t>Wrap with warm, dry clothing.</a:t>
            </a:r>
          </a:p>
          <a:p>
            <a:pPr lvl="1"/>
            <a:r>
              <a:rPr lang="en-US" dirty="0">
                <a:latin typeface="Arial" charset="0"/>
                <a:cs typeface="Arial" charset="0"/>
              </a:rPr>
              <a:t>Get to a warm shelter.</a:t>
            </a:r>
          </a:p>
          <a:p>
            <a:pPr lvl="1"/>
            <a:r>
              <a:rPr lang="en-US" dirty="0">
                <a:latin typeface="Arial" charset="0"/>
                <a:cs typeface="Arial" charset="0"/>
              </a:rPr>
              <a:t>Drink hot liquids.</a:t>
            </a:r>
          </a:p>
          <a:p>
            <a:pPr lvl="1"/>
            <a:r>
              <a:rPr lang="en-US" dirty="0">
                <a:latin typeface="Arial" charset="0"/>
                <a:cs typeface="Arial" charset="0"/>
              </a:rPr>
              <a:t>Get medical attention.</a:t>
            </a:r>
          </a:p>
        </p:txBody>
      </p:sp>
    </p:spTree>
  </p:cSld>
  <p:clrMapOvr>
    <a:masterClrMapping/>
  </p:clrMapOvr>
  <p:transition/>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Title 3"/>
          <p:cNvSpPr>
            <a:spLocks noGrp="1"/>
          </p:cNvSpPr>
          <p:nvPr>
            <p:ph type="title"/>
          </p:nvPr>
        </p:nvSpPr>
        <p:spPr/>
        <p:txBody>
          <a:bodyPr/>
          <a:lstStyle/>
          <a:p>
            <a:r>
              <a:rPr lang="en-US" dirty="0"/>
              <a:t>Coping With Extreme Weather</a:t>
            </a:r>
          </a:p>
        </p:txBody>
      </p:sp>
      <p:sp>
        <p:nvSpPr>
          <p:cNvPr id="487427" name="Text Placeholder 4"/>
          <p:cNvSpPr>
            <a:spLocks noGrp="1"/>
          </p:cNvSpPr>
          <p:nvPr>
            <p:ph type="body" idx="1"/>
          </p:nvPr>
        </p:nvSpPr>
        <p:spPr/>
        <p:txBody>
          <a:bodyPr/>
          <a:lstStyle/>
          <a:p>
            <a:r>
              <a:rPr lang="en-US" dirty="0">
                <a:latin typeface="Arial" charset="0"/>
                <a:cs typeface="Arial" charset="0"/>
              </a:rPr>
              <a:t>Heat Exhaustion</a:t>
            </a:r>
          </a:p>
        </p:txBody>
      </p:sp>
      <p:sp>
        <p:nvSpPr>
          <p:cNvPr id="487428" name="Content Placeholder 5"/>
          <p:cNvSpPr>
            <a:spLocks noGrp="1"/>
          </p:cNvSpPr>
          <p:nvPr>
            <p:ph sz="half" idx="2"/>
          </p:nvPr>
        </p:nvSpPr>
        <p:spPr>
          <a:xfrm>
            <a:off x="457200" y="1951038"/>
            <a:ext cx="3581400" cy="3916362"/>
          </a:xfrm>
        </p:spPr>
        <p:txBody>
          <a:bodyPr/>
          <a:lstStyle/>
          <a:p>
            <a:r>
              <a:rPr lang="en-US" dirty="0">
                <a:latin typeface="Arial" charset="0"/>
                <a:cs typeface="Arial" charset="0"/>
              </a:rPr>
              <a:t>Opposite of hypothermia—core body temperature increases, usually as a result of hot and humid conditions, and lack of water.</a:t>
            </a:r>
          </a:p>
        </p:txBody>
      </p:sp>
      <p:pic>
        <p:nvPicPr>
          <p:cNvPr id="487429" name="Picture 5" descr="heat_index.jpg"/>
          <p:cNvPicPr>
            <a:picLocks noChangeAspect="1"/>
          </p:cNvPicPr>
          <p:nvPr/>
        </p:nvPicPr>
        <p:blipFill>
          <a:blip r:embed="rId2"/>
          <a:srcRect/>
          <a:stretch>
            <a:fillRect/>
          </a:stretch>
        </p:blipFill>
        <p:spPr bwMode="auto">
          <a:xfrm>
            <a:off x="3987800" y="1600200"/>
            <a:ext cx="4851400" cy="4054475"/>
          </a:xfrm>
          <a:prstGeom prst="rect">
            <a:avLst/>
          </a:prstGeom>
          <a:noFill/>
          <a:ln w="9525">
            <a:noFill/>
            <a:miter lim="800000"/>
            <a:headEnd/>
            <a:tailEnd/>
          </a:ln>
        </p:spPr>
      </p:pic>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2"/>
          <p:cNvSpPr>
            <a:spLocks noGrp="1" noChangeArrowheads="1"/>
          </p:cNvSpPr>
          <p:nvPr>
            <p:ph type="title"/>
          </p:nvPr>
        </p:nvSpPr>
        <p:spPr/>
        <p:txBody>
          <a:bodyPr/>
          <a:lstStyle/>
          <a:p>
            <a:pPr eaLnBrk="1" hangingPunct="1"/>
            <a:r>
              <a:rPr lang="en-US" dirty="0"/>
              <a:t>Coping With Extreme Weather</a:t>
            </a:r>
            <a:endParaRPr lang="en-US" sz="2400" dirty="0"/>
          </a:p>
        </p:txBody>
      </p:sp>
      <p:sp>
        <p:nvSpPr>
          <p:cNvPr id="488451" name="Content Placeholder 3"/>
          <p:cNvSpPr>
            <a:spLocks noGrp="1"/>
          </p:cNvSpPr>
          <p:nvPr>
            <p:ph idx="1"/>
          </p:nvPr>
        </p:nvSpPr>
        <p:spPr/>
        <p:txBody>
          <a:bodyPr/>
          <a:lstStyle/>
          <a:p>
            <a:r>
              <a:rPr lang="en-US" dirty="0">
                <a:latin typeface="Arial Black" pitchFamily="34" charset="0"/>
                <a:cs typeface="Arial" charset="0"/>
              </a:rPr>
              <a:t>Prevention of Heat Exhaustion</a:t>
            </a:r>
          </a:p>
          <a:p>
            <a:pPr lvl="1"/>
            <a:r>
              <a:rPr lang="en-US" dirty="0">
                <a:latin typeface="Arial" charset="0"/>
                <a:cs typeface="Arial" charset="0"/>
              </a:rPr>
              <a:t>Drink plenty of water.</a:t>
            </a:r>
          </a:p>
          <a:p>
            <a:pPr lvl="1"/>
            <a:r>
              <a:rPr lang="en-US" dirty="0">
                <a:latin typeface="Arial" charset="0"/>
                <a:cs typeface="Arial" charset="0"/>
              </a:rPr>
              <a:t>Take frequent breaks if hiking to or from hunting spot, especially when carrying large load.</a:t>
            </a:r>
          </a:p>
          <a:p>
            <a:pPr lvl="1"/>
            <a:r>
              <a:rPr lang="en-US" dirty="0">
                <a:latin typeface="Arial" charset="0"/>
                <a:cs typeface="Arial" charset="0"/>
              </a:rPr>
              <a:t>Dress in layers and shed layers as physical activity increases.</a:t>
            </a:r>
          </a:p>
        </p:txBody>
      </p:sp>
    </p:spTree>
  </p:cSld>
  <p:clrMapOvr>
    <a:masterClrMapping/>
  </p:clrMapOvr>
  <p:transition/>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2"/>
          <p:cNvSpPr>
            <a:spLocks noGrp="1" noChangeArrowheads="1"/>
          </p:cNvSpPr>
          <p:nvPr>
            <p:ph type="title"/>
          </p:nvPr>
        </p:nvSpPr>
        <p:spPr/>
        <p:txBody>
          <a:bodyPr/>
          <a:lstStyle/>
          <a:p>
            <a:pPr eaLnBrk="1" hangingPunct="1"/>
            <a:r>
              <a:rPr lang="en-US" dirty="0"/>
              <a:t>Coping With Extreme Weather</a:t>
            </a:r>
            <a:endParaRPr lang="en-US" sz="2400" dirty="0"/>
          </a:p>
        </p:txBody>
      </p:sp>
      <p:sp>
        <p:nvSpPr>
          <p:cNvPr id="489475" name="Content Placeholder 3"/>
          <p:cNvSpPr>
            <a:spLocks noGrp="1"/>
          </p:cNvSpPr>
          <p:nvPr>
            <p:ph idx="1"/>
          </p:nvPr>
        </p:nvSpPr>
        <p:spPr/>
        <p:txBody>
          <a:bodyPr/>
          <a:lstStyle/>
          <a:p>
            <a:r>
              <a:rPr lang="en-US" dirty="0">
                <a:latin typeface="Arial Black" pitchFamily="34" charset="0"/>
                <a:cs typeface="Arial" charset="0"/>
              </a:rPr>
              <a:t>Symptoms of Heat Exhaustion</a:t>
            </a:r>
          </a:p>
          <a:p>
            <a:pPr lvl="1"/>
            <a:r>
              <a:rPr lang="en-US" dirty="0">
                <a:latin typeface="Arial" charset="0"/>
                <a:cs typeface="Arial" charset="0"/>
              </a:rPr>
              <a:t>Pale and clammy skin</a:t>
            </a:r>
          </a:p>
          <a:p>
            <a:pPr lvl="1"/>
            <a:r>
              <a:rPr lang="en-US" dirty="0">
                <a:latin typeface="Arial" charset="0"/>
                <a:cs typeface="Arial" charset="0"/>
              </a:rPr>
              <a:t>Weakness</a:t>
            </a:r>
          </a:p>
          <a:p>
            <a:pPr lvl="1"/>
            <a:r>
              <a:rPr lang="en-US" dirty="0">
                <a:latin typeface="Arial" charset="0"/>
                <a:cs typeface="Arial" charset="0"/>
              </a:rPr>
              <a:t>Nausea</a:t>
            </a:r>
          </a:p>
          <a:p>
            <a:pPr lvl="1"/>
            <a:r>
              <a:rPr lang="en-US" dirty="0">
                <a:latin typeface="Arial" charset="0"/>
                <a:cs typeface="Arial" charset="0"/>
              </a:rPr>
              <a:t>Headache</a:t>
            </a:r>
          </a:p>
          <a:p>
            <a:pPr lvl="1"/>
            <a:r>
              <a:rPr lang="en-US" dirty="0">
                <a:latin typeface="Arial" charset="0"/>
                <a:cs typeface="Arial" charset="0"/>
              </a:rPr>
              <a:t>Muscle cramps</a:t>
            </a:r>
          </a:p>
        </p:txBody>
      </p:sp>
    </p:spTree>
  </p:cSld>
  <p:clrMapOvr>
    <a:masterClrMapping/>
  </p:clrMapOvr>
  <p:transition/>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2"/>
          <p:cNvSpPr>
            <a:spLocks noGrp="1" noChangeArrowheads="1"/>
          </p:cNvSpPr>
          <p:nvPr>
            <p:ph type="title"/>
          </p:nvPr>
        </p:nvSpPr>
        <p:spPr/>
        <p:txBody>
          <a:bodyPr/>
          <a:lstStyle/>
          <a:p>
            <a:pPr eaLnBrk="1" hangingPunct="1"/>
            <a:r>
              <a:rPr lang="en-US" dirty="0"/>
              <a:t>Coping With Extreme Weather</a:t>
            </a:r>
            <a:endParaRPr lang="en-US" sz="2400" dirty="0"/>
          </a:p>
        </p:txBody>
      </p:sp>
      <p:sp>
        <p:nvSpPr>
          <p:cNvPr id="490499" name="Content Placeholder 3"/>
          <p:cNvSpPr>
            <a:spLocks noGrp="1"/>
          </p:cNvSpPr>
          <p:nvPr>
            <p:ph idx="1"/>
          </p:nvPr>
        </p:nvSpPr>
        <p:spPr/>
        <p:txBody>
          <a:bodyPr/>
          <a:lstStyle/>
          <a:p>
            <a:r>
              <a:rPr lang="en-US" dirty="0">
                <a:latin typeface="Arial Black" pitchFamily="34" charset="0"/>
                <a:cs typeface="Arial" charset="0"/>
              </a:rPr>
              <a:t>Treatment of Heat Exhaustion</a:t>
            </a:r>
          </a:p>
          <a:p>
            <a:pPr lvl="1"/>
            <a:r>
              <a:rPr lang="en-US" dirty="0">
                <a:latin typeface="Arial" charset="0"/>
                <a:cs typeface="Arial" charset="0"/>
              </a:rPr>
              <a:t>Move to a cooler place and drink water.</a:t>
            </a:r>
          </a:p>
          <a:p>
            <a:pPr lvl="1"/>
            <a:r>
              <a:rPr lang="en-US" dirty="0">
                <a:latin typeface="Arial" charset="0"/>
                <a:cs typeface="Arial" charset="0"/>
              </a:rPr>
              <a:t>Fan to lower body temperature, but don’t over-chill.</a:t>
            </a:r>
          </a:p>
        </p:txBody>
      </p:sp>
    </p:spTree>
  </p:cSld>
  <p:clrMapOvr>
    <a:masterClrMapping/>
  </p:clrMapOvr>
  <p:transition/>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2"/>
          <p:cNvSpPr>
            <a:spLocks noGrp="1" noChangeArrowheads="1"/>
          </p:cNvSpPr>
          <p:nvPr>
            <p:ph type="title"/>
          </p:nvPr>
        </p:nvSpPr>
        <p:spPr/>
        <p:txBody>
          <a:bodyPr/>
          <a:lstStyle/>
          <a:p>
            <a:pPr eaLnBrk="1" hangingPunct="1"/>
            <a:r>
              <a:rPr lang="en-US" dirty="0"/>
              <a:t>Coping With Extreme Weather</a:t>
            </a:r>
            <a:endParaRPr lang="en-US" sz="2400" dirty="0"/>
          </a:p>
        </p:txBody>
      </p:sp>
      <p:sp>
        <p:nvSpPr>
          <p:cNvPr id="491523"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Heat Stroke</a:t>
            </a:r>
          </a:p>
        </p:txBody>
      </p:sp>
      <p:sp>
        <p:nvSpPr>
          <p:cNvPr id="491524" name="Content Placeholder 3"/>
          <p:cNvSpPr>
            <a:spLocks noGrp="1"/>
          </p:cNvSpPr>
          <p:nvPr>
            <p:ph sz="half" idx="2"/>
          </p:nvPr>
        </p:nvSpPr>
        <p:spPr>
          <a:xfrm>
            <a:off x="457200" y="1916113"/>
            <a:ext cx="8229600" cy="3951287"/>
          </a:xfrm>
        </p:spPr>
        <p:txBody>
          <a:bodyPr/>
          <a:lstStyle/>
          <a:p>
            <a:pPr>
              <a:buFont typeface="Wingdings" pitchFamily="2" charset="2"/>
              <a:buNone/>
            </a:pPr>
            <a:r>
              <a:rPr lang="en-US" dirty="0">
                <a:latin typeface="Arial" charset="0"/>
                <a:cs typeface="Arial" charset="0"/>
              </a:rPr>
              <a:t>Treat as medical emergency—can be fatal.</a:t>
            </a:r>
          </a:p>
          <a:p>
            <a:r>
              <a:rPr lang="en-US" dirty="0">
                <a:latin typeface="Arial Black" pitchFamily="34" charset="0"/>
                <a:cs typeface="Arial" charset="0"/>
              </a:rPr>
              <a:t>Symptoms of Heat Stroke</a:t>
            </a:r>
          </a:p>
          <a:p>
            <a:pPr lvl="1"/>
            <a:r>
              <a:rPr lang="en-US" dirty="0">
                <a:latin typeface="Arial" charset="0"/>
                <a:cs typeface="Arial" charset="0"/>
              </a:rPr>
              <a:t>Dry, hot, and flushed skin—dark or purple color</a:t>
            </a:r>
          </a:p>
          <a:p>
            <a:pPr lvl="1"/>
            <a:r>
              <a:rPr lang="en-US" dirty="0">
                <a:latin typeface="Arial" charset="0"/>
                <a:cs typeface="Arial" charset="0"/>
              </a:rPr>
              <a:t>Dilated pupils</a:t>
            </a:r>
          </a:p>
          <a:p>
            <a:pPr lvl="1"/>
            <a:r>
              <a:rPr lang="en-US" dirty="0">
                <a:latin typeface="Arial" charset="0"/>
                <a:cs typeface="Arial" charset="0"/>
              </a:rPr>
              <a:t>Rapid, weak pulse</a:t>
            </a:r>
          </a:p>
          <a:p>
            <a:pPr lvl="1"/>
            <a:r>
              <a:rPr lang="en-US" dirty="0">
                <a:latin typeface="Arial" charset="0"/>
                <a:cs typeface="Arial" charset="0"/>
              </a:rPr>
              <a:t>Shallow breathing</a:t>
            </a:r>
          </a:p>
          <a:p>
            <a:pPr lvl="1"/>
            <a:r>
              <a:rPr lang="en-US" dirty="0">
                <a:latin typeface="Arial" charset="0"/>
                <a:cs typeface="Arial" charset="0"/>
              </a:rPr>
              <a:t>High temperature—may be in excess of 106° F</a:t>
            </a:r>
          </a:p>
        </p:txBody>
      </p:sp>
    </p:spTree>
  </p:cSld>
  <p:clrMapOvr>
    <a:masterClrMapping/>
  </p:clrMapOvr>
  <p:transition/>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2"/>
          <p:cNvSpPr>
            <a:spLocks noGrp="1" noChangeArrowheads="1"/>
          </p:cNvSpPr>
          <p:nvPr>
            <p:ph type="title"/>
          </p:nvPr>
        </p:nvSpPr>
        <p:spPr/>
        <p:txBody>
          <a:bodyPr/>
          <a:lstStyle/>
          <a:p>
            <a:pPr eaLnBrk="1" hangingPunct="1"/>
            <a:r>
              <a:rPr lang="en-US" dirty="0"/>
              <a:t>Coping With Extreme Weather</a:t>
            </a:r>
            <a:endParaRPr lang="en-US" sz="2400" dirty="0"/>
          </a:p>
        </p:txBody>
      </p:sp>
      <p:sp>
        <p:nvSpPr>
          <p:cNvPr id="492547" name="Content Placeholder 4"/>
          <p:cNvSpPr>
            <a:spLocks noGrp="1"/>
          </p:cNvSpPr>
          <p:nvPr>
            <p:ph idx="1"/>
          </p:nvPr>
        </p:nvSpPr>
        <p:spPr/>
        <p:txBody>
          <a:bodyPr/>
          <a:lstStyle/>
          <a:p>
            <a:r>
              <a:rPr lang="en-US" dirty="0">
                <a:latin typeface="Arial Black" pitchFamily="34" charset="0"/>
                <a:cs typeface="Arial" charset="0"/>
              </a:rPr>
              <a:t>Treatment of Heat Stroke</a:t>
            </a:r>
          </a:p>
          <a:p>
            <a:pPr lvl="1"/>
            <a:r>
              <a:rPr lang="en-US" dirty="0">
                <a:latin typeface="Arial" charset="0"/>
                <a:cs typeface="Arial" charset="0"/>
              </a:rPr>
              <a:t>Wrap in a sheet and soak with cool—not cold—water.</a:t>
            </a:r>
          </a:p>
          <a:p>
            <a:pPr lvl="1"/>
            <a:r>
              <a:rPr lang="en-US" dirty="0">
                <a:latin typeface="Arial" charset="0"/>
                <a:cs typeface="Arial" charset="0"/>
              </a:rPr>
              <a:t>Fan, but don’t over-chill.</a:t>
            </a:r>
          </a:p>
          <a:p>
            <a:pPr lvl="1"/>
            <a:r>
              <a:rPr lang="en-US" dirty="0">
                <a:latin typeface="Arial" charset="0"/>
                <a:cs typeface="Arial" charset="0"/>
              </a:rPr>
              <a:t>Get to a hospital immediately.</a:t>
            </a:r>
          </a:p>
        </p:txBody>
      </p:sp>
    </p:spTree>
  </p:cSld>
  <p:clrMapOvr>
    <a:masterClrMapping/>
  </p:clrMapOvr>
  <p:transition/>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Title 1"/>
          <p:cNvSpPr>
            <a:spLocks noGrp="1"/>
          </p:cNvSpPr>
          <p:nvPr>
            <p:ph type="title"/>
          </p:nvPr>
        </p:nvSpPr>
        <p:spPr/>
        <p:txBody>
          <a:bodyPr/>
          <a:lstStyle/>
          <a:p>
            <a:r>
              <a:rPr lang="en-US" dirty="0"/>
              <a:t>Basic First Aid</a:t>
            </a:r>
          </a:p>
        </p:txBody>
      </p:sp>
      <p:sp>
        <p:nvSpPr>
          <p:cNvPr id="493571" name="Content Placeholder 2"/>
          <p:cNvSpPr>
            <a:spLocks noGrp="1"/>
          </p:cNvSpPr>
          <p:nvPr>
            <p:ph idx="1"/>
          </p:nvPr>
        </p:nvSpPr>
        <p:spPr/>
        <p:txBody>
          <a:bodyPr/>
          <a:lstStyle/>
          <a:p>
            <a:r>
              <a:rPr lang="en-US" dirty="0">
                <a:latin typeface="Arial" charset="0"/>
                <a:cs typeface="Arial" charset="0"/>
              </a:rPr>
              <a:t>Every hunter should take a first-aid course to learn what to do in case of injuries. </a:t>
            </a:r>
          </a:p>
          <a:p>
            <a:r>
              <a:rPr lang="en-US" dirty="0">
                <a:latin typeface="Arial" charset="0"/>
                <a:cs typeface="Arial" charset="0"/>
              </a:rPr>
              <a:t>Common injuries that could occur while hunting:</a:t>
            </a:r>
          </a:p>
          <a:p>
            <a:pPr lvl="1"/>
            <a:r>
              <a:rPr lang="en-US" dirty="0">
                <a:latin typeface="Arial" charset="0"/>
                <a:cs typeface="Arial" charset="0"/>
              </a:rPr>
              <a:t>Bleeding</a:t>
            </a:r>
          </a:p>
          <a:p>
            <a:pPr lvl="1"/>
            <a:r>
              <a:rPr lang="en-US" dirty="0">
                <a:latin typeface="Arial" charset="0"/>
                <a:cs typeface="Arial" charset="0"/>
              </a:rPr>
              <a:t>Broken bones</a:t>
            </a:r>
          </a:p>
          <a:p>
            <a:pPr lvl="1"/>
            <a:r>
              <a:rPr lang="en-US" dirty="0">
                <a:latin typeface="Arial" charset="0"/>
                <a:cs typeface="Arial" charset="0"/>
              </a:rPr>
              <a:t>Burns</a:t>
            </a:r>
          </a:p>
          <a:p>
            <a:pPr lvl="1"/>
            <a:r>
              <a:rPr lang="en-US" dirty="0">
                <a:latin typeface="Arial" charset="0"/>
                <a:cs typeface="Arial" charset="0"/>
              </a:rPr>
              <a:t>Unconsciousness</a:t>
            </a:r>
          </a:p>
        </p:txBody>
      </p:sp>
      <p:sp>
        <p:nvSpPr>
          <p:cNvPr id="493572" name="Content Placeholder 3"/>
          <p:cNvSpPr>
            <a:spLocks noGrp="1"/>
          </p:cNvSpPr>
          <p:nvPr>
            <p:ph sz="half" idx="4294967295"/>
          </p:nvPr>
        </p:nvSpPr>
        <p:spPr>
          <a:xfrm>
            <a:off x="4419600" y="2941638"/>
            <a:ext cx="3657600" cy="1782762"/>
          </a:xfrm>
        </p:spPr>
        <p:txBody>
          <a:bodyPr/>
          <a:lstStyle/>
          <a:p>
            <a:pPr lvl="1"/>
            <a:r>
              <a:rPr lang="en-US" dirty="0">
                <a:latin typeface="Arial" charset="0"/>
                <a:cs typeface="Arial" charset="0"/>
              </a:rPr>
              <a:t>Carbon monoxide </a:t>
            </a:r>
            <a:br>
              <a:rPr lang="en-US" dirty="0">
                <a:latin typeface="Arial" charset="0"/>
                <a:cs typeface="Arial" charset="0"/>
              </a:rPr>
            </a:br>
            <a:r>
              <a:rPr lang="en-US" dirty="0">
                <a:latin typeface="Arial" charset="0"/>
                <a:cs typeface="Arial" charset="0"/>
              </a:rPr>
              <a:t>poisoning</a:t>
            </a:r>
          </a:p>
          <a:p>
            <a:pPr lvl="1"/>
            <a:r>
              <a:rPr lang="en-US" dirty="0">
                <a:latin typeface="Arial" charset="0"/>
                <a:cs typeface="Arial" charset="0"/>
              </a:rPr>
              <a:t>Chest wounds</a:t>
            </a:r>
          </a:p>
          <a:p>
            <a:pPr lvl="1"/>
            <a:r>
              <a:rPr lang="en-US" dirty="0">
                <a:latin typeface="Arial" charset="0"/>
                <a:cs typeface="Arial" charset="0"/>
              </a:rPr>
              <a:t>Shock</a:t>
            </a:r>
          </a:p>
          <a:p>
            <a:pPr lvl="1"/>
            <a:r>
              <a:rPr lang="en-US" dirty="0">
                <a:latin typeface="Arial" charset="0"/>
                <a:cs typeface="Arial" charset="0"/>
              </a:rPr>
              <a:t>Snakebite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dirty="0"/>
              <a:t>Common Features of Firearms</a:t>
            </a:r>
          </a:p>
        </p:txBody>
      </p:sp>
      <p:sp>
        <p:nvSpPr>
          <p:cNvPr id="74755" name="Content Placeholder 2"/>
          <p:cNvSpPr>
            <a:spLocks noGrp="1"/>
          </p:cNvSpPr>
          <p:nvPr>
            <p:ph idx="1"/>
          </p:nvPr>
        </p:nvSpPr>
        <p:spPr/>
        <p:txBody>
          <a:bodyPr/>
          <a:lstStyle/>
          <a:p>
            <a:pPr lvl="1"/>
            <a:r>
              <a:rPr lang="en-US" dirty="0">
                <a:latin typeface="Arial Black" pitchFamily="34" charset="0"/>
                <a:cs typeface="Arial" charset="0"/>
              </a:rPr>
              <a:t>Single Action</a:t>
            </a:r>
            <a:r>
              <a:rPr lang="en-US" dirty="0">
                <a:latin typeface="Arial" charset="0"/>
                <a:cs typeface="Arial" charset="0"/>
              </a:rPr>
              <a:t>: Will fire only after the hammer has been cocked manually.</a:t>
            </a:r>
          </a:p>
          <a:p>
            <a:pPr lvl="1"/>
            <a:r>
              <a:rPr lang="en-US" dirty="0">
                <a:latin typeface="Arial Black" pitchFamily="34" charset="0"/>
                <a:cs typeface="Arial" charset="0"/>
              </a:rPr>
              <a:t>Double Action</a:t>
            </a:r>
            <a:r>
              <a:rPr lang="en-US" dirty="0">
                <a:latin typeface="Arial" charset="0"/>
                <a:cs typeface="Arial" charset="0"/>
              </a:rPr>
              <a:t>: Pulling the trigger both cocks and releases the hammer. A double-action revolver typically can also be hammer-cocked like a single-action revolver.</a:t>
            </a:r>
          </a:p>
          <a:p>
            <a:r>
              <a:rPr lang="en-US" dirty="0">
                <a:latin typeface="Arial" charset="0"/>
                <a:cs typeface="Arial" charset="0"/>
              </a:rPr>
              <a:t>You must check the chamber visually to ensure it is unloaded.</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p:cNvSpPr>
            <a:spLocks noGrp="1" noChangeArrowheads="1"/>
          </p:cNvSpPr>
          <p:nvPr>
            <p:ph type="title"/>
          </p:nvPr>
        </p:nvSpPr>
        <p:spPr/>
        <p:txBody>
          <a:bodyPr/>
          <a:lstStyle/>
          <a:p>
            <a:pPr eaLnBrk="1" hangingPunct="1"/>
            <a:r>
              <a:rPr lang="en-US" dirty="0"/>
              <a:t>Basic First Aid</a:t>
            </a:r>
            <a:endParaRPr lang="en-US" sz="2400" dirty="0"/>
          </a:p>
        </p:txBody>
      </p:sp>
      <p:sp>
        <p:nvSpPr>
          <p:cNvPr id="494595"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Bleeding</a:t>
            </a:r>
          </a:p>
        </p:txBody>
      </p:sp>
      <p:sp>
        <p:nvSpPr>
          <p:cNvPr id="494596" name="Content Placeholder 5"/>
          <p:cNvSpPr>
            <a:spLocks noGrp="1"/>
          </p:cNvSpPr>
          <p:nvPr>
            <p:ph sz="half" idx="2"/>
          </p:nvPr>
        </p:nvSpPr>
        <p:spPr>
          <a:xfrm>
            <a:off x="457200" y="1916113"/>
            <a:ext cx="8229600" cy="3951287"/>
          </a:xfrm>
        </p:spPr>
        <p:txBody>
          <a:bodyPr/>
          <a:lstStyle/>
          <a:p>
            <a:r>
              <a:rPr lang="en-US" dirty="0">
                <a:latin typeface="Arial" charset="0"/>
                <a:cs typeface="Arial" charset="0"/>
              </a:rPr>
              <a:t>Rapid loss of just two pints of blood can result in shock and loss of consciousness—victim can bleed to death in short time.</a:t>
            </a:r>
          </a:p>
          <a:p>
            <a:r>
              <a:rPr lang="en-US" dirty="0">
                <a:latin typeface="Arial" charset="0"/>
                <a:cs typeface="Arial" charset="0"/>
              </a:rPr>
              <a:t>Direct pressure and elevation usually sufficient to stop bleeding. If profuse bleeding continues, try shutting off circulation in artery supplying blood to injured limb.</a:t>
            </a:r>
          </a:p>
        </p:txBody>
      </p:sp>
    </p:spTree>
  </p:cSld>
  <p:clrMapOvr>
    <a:masterClrMapping/>
  </p:clrMapOvr>
  <p:transition/>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Title 3"/>
          <p:cNvSpPr>
            <a:spLocks noGrp="1"/>
          </p:cNvSpPr>
          <p:nvPr>
            <p:ph type="title"/>
          </p:nvPr>
        </p:nvSpPr>
        <p:spPr/>
        <p:txBody>
          <a:bodyPr/>
          <a:lstStyle/>
          <a:p>
            <a:r>
              <a:rPr lang="en-US" dirty="0"/>
              <a:t>Basic First Aid</a:t>
            </a:r>
          </a:p>
        </p:txBody>
      </p:sp>
      <p:sp>
        <p:nvSpPr>
          <p:cNvPr id="495619"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Broken Bones</a:t>
            </a:r>
          </a:p>
        </p:txBody>
      </p:sp>
      <p:sp>
        <p:nvSpPr>
          <p:cNvPr id="495620" name="Content Placeholder 5"/>
          <p:cNvSpPr>
            <a:spLocks noGrp="1"/>
          </p:cNvSpPr>
          <p:nvPr>
            <p:ph sz="half" idx="2"/>
          </p:nvPr>
        </p:nvSpPr>
        <p:spPr>
          <a:xfrm>
            <a:off x="457200" y="1916113"/>
            <a:ext cx="8229600" cy="3951287"/>
          </a:xfrm>
        </p:spPr>
        <p:txBody>
          <a:bodyPr/>
          <a:lstStyle/>
          <a:p>
            <a:r>
              <a:rPr lang="en-US" dirty="0">
                <a:latin typeface="Arial" charset="0"/>
                <a:cs typeface="Arial" charset="0"/>
              </a:rPr>
              <a:t>Assume someone has broken bone if pain lasts more than a few minutes, moving injured area is difficult, or swelling in injured area. </a:t>
            </a:r>
          </a:p>
          <a:p>
            <a:r>
              <a:rPr lang="en-US" dirty="0">
                <a:latin typeface="Arial" charset="0"/>
                <a:cs typeface="Arial" charset="0"/>
              </a:rPr>
              <a:t>If transporting victim long distance, immobilize joint above and below break to prevent further injury and relieve pain. Don’t try to straighten limb—splint it the way you found it.</a:t>
            </a:r>
          </a:p>
          <a:p>
            <a:r>
              <a:rPr lang="en-US" dirty="0">
                <a:latin typeface="Arial" charset="0"/>
                <a:cs typeface="Arial" charset="0"/>
              </a:rPr>
              <a:t>Do not remove the shoe from a broken foot.</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Title 3"/>
          <p:cNvSpPr>
            <a:spLocks noGrp="1"/>
          </p:cNvSpPr>
          <p:nvPr>
            <p:ph type="title"/>
          </p:nvPr>
        </p:nvSpPr>
        <p:spPr/>
        <p:txBody>
          <a:bodyPr/>
          <a:lstStyle/>
          <a:p>
            <a:r>
              <a:rPr lang="en-US" dirty="0"/>
              <a:t>Basic First Aid</a:t>
            </a:r>
          </a:p>
        </p:txBody>
      </p:sp>
      <p:sp>
        <p:nvSpPr>
          <p:cNvPr id="496643"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Burns</a:t>
            </a:r>
          </a:p>
        </p:txBody>
      </p:sp>
      <p:sp>
        <p:nvSpPr>
          <p:cNvPr id="496644" name="Content Placeholder 5"/>
          <p:cNvSpPr>
            <a:spLocks noGrp="1"/>
          </p:cNvSpPr>
          <p:nvPr>
            <p:ph sz="half" idx="2"/>
          </p:nvPr>
        </p:nvSpPr>
        <p:spPr>
          <a:xfrm>
            <a:off x="457200" y="1916113"/>
            <a:ext cx="8229600" cy="3951287"/>
          </a:xfrm>
        </p:spPr>
        <p:txBody>
          <a:bodyPr/>
          <a:lstStyle/>
          <a:p>
            <a:r>
              <a:rPr lang="en-US" dirty="0">
                <a:latin typeface="Arial" charset="0"/>
                <a:cs typeface="Arial" charset="0"/>
              </a:rPr>
              <a:t>First- and second-degree burns with closed blisters best treated with cold water. </a:t>
            </a:r>
          </a:p>
          <a:p>
            <a:r>
              <a:rPr lang="en-US" dirty="0">
                <a:latin typeface="Arial" charset="0"/>
                <a:cs typeface="Arial" charset="0"/>
              </a:rPr>
              <a:t>Second- and third-degree burns with open blisters should be wrapped with loose, dry dressing.</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First Aid</a:t>
            </a:r>
          </a:p>
        </p:txBody>
      </p:sp>
      <p:sp>
        <p:nvSpPr>
          <p:cNvPr id="3" name="Text Placeholder 2"/>
          <p:cNvSpPr>
            <a:spLocks noGrp="1"/>
          </p:cNvSpPr>
          <p:nvPr>
            <p:ph type="body" idx="1"/>
          </p:nvPr>
        </p:nvSpPr>
        <p:spPr/>
        <p:txBody>
          <a:bodyPr/>
          <a:lstStyle/>
          <a:p>
            <a:r>
              <a:rPr lang="en-US" dirty="0"/>
              <a:t>Unconsciousness</a:t>
            </a:r>
          </a:p>
        </p:txBody>
      </p:sp>
      <p:sp>
        <p:nvSpPr>
          <p:cNvPr id="4" name="Content Placeholder 3"/>
          <p:cNvSpPr>
            <a:spLocks noGrp="1"/>
          </p:cNvSpPr>
          <p:nvPr>
            <p:ph sz="half" idx="2"/>
          </p:nvPr>
        </p:nvSpPr>
        <p:spPr/>
        <p:txBody>
          <a:bodyPr/>
          <a:lstStyle/>
          <a:p>
            <a:r>
              <a:rPr lang="en-US" dirty="0"/>
              <a:t>Contact emergency medical personnel immediately.</a:t>
            </a:r>
          </a:p>
          <a:p>
            <a:r>
              <a:rPr lang="en-US" dirty="0"/>
              <a:t>Determine if the victim has a clear (unobstructed) and open airway.</a:t>
            </a:r>
          </a:p>
          <a:p>
            <a:r>
              <a:rPr lang="en-US" dirty="0"/>
              <a:t>Check for breathing.</a:t>
            </a:r>
          </a:p>
          <a:p>
            <a:r>
              <a:rPr lang="en-US" dirty="0"/>
              <a:t>Check for pulse.</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Title 1"/>
          <p:cNvSpPr>
            <a:spLocks noGrp="1"/>
          </p:cNvSpPr>
          <p:nvPr>
            <p:ph type="title"/>
          </p:nvPr>
        </p:nvSpPr>
        <p:spPr/>
        <p:txBody>
          <a:bodyPr/>
          <a:lstStyle/>
          <a:p>
            <a:r>
              <a:rPr lang="en-US" dirty="0"/>
              <a:t>Basic First Aid</a:t>
            </a:r>
          </a:p>
        </p:txBody>
      </p:sp>
      <p:sp>
        <p:nvSpPr>
          <p:cNvPr id="497667" name="Text Placeholder 3"/>
          <p:cNvSpPr>
            <a:spLocks noGrp="1"/>
          </p:cNvSpPr>
          <p:nvPr>
            <p:ph type="body" idx="1"/>
          </p:nvPr>
        </p:nvSpPr>
        <p:spPr>
          <a:xfrm>
            <a:off x="457200" y="1276350"/>
            <a:ext cx="8229600" cy="639763"/>
          </a:xfrm>
        </p:spPr>
        <p:txBody>
          <a:bodyPr/>
          <a:lstStyle/>
          <a:p>
            <a:r>
              <a:rPr lang="en-US" dirty="0">
                <a:latin typeface="Arial" charset="0"/>
                <a:cs typeface="Arial" charset="0"/>
              </a:rPr>
              <a:t>Carbon Monoxide Poisoning</a:t>
            </a:r>
          </a:p>
        </p:txBody>
      </p:sp>
      <p:sp>
        <p:nvSpPr>
          <p:cNvPr id="497668" name="Content Placeholder 4"/>
          <p:cNvSpPr>
            <a:spLocks noGrp="1"/>
          </p:cNvSpPr>
          <p:nvPr>
            <p:ph sz="half" idx="2"/>
          </p:nvPr>
        </p:nvSpPr>
        <p:spPr>
          <a:xfrm>
            <a:off x="457200" y="1916113"/>
            <a:ext cx="8229600" cy="3951287"/>
          </a:xfrm>
        </p:spPr>
        <p:txBody>
          <a:bodyPr/>
          <a:lstStyle/>
          <a:p>
            <a:pPr>
              <a:spcBef>
                <a:spcPts val="1800"/>
              </a:spcBef>
            </a:pPr>
            <a:r>
              <a:rPr lang="en-US" dirty="0">
                <a:latin typeface="Arial" charset="0"/>
                <a:cs typeface="Arial" charset="0"/>
              </a:rPr>
              <a:t>Improperly working camp stoves and lanterns, as well as wood and charcoal fires, can produce lethal carbon monoxide. </a:t>
            </a:r>
          </a:p>
          <a:p>
            <a:pPr>
              <a:spcBef>
                <a:spcPts val="1800"/>
              </a:spcBef>
            </a:pPr>
            <a:r>
              <a:rPr lang="en-US" dirty="0">
                <a:latin typeface="Arial" charset="0"/>
                <a:cs typeface="Arial" charset="0"/>
              </a:rPr>
              <a:t>Symptoms include headache, dizziness, weakness, and difficulty breathing. Victim’s skin can turn red, and he or she can lose consciousness.</a:t>
            </a:r>
          </a:p>
          <a:p>
            <a:pPr>
              <a:spcBef>
                <a:spcPts val="1800"/>
              </a:spcBef>
            </a:pPr>
            <a:r>
              <a:rPr lang="en-US" dirty="0">
                <a:latin typeface="Arial" charset="0"/>
                <a:cs typeface="Arial" charset="0"/>
              </a:rPr>
              <a:t>Get victims to fresh air immediately, and keep them lying quietly. Prompt medical care is essential.</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Title 3"/>
          <p:cNvSpPr>
            <a:spLocks noGrp="1"/>
          </p:cNvSpPr>
          <p:nvPr>
            <p:ph type="title"/>
          </p:nvPr>
        </p:nvSpPr>
        <p:spPr/>
        <p:txBody>
          <a:bodyPr/>
          <a:lstStyle/>
          <a:p>
            <a:r>
              <a:rPr lang="en-US" dirty="0"/>
              <a:t>Basic First Aid</a:t>
            </a:r>
          </a:p>
        </p:txBody>
      </p:sp>
      <p:sp>
        <p:nvSpPr>
          <p:cNvPr id="498691"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Chest Wounds</a:t>
            </a:r>
          </a:p>
        </p:txBody>
      </p:sp>
      <p:sp>
        <p:nvSpPr>
          <p:cNvPr id="498692" name="Content Placeholder 5"/>
          <p:cNvSpPr>
            <a:spLocks noGrp="1"/>
          </p:cNvSpPr>
          <p:nvPr>
            <p:ph sz="half" idx="2"/>
          </p:nvPr>
        </p:nvSpPr>
        <p:spPr>
          <a:xfrm>
            <a:off x="457200" y="1916113"/>
            <a:ext cx="8229600" cy="3951287"/>
          </a:xfrm>
        </p:spPr>
        <p:txBody>
          <a:bodyPr/>
          <a:lstStyle/>
          <a:p>
            <a:r>
              <a:rPr lang="en-US" dirty="0">
                <a:latin typeface="Arial" charset="0"/>
                <a:cs typeface="Arial" charset="0"/>
              </a:rPr>
              <a:t>Bullet striking the chest can cause sucking chest wound—deep, open wound of chest wall that allows air into chest cavity. </a:t>
            </a:r>
          </a:p>
          <a:p>
            <a:r>
              <a:rPr lang="en-US" dirty="0">
                <a:latin typeface="Arial" charset="0"/>
                <a:cs typeface="Arial" charset="0"/>
              </a:rPr>
              <a:t>All chest injuries are very serious and need immediate medical attention. </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Title 4"/>
          <p:cNvSpPr>
            <a:spLocks noGrp="1"/>
          </p:cNvSpPr>
          <p:nvPr>
            <p:ph type="title"/>
          </p:nvPr>
        </p:nvSpPr>
        <p:spPr/>
        <p:txBody>
          <a:bodyPr/>
          <a:lstStyle/>
          <a:p>
            <a:r>
              <a:rPr lang="en-US" dirty="0"/>
              <a:t>Basic First Aid</a:t>
            </a:r>
          </a:p>
        </p:txBody>
      </p:sp>
      <p:sp>
        <p:nvSpPr>
          <p:cNvPr id="499715" name="Text Placeholder 5"/>
          <p:cNvSpPr>
            <a:spLocks noGrp="1"/>
          </p:cNvSpPr>
          <p:nvPr>
            <p:ph type="body" idx="1"/>
          </p:nvPr>
        </p:nvSpPr>
        <p:spPr>
          <a:xfrm>
            <a:off x="457200" y="1276350"/>
            <a:ext cx="8229600" cy="639763"/>
          </a:xfrm>
        </p:spPr>
        <p:txBody>
          <a:bodyPr/>
          <a:lstStyle/>
          <a:p>
            <a:r>
              <a:rPr lang="en-US" dirty="0">
                <a:latin typeface="Arial" charset="0"/>
                <a:cs typeface="Arial" charset="0"/>
              </a:rPr>
              <a:t>Shock</a:t>
            </a:r>
          </a:p>
        </p:txBody>
      </p:sp>
      <p:sp>
        <p:nvSpPr>
          <p:cNvPr id="499716" name="Content Placeholder 6"/>
          <p:cNvSpPr>
            <a:spLocks noGrp="1"/>
          </p:cNvSpPr>
          <p:nvPr>
            <p:ph sz="half" idx="2"/>
          </p:nvPr>
        </p:nvSpPr>
        <p:spPr>
          <a:xfrm>
            <a:off x="457200" y="1916113"/>
            <a:ext cx="8229600" cy="3951287"/>
          </a:xfrm>
        </p:spPr>
        <p:txBody>
          <a:bodyPr/>
          <a:lstStyle/>
          <a:p>
            <a:r>
              <a:rPr lang="en-US" dirty="0">
                <a:latin typeface="Arial" charset="0"/>
                <a:cs typeface="Arial" charset="0"/>
              </a:rPr>
              <a:t>Symptoms include pale, cold, clammy skin; rapid pulse; shallow breathing; and fear in victim.</a:t>
            </a:r>
          </a:p>
          <a:p>
            <a:r>
              <a:rPr lang="en-US" dirty="0">
                <a:latin typeface="Arial" charset="0"/>
                <a:cs typeface="Arial" charset="0"/>
              </a:rPr>
              <a:t>Get medical help as quickly as possible.</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Title 1"/>
          <p:cNvSpPr>
            <a:spLocks noGrp="1"/>
          </p:cNvSpPr>
          <p:nvPr>
            <p:ph type="title"/>
          </p:nvPr>
        </p:nvSpPr>
        <p:spPr/>
        <p:txBody>
          <a:bodyPr/>
          <a:lstStyle/>
          <a:p>
            <a:r>
              <a:rPr lang="en-US" dirty="0"/>
              <a:t>Basic First Aid</a:t>
            </a:r>
          </a:p>
        </p:txBody>
      </p:sp>
      <p:sp>
        <p:nvSpPr>
          <p:cNvPr id="500739" name="Text Placeholder 2"/>
          <p:cNvSpPr>
            <a:spLocks noGrp="1"/>
          </p:cNvSpPr>
          <p:nvPr>
            <p:ph type="body" idx="1"/>
          </p:nvPr>
        </p:nvSpPr>
        <p:spPr>
          <a:xfrm>
            <a:off x="457200" y="1276350"/>
            <a:ext cx="8229600" cy="639763"/>
          </a:xfrm>
        </p:spPr>
        <p:txBody>
          <a:bodyPr/>
          <a:lstStyle/>
          <a:p>
            <a:r>
              <a:rPr lang="en-US" dirty="0">
                <a:latin typeface="Arial" charset="0"/>
                <a:cs typeface="Arial" charset="0"/>
              </a:rPr>
              <a:t>Snakebite</a:t>
            </a:r>
          </a:p>
        </p:txBody>
      </p:sp>
      <p:sp>
        <p:nvSpPr>
          <p:cNvPr id="500740" name="Content Placeholder 3"/>
          <p:cNvSpPr>
            <a:spLocks noGrp="1"/>
          </p:cNvSpPr>
          <p:nvPr>
            <p:ph sz="half" idx="2"/>
          </p:nvPr>
        </p:nvSpPr>
        <p:spPr>
          <a:xfrm>
            <a:off x="457200" y="1916113"/>
            <a:ext cx="8229600" cy="3951287"/>
          </a:xfrm>
        </p:spPr>
        <p:txBody>
          <a:bodyPr/>
          <a:lstStyle/>
          <a:p>
            <a:r>
              <a:rPr lang="en-US" dirty="0">
                <a:latin typeface="Arial" charset="0"/>
                <a:cs typeface="Arial" charset="0"/>
              </a:rPr>
              <a:t>Best response is to rush victim to hospital emergency room. Cutting and suctioning bite can do more harm than good. </a:t>
            </a:r>
          </a:p>
          <a:p>
            <a:r>
              <a:rPr lang="en-US" dirty="0">
                <a:latin typeface="Arial" charset="0"/>
                <a:cs typeface="Arial" charset="0"/>
              </a:rPr>
              <a:t>Fear and panic aggravate snakebite reactions. Calm victim as much as possible. Keep victim in reclining position to slow spread of venom. If bite is on a limb, keep wound at or below level of heart.</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Title 3"/>
          <p:cNvSpPr>
            <a:spLocks noGrp="1"/>
          </p:cNvSpPr>
          <p:nvPr>
            <p:ph type="title"/>
          </p:nvPr>
        </p:nvSpPr>
        <p:spPr/>
        <p:txBody>
          <a:bodyPr/>
          <a:lstStyle/>
          <a:p>
            <a:r>
              <a:rPr lang="en-US" dirty="0"/>
              <a:t>Chapter Eight Review Questions</a:t>
            </a:r>
          </a:p>
        </p:txBody>
      </p:sp>
      <p:sp>
        <p:nvSpPr>
          <p:cNvPr id="501763"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There are four areas to address when preparing for a hunting trip: be ready, know your location, prepare for safety, and ______________.</a:t>
            </a:r>
          </a:p>
        </p:txBody>
      </p:sp>
      <p:sp>
        <p:nvSpPr>
          <p:cNvPr id="498692" name="Content Placeholder 5"/>
          <p:cNvSpPr>
            <a:spLocks noGrp="1"/>
          </p:cNvSpPr>
          <p:nvPr>
            <p:ph sz="quarter" idx="10"/>
          </p:nvPr>
        </p:nvSpPr>
        <p:spPr/>
        <p:txBody>
          <a:bodyPr/>
          <a:lstStyle/>
          <a:p>
            <a:r>
              <a:rPr lang="en-US" dirty="0">
                <a:cs typeface="Arial" charset="0"/>
              </a:rPr>
              <a:t>Answer: </a:t>
            </a:r>
            <a:r>
              <a:rPr lang="en-US" dirty="0">
                <a:solidFill>
                  <a:srgbClr val="000000"/>
                </a:solidFill>
                <a:latin typeface="Arial" charset="0"/>
                <a:cs typeface="Arial" charset="0"/>
              </a:rPr>
              <a:t>tell others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869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8692" grpId="0" build="p"/>
    </p:bldLst>
  </p:timing>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Title 3"/>
          <p:cNvSpPr>
            <a:spLocks noGrp="1"/>
          </p:cNvSpPr>
          <p:nvPr>
            <p:ph type="title"/>
          </p:nvPr>
        </p:nvSpPr>
        <p:spPr/>
        <p:txBody>
          <a:bodyPr/>
          <a:lstStyle/>
          <a:p>
            <a:r>
              <a:rPr lang="en-US" dirty="0"/>
              <a:t>Chapter Eight Review Questions</a:t>
            </a:r>
          </a:p>
        </p:txBody>
      </p:sp>
      <p:sp>
        <p:nvSpPr>
          <p:cNvPr id="502787"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__________________ would not be an essential part of a hunting plan that you would leave with a family member or friend.</a:t>
            </a:r>
          </a:p>
        </p:txBody>
      </p:sp>
      <p:sp>
        <p:nvSpPr>
          <p:cNvPr id="499716" name="Content Placeholder 5"/>
          <p:cNvSpPr>
            <a:spLocks noGrp="1"/>
          </p:cNvSpPr>
          <p:nvPr>
            <p:ph sz="quarter" idx="10"/>
          </p:nvPr>
        </p:nvSpPr>
        <p:spPr/>
        <p:txBody>
          <a:bodyPr/>
          <a:lstStyle/>
          <a:p>
            <a:r>
              <a:rPr lang="en-US" dirty="0">
                <a:cs typeface="Arial" charset="0"/>
              </a:rPr>
              <a:t>Answer: </a:t>
            </a:r>
            <a:r>
              <a:rPr lang="en-US" dirty="0">
                <a:solidFill>
                  <a:srgbClr val="000000"/>
                </a:solidFill>
                <a:latin typeface="Arial" charset="0"/>
                <a:cs typeface="Arial" charset="0"/>
              </a:rPr>
              <a:t>The number of game you plan to harvest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97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16"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4"/>
          <p:cNvSpPr>
            <a:spLocks noGrp="1"/>
          </p:cNvSpPr>
          <p:nvPr>
            <p:ph type="title"/>
          </p:nvPr>
        </p:nvSpPr>
        <p:spPr/>
        <p:txBody>
          <a:bodyPr/>
          <a:lstStyle/>
          <a:p>
            <a:r>
              <a:rPr lang="en-US" dirty="0"/>
              <a:t>Common Features of Firearms</a:t>
            </a:r>
          </a:p>
        </p:txBody>
      </p:sp>
      <p:sp>
        <p:nvSpPr>
          <p:cNvPr id="75779" name="Text Placeholder 5"/>
          <p:cNvSpPr>
            <a:spLocks noGrp="1"/>
          </p:cNvSpPr>
          <p:nvPr>
            <p:ph type="body" idx="1"/>
          </p:nvPr>
        </p:nvSpPr>
        <p:spPr>
          <a:xfrm>
            <a:off x="457200" y="1535113"/>
            <a:ext cx="4040188" cy="674687"/>
          </a:xfrm>
        </p:spPr>
        <p:txBody>
          <a:bodyPr/>
          <a:lstStyle/>
          <a:p>
            <a:r>
              <a:rPr lang="en-US" dirty="0">
                <a:latin typeface="Arial" charset="0"/>
                <a:cs typeface="Arial" charset="0"/>
              </a:rPr>
              <a:t>Typical Handgun Actions</a:t>
            </a:r>
          </a:p>
        </p:txBody>
      </p:sp>
      <p:sp>
        <p:nvSpPr>
          <p:cNvPr id="2" name="TextBox 1">
            <a:extLst>
              <a:ext uri="{FF2B5EF4-FFF2-40B4-BE49-F238E27FC236}">
                <a16:creationId xmlns:a16="http://schemas.microsoft.com/office/drawing/2014/main" id="{180081C7-DF3E-774D-B4A3-B246D6FD3324}"/>
              </a:ext>
            </a:extLst>
          </p:cNvPr>
          <p:cNvSpPr txBox="1"/>
          <p:nvPr/>
        </p:nvSpPr>
        <p:spPr>
          <a:xfrm>
            <a:off x="794475" y="3267105"/>
            <a:ext cx="1828800" cy="923330"/>
          </a:xfrm>
          <a:prstGeom prst="rect">
            <a:avLst/>
          </a:prstGeom>
          <a:noFill/>
        </p:spPr>
        <p:txBody>
          <a:bodyPr wrap="square" rtlCol="0">
            <a:spAutoFit/>
          </a:bodyPr>
          <a:lstStyle/>
          <a:p>
            <a:r>
              <a:rPr lang="en-US" b="1" dirty="0"/>
              <a:t>Break-Action Pistol (Single-Shot)</a:t>
            </a:r>
          </a:p>
        </p:txBody>
      </p:sp>
      <p:pic>
        <p:nvPicPr>
          <p:cNvPr id="19" name="Picture 18">
            <a:extLst>
              <a:ext uri="{FF2B5EF4-FFF2-40B4-BE49-F238E27FC236}">
                <a16:creationId xmlns:a16="http://schemas.microsoft.com/office/drawing/2014/main" id="{AC6E4112-44B0-9747-9BEC-69F910341E6E}"/>
              </a:ext>
            </a:extLst>
          </p:cNvPr>
          <p:cNvPicPr>
            <a:picLocks noChangeAspect="1"/>
          </p:cNvPicPr>
          <p:nvPr/>
        </p:nvPicPr>
        <p:blipFill>
          <a:blip r:embed="rId3"/>
          <a:stretch>
            <a:fillRect/>
          </a:stretch>
        </p:blipFill>
        <p:spPr>
          <a:xfrm>
            <a:off x="5715000" y="2421869"/>
            <a:ext cx="2780323" cy="1251857"/>
          </a:xfrm>
          <a:prstGeom prst="rect">
            <a:avLst/>
          </a:prstGeom>
        </p:spPr>
      </p:pic>
      <p:sp>
        <p:nvSpPr>
          <p:cNvPr id="20" name="TextBox 19">
            <a:extLst>
              <a:ext uri="{FF2B5EF4-FFF2-40B4-BE49-F238E27FC236}">
                <a16:creationId xmlns:a16="http://schemas.microsoft.com/office/drawing/2014/main" id="{2805B237-6708-C840-938F-1C7A9415A659}"/>
              </a:ext>
            </a:extLst>
          </p:cNvPr>
          <p:cNvSpPr txBox="1"/>
          <p:nvPr/>
        </p:nvSpPr>
        <p:spPr>
          <a:xfrm>
            <a:off x="5091192" y="3004217"/>
            <a:ext cx="2438400" cy="923330"/>
          </a:xfrm>
          <a:prstGeom prst="rect">
            <a:avLst/>
          </a:prstGeom>
          <a:noFill/>
        </p:spPr>
        <p:txBody>
          <a:bodyPr wrap="square" rtlCol="0">
            <a:spAutoFit/>
          </a:bodyPr>
          <a:lstStyle/>
          <a:p>
            <a:r>
              <a:rPr lang="en-US" b="1" dirty="0"/>
              <a:t>Double-Action (Trigger-Coking) Revolver</a:t>
            </a:r>
          </a:p>
        </p:txBody>
      </p:sp>
      <p:pic>
        <p:nvPicPr>
          <p:cNvPr id="22" name="Picture 21">
            <a:extLst>
              <a:ext uri="{FF2B5EF4-FFF2-40B4-BE49-F238E27FC236}">
                <a16:creationId xmlns:a16="http://schemas.microsoft.com/office/drawing/2014/main" id="{A06161C7-4687-A345-BB4A-54F8D8C59B51}"/>
              </a:ext>
            </a:extLst>
          </p:cNvPr>
          <p:cNvPicPr>
            <a:picLocks noChangeAspect="1"/>
          </p:cNvPicPr>
          <p:nvPr/>
        </p:nvPicPr>
        <p:blipFill>
          <a:blip r:embed="rId4"/>
          <a:stretch>
            <a:fillRect/>
          </a:stretch>
        </p:blipFill>
        <p:spPr>
          <a:xfrm>
            <a:off x="1227816" y="4501945"/>
            <a:ext cx="2133600" cy="1479103"/>
          </a:xfrm>
          <a:prstGeom prst="rect">
            <a:avLst/>
          </a:prstGeom>
        </p:spPr>
      </p:pic>
      <p:sp>
        <p:nvSpPr>
          <p:cNvPr id="23" name="TextBox 22">
            <a:extLst>
              <a:ext uri="{FF2B5EF4-FFF2-40B4-BE49-F238E27FC236}">
                <a16:creationId xmlns:a16="http://schemas.microsoft.com/office/drawing/2014/main" id="{E79947A2-95E9-5D4B-9A52-51E3EABF98F1}"/>
              </a:ext>
            </a:extLst>
          </p:cNvPr>
          <p:cNvSpPr txBox="1"/>
          <p:nvPr/>
        </p:nvSpPr>
        <p:spPr>
          <a:xfrm>
            <a:off x="762000" y="5294459"/>
            <a:ext cx="2209800" cy="646331"/>
          </a:xfrm>
          <a:prstGeom prst="rect">
            <a:avLst/>
          </a:prstGeom>
          <a:noFill/>
        </p:spPr>
        <p:txBody>
          <a:bodyPr wrap="square" rtlCol="0">
            <a:spAutoFit/>
          </a:bodyPr>
          <a:lstStyle/>
          <a:p>
            <a:r>
              <a:rPr lang="en-US" b="1" dirty="0"/>
              <a:t>Semi-Automatic Pistol</a:t>
            </a:r>
          </a:p>
        </p:txBody>
      </p:sp>
      <p:pic>
        <p:nvPicPr>
          <p:cNvPr id="25" name="Picture 24">
            <a:extLst>
              <a:ext uri="{FF2B5EF4-FFF2-40B4-BE49-F238E27FC236}">
                <a16:creationId xmlns:a16="http://schemas.microsoft.com/office/drawing/2014/main" id="{C9E089A5-E356-4141-98E8-1D2E22C54BAF}"/>
              </a:ext>
            </a:extLst>
          </p:cNvPr>
          <p:cNvPicPr>
            <a:picLocks noChangeAspect="1"/>
          </p:cNvPicPr>
          <p:nvPr/>
        </p:nvPicPr>
        <p:blipFill>
          <a:blip r:embed="rId5"/>
          <a:stretch>
            <a:fillRect/>
          </a:stretch>
        </p:blipFill>
        <p:spPr>
          <a:xfrm>
            <a:off x="6248400" y="4522380"/>
            <a:ext cx="2105025" cy="1041400"/>
          </a:xfrm>
          <a:prstGeom prst="rect">
            <a:avLst/>
          </a:prstGeom>
        </p:spPr>
      </p:pic>
      <p:sp>
        <p:nvSpPr>
          <p:cNvPr id="26" name="TextBox 25">
            <a:extLst>
              <a:ext uri="{FF2B5EF4-FFF2-40B4-BE49-F238E27FC236}">
                <a16:creationId xmlns:a16="http://schemas.microsoft.com/office/drawing/2014/main" id="{81D093CC-561B-3D4E-9894-4C213774FB80}"/>
              </a:ext>
            </a:extLst>
          </p:cNvPr>
          <p:cNvSpPr txBox="1"/>
          <p:nvPr/>
        </p:nvSpPr>
        <p:spPr>
          <a:xfrm>
            <a:off x="5247114" y="5105775"/>
            <a:ext cx="2282478" cy="923330"/>
          </a:xfrm>
          <a:prstGeom prst="rect">
            <a:avLst/>
          </a:prstGeom>
          <a:noFill/>
        </p:spPr>
        <p:txBody>
          <a:bodyPr wrap="square" rtlCol="0">
            <a:spAutoFit/>
          </a:bodyPr>
          <a:lstStyle/>
          <a:p>
            <a:r>
              <a:rPr lang="en-US" b="1" dirty="0"/>
              <a:t>Single-Action  (Hammer-Cocking) Revolver</a:t>
            </a:r>
          </a:p>
        </p:txBody>
      </p:sp>
      <p:pic>
        <p:nvPicPr>
          <p:cNvPr id="75780" name="Picture 5"/>
          <p:cNvPicPr>
            <a:picLocks noGrp="1" noChangeAspect="1"/>
          </p:cNvPicPr>
          <p:nvPr>
            <p:ph sz="half" idx="2"/>
          </p:nvPr>
        </p:nvPicPr>
        <p:blipFill>
          <a:blip r:embed="rId6"/>
          <a:stretch>
            <a:fillRect/>
          </a:stretch>
        </p:blipFill>
        <p:spPr>
          <a:xfrm>
            <a:off x="762000" y="2290638"/>
            <a:ext cx="2341680" cy="1065234"/>
          </a:xfrm>
        </p:spPr>
      </p:pic>
    </p:spTree>
  </p:cSld>
  <p:clrMapOvr>
    <a:masterClrMapping/>
  </p:clrMapOvr>
  <p:transition/>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Title 3"/>
          <p:cNvSpPr>
            <a:spLocks noGrp="1"/>
          </p:cNvSpPr>
          <p:nvPr>
            <p:ph type="title"/>
          </p:nvPr>
        </p:nvSpPr>
        <p:spPr/>
        <p:txBody>
          <a:bodyPr/>
          <a:lstStyle/>
          <a:p>
            <a:r>
              <a:rPr lang="en-US" dirty="0"/>
              <a:t>Chapter Eight Review Questions</a:t>
            </a:r>
          </a:p>
        </p:txBody>
      </p:sp>
      <p:sp>
        <p:nvSpPr>
          <p:cNvPr id="503811"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What color is the safest choice for clothing?</a:t>
            </a:r>
          </a:p>
        </p:txBody>
      </p:sp>
      <p:sp>
        <p:nvSpPr>
          <p:cNvPr id="500740" name="Content Placeholder 5"/>
          <p:cNvSpPr>
            <a:spLocks noGrp="1"/>
          </p:cNvSpPr>
          <p:nvPr>
            <p:ph sz="quarter" idx="10"/>
          </p:nvPr>
        </p:nvSpPr>
        <p:spPr/>
        <p:txBody>
          <a:bodyPr/>
          <a:lstStyle/>
          <a:p>
            <a:r>
              <a:rPr lang="en-US" dirty="0">
                <a:cs typeface="Arial" charset="0"/>
              </a:rPr>
              <a:t>Answer: </a:t>
            </a:r>
            <a:r>
              <a:rPr lang="en-US" dirty="0">
                <a:solidFill>
                  <a:srgbClr val="000000"/>
                </a:solidFill>
                <a:latin typeface="Arial" charset="0"/>
                <a:cs typeface="Arial" charset="0"/>
              </a:rPr>
              <a:t>blaze orange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074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0740" grpId="0" build="p"/>
    </p:bldLst>
  </p:timing>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Title 3"/>
          <p:cNvSpPr>
            <a:spLocks noGrp="1"/>
          </p:cNvSpPr>
          <p:nvPr>
            <p:ph type="title"/>
          </p:nvPr>
        </p:nvSpPr>
        <p:spPr/>
        <p:txBody>
          <a:bodyPr/>
          <a:lstStyle/>
          <a:p>
            <a:r>
              <a:rPr lang="en-US" dirty="0"/>
              <a:t>Chapter Eight Review Questions</a:t>
            </a:r>
          </a:p>
        </p:txBody>
      </p:sp>
      <p:sp>
        <p:nvSpPr>
          <p:cNvPr id="504835"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If dressing for cold weather conditions, you should ________________________________.</a:t>
            </a:r>
          </a:p>
        </p:txBody>
      </p:sp>
      <p:sp>
        <p:nvSpPr>
          <p:cNvPr id="6" name="Content Placeholder 5"/>
          <p:cNvSpPr>
            <a:spLocks noGrp="1"/>
          </p:cNvSpPr>
          <p:nvPr>
            <p:ph sz="quarter" idx="10"/>
          </p:nvPr>
        </p:nvSpPr>
        <p:spPr/>
        <p:txBody>
          <a:bodyPr/>
          <a:lstStyle/>
          <a:p>
            <a:pPr>
              <a:defRPr/>
            </a:pPr>
            <a:r>
              <a:rPr lang="en-US" dirty="0"/>
              <a:t>Answer: </a:t>
            </a:r>
          </a:p>
          <a:p>
            <a:pPr marL="786384" indent="-347472">
              <a:spcBef>
                <a:spcPts val="1200"/>
              </a:spcBef>
              <a:buClr>
                <a:srgbClr val="000000"/>
              </a:buClr>
              <a:buFont typeface="Arial" pitchFamily="34" charset="0"/>
              <a:buChar char="•"/>
              <a:defRPr/>
            </a:pPr>
            <a:r>
              <a:rPr lang="en-US" dirty="0">
                <a:solidFill>
                  <a:srgbClr val="000000"/>
                </a:solidFill>
                <a:latin typeface="Arial" pitchFamily="34" charset="0"/>
              </a:rPr>
              <a:t>wear several layers of clothing instead of one heavy article of clothing</a:t>
            </a:r>
          </a:p>
          <a:p>
            <a:pPr marL="786384" indent="-347472">
              <a:spcBef>
                <a:spcPts val="1200"/>
              </a:spcBef>
              <a:buClr>
                <a:srgbClr val="000000"/>
              </a:buClr>
              <a:buFont typeface="Arial" pitchFamily="34" charset="0"/>
              <a:buChar char="•"/>
              <a:defRPr/>
            </a:pPr>
            <a:r>
              <a:rPr lang="en-US" dirty="0">
                <a:solidFill>
                  <a:srgbClr val="000000"/>
                </a:solidFill>
                <a:latin typeface="Arial" pitchFamily="34" charset="0"/>
              </a:rPr>
              <a:t>wear wool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Title 3"/>
          <p:cNvSpPr>
            <a:spLocks noGrp="1"/>
          </p:cNvSpPr>
          <p:nvPr>
            <p:ph type="title"/>
          </p:nvPr>
        </p:nvSpPr>
        <p:spPr/>
        <p:txBody>
          <a:bodyPr/>
          <a:lstStyle/>
          <a:p>
            <a:r>
              <a:rPr lang="en-US" dirty="0"/>
              <a:t>Chapter Eight Review Questions</a:t>
            </a:r>
          </a:p>
        </p:txBody>
      </p:sp>
      <p:sp>
        <p:nvSpPr>
          <p:cNvPr id="505859"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When laid on a map, a compass needle points to _______________________.</a:t>
            </a:r>
          </a:p>
        </p:txBody>
      </p:sp>
      <p:sp>
        <p:nvSpPr>
          <p:cNvPr id="502788" name="Content Placeholder 5"/>
          <p:cNvSpPr>
            <a:spLocks noGrp="1"/>
          </p:cNvSpPr>
          <p:nvPr>
            <p:ph sz="quarter" idx="10"/>
          </p:nvPr>
        </p:nvSpPr>
        <p:spPr/>
        <p:txBody>
          <a:bodyPr/>
          <a:lstStyle/>
          <a:p>
            <a:r>
              <a:rPr lang="en-US" dirty="0">
                <a:cs typeface="Arial" charset="0"/>
              </a:rPr>
              <a:t>Answer: </a:t>
            </a:r>
            <a:r>
              <a:rPr lang="en-US" dirty="0">
                <a:solidFill>
                  <a:srgbClr val="000000"/>
                </a:solidFill>
                <a:latin typeface="Arial" charset="0"/>
                <a:cs typeface="Arial" charset="0"/>
              </a:rPr>
              <a:t>magnetic north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278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788" grpId="0" build="p"/>
    </p:bldLst>
  </p:timing>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Title 3"/>
          <p:cNvSpPr>
            <a:spLocks noGrp="1"/>
          </p:cNvSpPr>
          <p:nvPr>
            <p:ph type="title"/>
          </p:nvPr>
        </p:nvSpPr>
        <p:spPr/>
        <p:txBody>
          <a:bodyPr/>
          <a:lstStyle/>
          <a:p>
            <a:r>
              <a:rPr lang="en-US" dirty="0"/>
              <a:t>Chapter Eight Review Questions</a:t>
            </a:r>
          </a:p>
        </p:txBody>
      </p:sp>
      <p:sp>
        <p:nvSpPr>
          <p:cNvPr id="506883"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List the five primary requirements for survival.</a:t>
            </a:r>
          </a:p>
        </p:txBody>
      </p:sp>
      <p:sp>
        <p:nvSpPr>
          <p:cNvPr id="6" name="Content Placeholder 5"/>
          <p:cNvSpPr>
            <a:spLocks noGrp="1"/>
          </p:cNvSpPr>
          <p:nvPr>
            <p:ph sz="quarter" idx="10"/>
          </p:nvPr>
        </p:nvSpPr>
        <p:spPr/>
        <p:txBody>
          <a:bodyPr/>
          <a:lstStyle/>
          <a:p>
            <a:pPr>
              <a:defRPr/>
            </a:pPr>
            <a:r>
              <a:rPr lang="en-US" dirty="0"/>
              <a:t>Answer: </a:t>
            </a:r>
          </a:p>
          <a:p>
            <a:pPr marL="786384" indent="-347472">
              <a:spcBef>
                <a:spcPts val="1200"/>
              </a:spcBef>
              <a:buClr>
                <a:srgbClr val="000000"/>
              </a:buClr>
              <a:buFont typeface="Arial" pitchFamily="34" charset="0"/>
              <a:buChar char="•"/>
              <a:defRPr/>
            </a:pPr>
            <a:r>
              <a:rPr lang="en-US" dirty="0">
                <a:solidFill>
                  <a:srgbClr val="000000"/>
                </a:solidFill>
                <a:latin typeface="Arial" pitchFamily="34" charset="0"/>
              </a:rPr>
              <a:t>shelter</a:t>
            </a:r>
          </a:p>
          <a:p>
            <a:pPr marL="786384" indent="-347472">
              <a:spcBef>
                <a:spcPts val="1200"/>
              </a:spcBef>
              <a:buClr>
                <a:srgbClr val="000000"/>
              </a:buClr>
              <a:buFont typeface="Arial" pitchFamily="34" charset="0"/>
              <a:buChar char="•"/>
              <a:defRPr/>
            </a:pPr>
            <a:r>
              <a:rPr lang="en-US" dirty="0">
                <a:solidFill>
                  <a:srgbClr val="000000"/>
                </a:solidFill>
                <a:latin typeface="Arial" pitchFamily="34" charset="0"/>
              </a:rPr>
              <a:t>fire</a:t>
            </a:r>
          </a:p>
          <a:p>
            <a:pPr marL="786384" indent="-347472">
              <a:spcBef>
                <a:spcPts val="1200"/>
              </a:spcBef>
              <a:buClr>
                <a:srgbClr val="000000"/>
              </a:buClr>
              <a:buFont typeface="Arial" pitchFamily="34" charset="0"/>
              <a:buChar char="•"/>
              <a:defRPr/>
            </a:pPr>
            <a:r>
              <a:rPr lang="en-US" dirty="0">
                <a:solidFill>
                  <a:srgbClr val="000000"/>
                </a:solidFill>
                <a:latin typeface="Arial" pitchFamily="34" charset="0"/>
              </a:rPr>
              <a:t>signaling</a:t>
            </a:r>
          </a:p>
          <a:p>
            <a:pPr marL="786384" indent="-347472">
              <a:spcBef>
                <a:spcPts val="1200"/>
              </a:spcBef>
              <a:buClr>
                <a:srgbClr val="000000"/>
              </a:buClr>
              <a:buFont typeface="Arial" pitchFamily="34" charset="0"/>
              <a:buChar char="•"/>
              <a:defRPr/>
            </a:pPr>
            <a:r>
              <a:rPr lang="en-US" dirty="0">
                <a:solidFill>
                  <a:srgbClr val="000000"/>
                </a:solidFill>
                <a:latin typeface="Arial" pitchFamily="34" charset="0"/>
              </a:rPr>
              <a:t>water</a:t>
            </a:r>
          </a:p>
          <a:p>
            <a:pPr marL="786384" indent="-347472">
              <a:spcBef>
                <a:spcPts val="1200"/>
              </a:spcBef>
              <a:buClr>
                <a:srgbClr val="000000"/>
              </a:buClr>
              <a:buFont typeface="Arial" pitchFamily="34" charset="0"/>
              <a:buChar char="•"/>
              <a:defRPr/>
            </a:pPr>
            <a:r>
              <a:rPr lang="en-US" dirty="0">
                <a:solidFill>
                  <a:srgbClr val="000000"/>
                </a:solidFill>
                <a:latin typeface="Arial" pitchFamily="34" charset="0"/>
              </a:rPr>
              <a:t>food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Title 3"/>
          <p:cNvSpPr>
            <a:spLocks noGrp="1"/>
          </p:cNvSpPr>
          <p:nvPr>
            <p:ph type="title"/>
          </p:nvPr>
        </p:nvSpPr>
        <p:spPr/>
        <p:txBody>
          <a:bodyPr/>
          <a:lstStyle/>
          <a:p>
            <a:r>
              <a:rPr lang="en-US" dirty="0"/>
              <a:t>Chapter Eight Review Questions</a:t>
            </a:r>
          </a:p>
        </p:txBody>
      </p:sp>
      <p:sp>
        <p:nvSpPr>
          <p:cNvPr id="507907"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The international emergency signal for distress is _______________.</a:t>
            </a:r>
          </a:p>
        </p:txBody>
      </p:sp>
      <p:sp>
        <p:nvSpPr>
          <p:cNvPr id="6" name="Content Placeholder 5"/>
          <p:cNvSpPr>
            <a:spLocks noGrp="1"/>
          </p:cNvSpPr>
          <p:nvPr>
            <p:ph sz="quarter" idx="10"/>
          </p:nvPr>
        </p:nvSpPr>
        <p:spPr/>
        <p:txBody>
          <a:bodyPr/>
          <a:lstStyle/>
          <a:p>
            <a:pPr>
              <a:defRPr/>
            </a:pPr>
            <a:r>
              <a:rPr lang="en-US" dirty="0"/>
              <a:t>Answer: </a:t>
            </a:r>
            <a:r>
              <a:rPr lang="en-US" dirty="0">
                <a:solidFill>
                  <a:schemeClr val="tx1"/>
                </a:solidFill>
              </a:rPr>
              <a:t>(any one)</a:t>
            </a:r>
          </a:p>
          <a:p>
            <a:pPr marL="786384" indent="-347472">
              <a:spcBef>
                <a:spcPts val="1200"/>
              </a:spcBef>
              <a:buClr>
                <a:srgbClr val="000000"/>
              </a:buClr>
              <a:buFont typeface="Arial" pitchFamily="34" charset="0"/>
              <a:buChar char="•"/>
              <a:defRPr/>
            </a:pPr>
            <a:r>
              <a:rPr lang="en-US" dirty="0">
                <a:solidFill>
                  <a:srgbClr val="000000"/>
                </a:solidFill>
                <a:latin typeface="Arial" pitchFamily="34" charset="0"/>
              </a:rPr>
              <a:t>three fires evenly spaced </a:t>
            </a:r>
          </a:p>
          <a:p>
            <a:pPr marL="786384" indent="-347472">
              <a:spcBef>
                <a:spcPts val="1200"/>
              </a:spcBef>
              <a:buClr>
                <a:srgbClr val="000000"/>
              </a:buClr>
              <a:buFont typeface="Arial" pitchFamily="34" charset="0"/>
              <a:buChar char="•"/>
              <a:defRPr/>
            </a:pPr>
            <a:r>
              <a:rPr lang="en-US" dirty="0">
                <a:solidFill>
                  <a:srgbClr val="000000"/>
                </a:solidFill>
                <a:latin typeface="Arial" pitchFamily="34" charset="0"/>
              </a:rPr>
              <a:t>three shots</a:t>
            </a:r>
          </a:p>
          <a:p>
            <a:pPr marL="786384" indent="-347472">
              <a:spcBef>
                <a:spcPts val="1200"/>
              </a:spcBef>
              <a:buClr>
                <a:srgbClr val="000000"/>
              </a:buClr>
              <a:buFont typeface="Arial" pitchFamily="34" charset="0"/>
              <a:buChar char="•"/>
              <a:defRPr/>
            </a:pPr>
            <a:r>
              <a:rPr lang="en-US" dirty="0">
                <a:solidFill>
                  <a:srgbClr val="000000"/>
                </a:solidFill>
                <a:latin typeface="Arial" pitchFamily="34" charset="0"/>
              </a:rPr>
              <a:t>three blasts of a whistle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Title 3"/>
          <p:cNvSpPr>
            <a:spLocks noGrp="1"/>
          </p:cNvSpPr>
          <p:nvPr>
            <p:ph type="title"/>
          </p:nvPr>
        </p:nvSpPr>
        <p:spPr/>
        <p:txBody>
          <a:bodyPr/>
          <a:lstStyle/>
          <a:p>
            <a:r>
              <a:rPr lang="en-US" dirty="0"/>
              <a:t>Chapter Eight Review Questions</a:t>
            </a:r>
          </a:p>
        </p:txBody>
      </p:sp>
      <p:sp>
        <p:nvSpPr>
          <p:cNvPr id="508931"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List four of the eight rules of survival that every hunter should follow.</a:t>
            </a:r>
          </a:p>
        </p:txBody>
      </p:sp>
      <p:sp>
        <p:nvSpPr>
          <p:cNvPr id="6" name="Content Placeholder 5"/>
          <p:cNvSpPr>
            <a:spLocks noGrp="1"/>
          </p:cNvSpPr>
          <p:nvPr>
            <p:ph sz="quarter" idx="10"/>
          </p:nvPr>
        </p:nvSpPr>
        <p:spPr/>
        <p:txBody>
          <a:bodyPr/>
          <a:lstStyle/>
          <a:p>
            <a:pPr>
              <a:defRPr/>
            </a:pPr>
            <a:r>
              <a:rPr lang="en-US" dirty="0"/>
              <a:t>Answer: </a:t>
            </a:r>
            <a:r>
              <a:rPr lang="en-US" b="0" dirty="0">
                <a:solidFill>
                  <a:schemeClr val="tx1"/>
                </a:solidFill>
              </a:rPr>
              <a:t>(any four)</a:t>
            </a:r>
          </a:p>
          <a:p>
            <a:pPr marL="786384" indent="-347472">
              <a:spcBef>
                <a:spcPts val="1200"/>
              </a:spcBef>
              <a:buClr>
                <a:srgbClr val="000000"/>
              </a:buClr>
              <a:buFont typeface="Arial" pitchFamily="34" charset="0"/>
              <a:buChar char="•"/>
              <a:defRPr/>
            </a:pPr>
            <a:r>
              <a:rPr lang="en-US" dirty="0">
                <a:solidFill>
                  <a:srgbClr val="000000"/>
                </a:solidFill>
                <a:latin typeface="Arial" pitchFamily="34" charset="0"/>
              </a:rPr>
              <a:t>Tell someone where you’re going and when you plan to return.</a:t>
            </a:r>
          </a:p>
          <a:p>
            <a:pPr marL="786384" indent="-347472">
              <a:spcBef>
                <a:spcPts val="1200"/>
              </a:spcBef>
              <a:buClr>
                <a:srgbClr val="000000"/>
              </a:buClr>
              <a:buFont typeface="Arial" pitchFamily="34" charset="0"/>
              <a:buChar char="•"/>
              <a:defRPr/>
            </a:pPr>
            <a:r>
              <a:rPr lang="en-US" dirty="0">
                <a:solidFill>
                  <a:srgbClr val="000000"/>
                </a:solidFill>
                <a:latin typeface="Arial" pitchFamily="34" charset="0"/>
              </a:rPr>
              <a:t>Don’t travel or hunt alone.</a:t>
            </a:r>
          </a:p>
          <a:p>
            <a:pPr marL="786384" indent="-347472">
              <a:spcBef>
                <a:spcPts val="1200"/>
              </a:spcBef>
              <a:buClr>
                <a:srgbClr val="000000"/>
              </a:buClr>
              <a:buFont typeface="Arial" pitchFamily="34" charset="0"/>
              <a:buChar char="•"/>
              <a:defRPr/>
            </a:pPr>
            <a:r>
              <a:rPr lang="en-US" dirty="0">
                <a:solidFill>
                  <a:srgbClr val="000000"/>
                </a:solidFill>
                <a:latin typeface="Arial" pitchFamily="34" charset="0"/>
              </a:rPr>
              <a:t>Take enough food and water to last for several days in an emergency.</a:t>
            </a:r>
          </a:p>
        </p:txBody>
      </p:sp>
      <p:sp>
        <p:nvSpPr>
          <p:cNvPr id="7" name="TextBox 6"/>
          <p:cNvSpPr txBox="1">
            <a:spLocks noChangeArrowheads="1"/>
          </p:cNvSpPr>
          <p:nvPr/>
        </p:nvSpPr>
        <p:spPr bwMode="auto">
          <a:xfrm>
            <a:off x="4267200" y="5638800"/>
            <a:ext cx="4419600" cy="492125"/>
          </a:xfrm>
          <a:prstGeom prst="rect">
            <a:avLst/>
          </a:prstGeom>
          <a:noFill/>
          <a:ln w="9525">
            <a:noFill/>
            <a:miter lim="800000"/>
            <a:headEnd/>
            <a:tailEnd/>
          </a:ln>
        </p:spPr>
        <p:txBody>
          <a:bodyPr>
            <a:spAutoFit/>
          </a:bodyPr>
          <a:lstStyle/>
          <a:p>
            <a:pPr algn="r"/>
            <a:r>
              <a:rPr lang="en-US" sz="2500" b="1" dirty="0">
                <a:solidFill>
                  <a:srgbClr val="E46C0A"/>
                </a:solidFill>
              </a:rPr>
              <a:t>(continued on next slide…)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Lst>
  </p:timing>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2"/>
          <p:cNvSpPr>
            <a:spLocks noGrp="1" noChangeArrowheads="1"/>
          </p:cNvSpPr>
          <p:nvPr>
            <p:ph type="title"/>
          </p:nvPr>
        </p:nvSpPr>
        <p:spPr/>
        <p:txBody>
          <a:bodyPr/>
          <a:lstStyle/>
          <a:p>
            <a:pPr eaLnBrk="1" hangingPunct="1"/>
            <a:r>
              <a:rPr lang="en-US" dirty="0"/>
              <a:t>Chapter Eight Review Questions</a:t>
            </a:r>
            <a:endParaRPr lang="en-US" sz="2400" dirty="0"/>
          </a:p>
        </p:txBody>
      </p:sp>
      <p:sp>
        <p:nvSpPr>
          <p:cNvPr id="509955" name="Rectangle 3"/>
          <p:cNvSpPr>
            <a:spLocks noGrp="1" noChangeArrowheads="1"/>
          </p:cNvSpPr>
          <p:nvPr>
            <p:ph idx="1"/>
          </p:nvPr>
        </p:nvSpPr>
        <p:spPr/>
        <p:txBody>
          <a:bodyPr/>
          <a:lstStyle/>
          <a:p>
            <a:pPr lvl="1" indent="-346075">
              <a:buSzPct val="115000"/>
            </a:pPr>
            <a:r>
              <a:rPr lang="en-US" dirty="0">
                <a:latin typeface="Arial" charset="0"/>
                <a:cs typeface="Arial" charset="0"/>
              </a:rPr>
              <a:t>Bring a map and compass, and always orient yourself before leaving camp.</a:t>
            </a:r>
          </a:p>
          <a:p>
            <a:pPr lvl="1" indent="-346075">
              <a:buSzPct val="115000"/>
            </a:pPr>
            <a:r>
              <a:rPr lang="en-US" dirty="0">
                <a:latin typeface="Arial" charset="0"/>
                <a:cs typeface="Arial" charset="0"/>
              </a:rPr>
              <a:t>Wear layered clothing, and take extra clothing with you.</a:t>
            </a:r>
          </a:p>
          <a:p>
            <a:pPr lvl="1" indent="-346075">
              <a:buSzPct val="115000"/>
            </a:pPr>
            <a:r>
              <a:rPr lang="en-US" dirty="0">
                <a:latin typeface="Arial" charset="0"/>
                <a:cs typeface="Arial" charset="0"/>
              </a:rPr>
              <a:t>Plan outings so that you can return to camp before dark.</a:t>
            </a:r>
          </a:p>
          <a:p>
            <a:pPr lvl="1" indent="-346075">
              <a:buSzPct val="115000"/>
            </a:pPr>
            <a:r>
              <a:rPr lang="en-US" dirty="0">
                <a:latin typeface="Arial" charset="0"/>
                <a:cs typeface="Arial" charset="0"/>
              </a:rPr>
              <a:t>Never leave camp without taking fire-starting equipment and a foil blanket.</a:t>
            </a:r>
          </a:p>
          <a:p>
            <a:pPr lvl="1" indent="-346075">
              <a:buSzPct val="115000"/>
            </a:pPr>
            <a:r>
              <a:rPr lang="en-US" dirty="0">
                <a:latin typeface="Arial" charset="0"/>
                <a:cs typeface="Arial" charset="0"/>
              </a:rPr>
              <a:t>Don’t panic if you become lost.</a:t>
            </a:r>
          </a:p>
        </p:txBody>
      </p:sp>
    </p:spTree>
  </p:cSld>
  <p:clrMapOvr>
    <a:masterClrMapping/>
  </p:clrMapOvr>
  <p:transition/>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Title 3"/>
          <p:cNvSpPr>
            <a:spLocks noGrp="1"/>
          </p:cNvSpPr>
          <p:nvPr>
            <p:ph type="title"/>
          </p:nvPr>
        </p:nvSpPr>
        <p:spPr/>
        <p:txBody>
          <a:bodyPr/>
          <a:lstStyle/>
          <a:p>
            <a:r>
              <a:rPr lang="en-US" dirty="0"/>
              <a:t>Chapter Eight Review Questions</a:t>
            </a:r>
          </a:p>
        </p:txBody>
      </p:sp>
      <p:sp>
        <p:nvSpPr>
          <p:cNvPr id="510979"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Hypothermia can be prevented by ____________.</a:t>
            </a:r>
          </a:p>
        </p:txBody>
      </p:sp>
      <p:sp>
        <p:nvSpPr>
          <p:cNvPr id="6" name="Content Placeholder 5"/>
          <p:cNvSpPr>
            <a:spLocks noGrp="1"/>
          </p:cNvSpPr>
          <p:nvPr>
            <p:ph sz="quarter" idx="10"/>
          </p:nvPr>
        </p:nvSpPr>
        <p:spPr/>
        <p:txBody>
          <a:bodyPr/>
          <a:lstStyle/>
          <a:p>
            <a:pPr>
              <a:defRPr/>
            </a:pPr>
            <a:r>
              <a:rPr lang="en-US" dirty="0"/>
              <a:t>Answer: </a:t>
            </a:r>
          </a:p>
          <a:p>
            <a:pPr marL="786384" indent="-347472">
              <a:spcBef>
                <a:spcPts val="1200"/>
              </a:spcBef>
              <a:buClr>
                <a:srgbClr val="000000"/>
              </a:buClr>
              <a:buFont typeface="Arial" pitchFamily="34" charset="0"/>
              <a:buChar char="•"/>
              <a:defRPr/>
            </a:pPr>
            <a:r>
              <a:rPr lang="en-US" dirty="0">
                <a:solidFill>
                  <a:srgbClr val="000000"/>
                </a:solidFill>
                <a:latin typeface="Arial" pitchFamily="34" charset="0"/>
              </a:rPr>
              <a:t>staying dry</a:t>
            </a:r>
          </a:p>
          <a:p>
            <a:pPr marL="786384" indent="-347472">
              <a:spcBef>
                <a:spcPts val="1200"/>
              </a:spcBef>
              <a:buClr>
                <a:srgbClr val="000000"/>
              </a:buClr>
              <a:buFont typeface="Arial" pitchFamily="34" charset="0"/>
              <a:buChar char="•"/>
              <a:defRPr/>
            </a:pPr>
            <a:r>
              <a:rPr lang="en-US" dirty="0">
                <a:solidFill>
                  <a:srgbClr val="000000"/>
                </a:solidFill>
                <a:latin typeface="Arial" pitchFamily="34" charset="0"/>
              </a:rPr>
              <a:t>dressing properly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Title 3"/>
          <p:cNvSpPr>
            <a:spLocks noGrp="1"/>
          </p:cNvSpPr>
          <p:nvPr>
            <p:ph type="title"/>
          </p:nvPr>
        </p:nvSpPr>
        <p:spPr/>
        <p:txBody>
          <a:bodyPr/>
          <a:lstStyle/>
          <a:p>
            <a:r>
              <a:rPr lang="en-US" dirty="0"/>
              <a:t>Chapter Eight Review Questions</a:t>
            </a:r>
          </a:p>
        </p:txBody>
      </p:sp>
      <p:sp>
        <p:nvSpPr>
          <p:cNvPr id="512003"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Heat exhaustion be prevented by _________________________ water.</a:t>
            </a:r>
          </a:p>
        </p:txBody>
      </p:sp>
      <p:sp>
        <p:nvSpPr>
          <p:cNvPr id="508932" name="Content Placeholder 5"/>
          <p:cNvSpPr>
            <a:spLocks noGrp="1"/>
          </p:cNvSpPr>
          <p:nvPr>
            <p:ph sz="quarter" idx="10"/>
          </p:nvPr>
        </p:nvSpPr>
        <p:spPr/>
        <p:txBody>
          <a:bodyPr/>
          <a:lstStyle/>
          <a:p>
            <a:r>
              <a:rPr lang="en-US" dirty="0">
                <a:cs typeface="Arial" charset="0"/>
              </a:rPr>
              <a:t>Answer: </a:t>
            </a:r>
            <a:r>
              <a:rPr lang="en-US" dirty="0">
                <a:solidFill>
                  <a:srgbClr val="000000"/>
                </a:solidFill>
                <a:latin typeface="Arial" charset="0"/>
                <a:cs typeface="Arial" charset="0"/>
              </a:rPr>
              <a:t>drinking plenty of</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893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932" grpId="0" build="p"/>
    </p:bldLst>
  </p:timing>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Title 3"/>
          <p:cNvSpPr>
            <a:spLocks noGrp="1"/>
          </p:cNvSpPr>
          <p:nvPr>
            <p:ph type="title"/>
          </p:nvPr>
        </p:nvSpPr>
        <p:spPr/>
        <p:txBody>
          <a:bodyPr/>
          <a:lstStyle/>
          <a:p>
            <a:r>
              <a:rPr lang="en-US" dirty="0"/>
              <a:t>Chapter Eight Review Questions</a:t>
            </a:r>
          </a:p>
        </p:txBody>
      </p:sp>
      <p:sp>
        <p:nvSpPr>
          <p:cNvPr id="513027"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Bleeding should be controlled by applying _____________ to the wound.</a:t>
            </a:r>
          </a:p>
        </p:txBody>
      </p:sp>
      <p:sp>
        <p:nvSpPr>
          <p:cNvPr id="509956" name="Content Placeholder 5"/>
          <p:cNvSpPr>
            <a:spLocks noGrp="1"/>
          </p:cNvSpPr>
          <p:nvPr>
            <p:ph sz="quarter" idx="10"/>
          </p:nvPr>
        </p:nvSpPr>
        <p:spPr/>
        <p:txBody>
          <a:bodyPr/>
          <a:lstStyle/>
          <a:p>
            <a:r>
              <a:rPr lang="en-US" dirty="0">
                <a:cs typeface="Arial" charset="0"/>
              </a:rPr>
              <a:t>Answer: </a:t>
            </a:r>
            <a:r>
              <a:rPr lang="en-US" dirty="0">
                <a:solidFill>
                  <a:srgbClr val="000000"/>
                </a:solidFill>
                <a:latin typeface="Arial" charset="0"/>
                <a:cs typeface="Arial" charset="0"/>
              </a:rPr>
              <a:t>direct pressure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995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956"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3"/>
          <p:cNvSpPr>
            <a:spLocks noGrp="1"/>
          </p:cNvSpPr>
          <p:nvPr>
            <p:ph type="title"/>
          </p:nvPr>
        </p:nvSpPr>
        <p:spPr/>
        <p:txBody>
          <a:bodyPr/>
          <a:lstStyle/>
          <a:p>
            <a:r>
              <a:rPr lang="en-US" dirty="0"/>
              <a:t>Common Features of Firearms</a:t>
            </a:r>
          </a:p>
        </p:txBody>
      </p:sp>
      <p:sp>
        <p:nvSpPr>
          <p:cNvPr id="76803" name="Text Placeholder 4"/>
          <p:cNvSpPr>
            <a:spLocks noGrp="1"/>
          </p:cNvSpPr>
          <p:nvPr>
            <p:ph type="body" idx="1"/>
          </p:nvPr>
        </p:nvSpPr>
        <p:spPr>
          <a:xfrm>
            <a:off x="457200" y="1143000"/>
            <a:ext cx="8229600" cy="639763"/>
          </a:xfrm>
        </p:spPr>
        <p:txBody>
          <a:bodyPr/>
          <a:lstStyle/>
          <a:p>
            <a:r>
              <a:rPr lang="en-US" dirty="0">
                <a:latin typeface="Arial" charset="0"/>
                <a:cs typeface="Arial" charset="0"/>
              </a:rPr>
              <a:t>Common Actions on Shotguns</a:t>
            </a:r>
          </a:p>
        </p:txBody>
      </p:sp>
      <p:sp>
        <p:nvSpPr>
          <p:cNvPr id="76804" name="Content Placeholder 5"/>
          <p:cNvSpPr>
            <a:spLocks noGrp="1"/>
          </p:cNvSpPr>
          <p:nvPr>
            <p:ph sz="half" idx="2"/>
          </p:nvPr>
        </p:nvSpPr>
        <p:spPr>
          <a:xfrm>
            <a:off x="457200" y="1782763"/>
            <a:ext cx="8229600" cy="3951287"/>
          </a:xfrm>
        </p:spPr>
        <p:txBody>
          <a:bodyPr/>
          <a:lstStyle/>
          <a:p>
            <a:r>
              <a:rPr lang="en-US" dirty="0">
                <a:latin typeface="Arial" charset="0"/>
                <a:cs typeface="Arial" charset="0"/>
              </a:rPr>
              <a:t>Shotguns use many of same actions as rifles—bolt action, pump action, and semi-automatic action. </a:t>
            </a:r>
          </a:p>
          <a:p>
            <a:r>
              <a:rPr lang="en-US" dirty="0">
                <a:latin typeface="Arial" charset="0"/>
                <a:cs typeface="Arial" charset="0"/>
              </a:rPr>
              <a:t>Also use break action as either single barrel or double barrels. </a:t>
            </a:r>
          </a:p>
          <a:p>
            <a:r>
              <a:rPr lang="en-US" dirty="0">
                <a:latin typeface="Arial" charset="0"/>
                <a:cs typeface="Arial" charset="0"/>
              </a:rPr>
              <a:t>Double barrels can be arranged horizontally (side-by-side) or vertically (over-under).</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Title 3"/>
          <p:cNvSpPr>
            <a:spLocks noGrp="1"/>
          </p:cNvSpPr>
          <p:nvPr>
            <p:ph type="title"/>
          </p:nvPr>
        </p:nvSpPr>
        <p:spPr/>
        <p:txBody>
          <a:bodyPr/>
          <a:lstStyle/>
          <a:p>
            <a:r>
              <a:rPr lang="en-US" dirty="0"/>
              <a:t>Chapter Eight Review Questions</a:t>
            </a:r>
          </a:p>
        </p:txBody>
      </p:sp>
      <p:sp>
        <p:nvSpPr>
          <p:cNvPr id="514051"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What should you do if a hunting companion breaks a leg and no medical help is readily available?</a:t>
            </a:r>
          </a:p>
        </p:txBody>
      </p:sp>
      <p:sp>
        <p:nvSpPr>
          <p:cNvPr id="510980" name="Content Placeholder 5"/>
          <p:cNvSpPr>
            <a:spLocks noGrp="1"/>
          </p:cNvSpPr>
          <p:nvPr>
            <p:ph sz="quarter" idx="10"/>
          </p:nvPr>
        </p:nvSpPr>
        <p:spPr/>
        <p:txBody>
          <a:bodyPr/>
          <a:lstStyle/>
          <a:p>
            <a:pPr marL="346075" indent="-346075"/>
            <a:r>
              <a:rPr lang="en-US" dirty="0">
                <a:cs typeface="Arial" charset="0"/>
              </a:rPr>
              <a:t>Answer: </a:t>
            </a:r>
            <a:r>
              <a:rPr lang="en-US" dirty="0">
                <a:solidFill>
                  <a:srgbClr val="000000"/>
                </a:solidFill>
                <a:latin typeface="Arial" charset="0"/>
                <a:cs typeface="Arial" charset="0"/>
              </a:rPr>
              <a:t>Splint the limb the way you found it without trying to straighten 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098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980" grpId="0" build="p"/>
    </p:bldLst>
  </p:timing>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1828800"/>
            <a:ext cx="7772400" cy="1470025"/>
          </a:xfrm>
        </p:spPr>
        <p:txBody>
          <a:bodyPr/>
          <a:lstStyle/>
          <a:p>
            <a:pPr eaLnBrk="1" hangingPunct="1">
              <a:lnSpc>
                <a:spcPct val="150000"/>
              </a:lnSpc>
            </a:pPr>
            <a:r>
              <a:rPr lang="en-US" dirty="0"/>
              <a:t>Chapter Nine</a:t>
            </a:r>
            <a:br>
              <a:rPr lang="en-US" dirty="0"/>
            </a:br>
            <a:endParaRPr lang="en-US" dirty="0">
              <a:solidFill>
                <a:srgbClr val="FF0000"/>
              </a:solidFill>
            </a:endParaRPr>
          </a:p>
        </p:txBody>
      </p:sp>
      <p:sp>
        <p:nvSpPr>
          <p:cNvPr id="3075" name="Subtitle 2"/>
          <p:cNvSpPr>
            <a:spLocks noGrp="1"/>
          </p:cNvSpPr>
          <p:nvPr>
            <p:ph type="subTitle" idx="1"/>
          </p:nvPr>
        </p:nvSpPr>
        <p:spPr/>
        <p:txBody>
          <a:bodyPr/>
          <a:lstStyle/>
          <a:p>
            <a:r>
              <a:rPr lang="en-US" dirty="0">
                <a:cs typeface="Arial" charset="0"/>
              </a:rPr>
              <a:t>Wildlife Conservation</a:t>
            </a:r>
          </a:p>
        </p:txBody>
      </p:sp>
    </p:spTree>
  </p:cSld>
  <p:clrMapOvr>
    <a:masterClrMapping/>
  </p:clrMapOvr>
  <p:transition/>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dirty="0"/>
              <a:t>Key Topics</a:t>
            </a:r>
          </a:p>
        </p:txBody>
      </p:sp>
      <p:sp>
        <p:nvSpPr>
          <p:cNvPr id="4099" name="Rectangle 3"/>
          <p:cNvSpPr>
            <a:spLocks noGrp="1" noChangeArrowheads="1"/>
          </p:cNvSpPr>
          <p:nvPr>
            <p:ph idx="1"/>
          </p:nvPr>
        </p:nvSpPr>
        <p:spPr/>
        <p:txBody>
          <a:bodyPr/>
          <a:lstStyle/>
          <a:p>
            <a:pPr eaLnBrk="1" hangingPunct="1"/>
            <a:r>
              <a:rPr lang="en-US" dirty="0">
                <a:latin typeface="Arial" charset="0"/>
                <a:cs typeface="Arial" charset="0"/>
              </a:rPr>
              <a:t>Wildlife Conservation</a:t>
            </a:r>
          </a:p>
          <a:p>
            <a:pPr eaLnBrk="1" hangingPunct="1"/>
            <a:r>
              <a:rPr lang="en-US" dirty="0">
                <a:latin typeface="Arial" charset="0"/>
                <a:cs typeface="Arial" charset="0"/>
              </a:rPr>
              <a:t>Wildlife Management and Conservation Principles</a:t>
            </a:r>
          </a:p>
          <a:p>
            <a:pPr eaLnBrk="1" hangingPunct="1"/>
            <a:r>
              <a:rPr lang="en-US" dirty="0">
                <a:latin typeface="Arial" charset="0"/>
                <a:cs typeface="Arial" charset="0"/>
              </a:rPr>
              <a:t>Wildlife Identification</a:t>
            </a:r>
          </a:p>
        </p:txBody>
      </p:sp>
    </p:spTree>
  </p:cSld>
  <p:clrMapOvr>
    <a:masterClrMapping/>
  </p:clrMapOvr>
  <p:transition/>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3"/>
          <p:cNvSpPr>
            <a:spLocks noGrp="1"/>
          </p:cNvSpPr>
          <p:nvPr>
            <p:ph type="title"/>
          </p:nvPr>
        </p:nvSpPr>
        <p:spPr/>
        <p:txBody>
          <a:bodyPr/>
          <a:lstStyle/>
          <a:p>
            <a:r>
              <a:rPr lang="en-US" dirty="0"/>
              <a:t>Objectives</a:t>
            </a:r>
          </a:p>
        </p:txBody>
      </p:sp>
      <p:sp>
        <p:nvSpPr>
          <p:cNvPr id="5123" name="Text Placeholder 4"/>
          <p:cNvSpPr>
            <a:spLocks noGrp="1"/>
          </p:cNvSpPr>
          <p:nvPr>
            <p:ph type="body" idx="1"/>
          </p:nvPr>
        </p:nvSpPr>
        <p:spPr/>
        <p:txBody>
          <a:bodyPr/>
          <a:lstStyle/>
          <a:p>
            <a:r>
              <a:rPr lang="en-US" dirty="0">
                <a:latin typeface="Arial" charset="0"/>
                <a:cs typeface="Arial" charset="0"/>
              </a:rPr>
              <a:t>You should be able to…</a:t>
            </a:r>
          </a:p>
        </p:txBody>
      </p:sp>
      <p:sp>
        <p:nvSpPr>
          <p:cNvPr id="5124" name="Content Placeholder 5"/>
          <p:cNvSpPr>
            <a:spLocks noGrp="1"/>
          </p:cNvSpPr>
          <p:nvPr>
            <p:ph sz="half" idx="2"/>
          </p:nvPr>
        </p:nvSpPr>
        <p:spPr/>
        <p:txBody>
          <a:bodyPr/>
          <a:lstStyle/>
          <a:p>
            <a:r>
              <a:rPr lang="en-US" dirty="0">
                <a:latin typeface="Arial" charset="0"/>
                <a:cs typeface="Arial" charset="0"/>
              </a:rPr>
              <a:t>Define “wildlife conservation,” and explain how it differs from preservation.</a:t>
            </a:r>
          </a:p>
          <a:p>
            <a:r>
              <a:rPr lang="en-US" dirty="0">
                <a:latin typeface="Arial" charset="0"/>
                <a:cs typeface="Arial" charset="0"/>
              </a:rPr>
              <a:t>List the five essential elements for wildlife habitat.</a:t>
            </a:r>
          </a:p>
          <a:p>
            <a:r>
              <a:rPr lang="en-US" dirty="0">
                <a:latin typeface="Arial" charset="0"/>
                <a:cs typeface="Arial" charset="0"/>
              </a:rPr>
              <a:t>Define “carrying capacity.”</a:t>
            </a:r>
          </a:p>
          <a:p>
            <a:r>
              <a:rPr lang="en-US" dirty="0">
                <a:latin typeface="Arial" charset="0"/>
                <a:cs typeface="Arial" charset="0"/>
              </a:rPr>
              <a:t>List the factors that limit wildlife populations.</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dirty="0"/>
              <a:t>Objectives</a:t>
            </a:r>
            <a:endParaRPr lang="en-US" sz="2400" dirty="0"/>
          </a:p>
        </p:txBody>
      </p:sp>
      <p:sp>
        <p:nvSpPr>
          <p:cNvPr id="6147" name="Rectangle 3"/>
          <p:cNvSpPr>
            <a:spLocks noGrp="1" noChangeArrowheads="1"/>
          </p:cNvSpPr>
          <p:nvPr>
            <p:ph idx="1"/>
          </p:nvPr>
        </p:nvSpPr>
        <p:spPr/>
        <p:txBody>
          <a:bodyPr/>
          <a:lstStyle/>
          <a:p>
            <a:pPr eaLnBrk="1" hangingPunct="1"/>
            <a:r>
              <a:rPr lang="en-US" sz="2600" dirty="0">
                <a:latin typeface="Arial" charset="0"/>
                <a:cs typeface="Arial" charset="0"/>
              </a:rPr>
              <a:t>Explain the role of hunting in wildlife conservation.</a:t>
            </a:r>
          </a:p>
          <a:p>
            <a:pPr eaLnBrk="1" hangingPunct="1"/>
            <a:r>
              <a:rPr lang="en-US" sz="2600" dirty="0">
                <a:latin typeface="Arial" charset="0"/>
                <a:cs typeface="Arial" charset="0"/>
              </a:rPr>
              <a:t>Give five examples of wildlife management practices, and explain how each helps conserve wildlife populations.</a:t>
            </a:r>
          </a:p>
          <a:p>
            <a:pPr eaLnBrk="1" hangingPunct="1"/>
            <a:r>
              <a:rPr lang="en-US" sz="2600" dirty="0">
                <a:latin typeface="Arial" charset="0"/>
                <a:cs typeface="Arial" charset="0"/>
              </a:rPr>
              <a:t>Explain why the correct identification of wildlife is crucial for hunting.</a:t>
            </a:r>
          </a:p>
        </p:txBody>
      </p:sp>
    </p:spTree>
  </p:cSld>
  <p:clrMapOvr>
    <a:masterClrMapping/>
  </p:clrMapOvr>
  <p:transition/>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dirty="0"/>
              <a:t>Objectives</a:t>
            </a:r>
            <a:endParaRPr lang="en-US" sz="2400" dirty="0"/>
          </a:p>
        </p:txBody>
      </p:sp>
      <p:sp>
        <p:nvSpPr>
          <p:cNvPr id="7171" name="Rectangle 3"/>
          <p:cNvSpPr>
            <a:spLocks noGrp="1" noChangeArrowheads="1"/>
          </p:cNvSpPr>
          <p:nvPr>
            <p:ph idx="1"/>
          </p:nvPr>
        </p:nvSpPr>
        <p:spPr/>
        <p:txBody>
          <a:bodyPr/>
          <a:lstStyle/>
          <a:p>
            <a:pPr eaLnBrk="1" hangingPunct="1"/>
            <a:r>
              <a:rPr lang="en-US" sz="2600" dirty="0">
                <a:latin typeface="Arial" charset="0"/>
                <a:cs typeface="Arial" charset="0"/>
              </a:rPr>
              <a:t>List the five groups commonly used to divide wildlife.</a:t>
            </a:r>
          </a:p>
          <a:p>
            <a:pPr eaLnBrk="1" hangingPunct="1"/>
            <a:r>
              <a:rPr lang="en-US" sz="2600" dirty="0">
                <a:latin typeface="Arial" charset="0"/>
                <a:cs typeface="Arial" charset="0"/>
              </a:rPr>
              <a:t>Give one example of a large mammal and some of its distinguishing features.</a:t>
            </a:r>
          </a:p>
          <a:p>
            <a:pPr eaLnBrk="1" hangingPunct="1"/>
            <a:r>
              <a:rPr lang="en-US" sz="2600" dirty="0">
                <a:latin typeface="Arial" charset="0"/>
                <a:cs typeface="Arial" charset="0"/>
              </a:rPr>
              <a:t>Tell where to find more information on identifying characteristics, habitat, and range of common wildlife species.</a:t>
            </a:r>
          </a:p>
        </p:txBody>
      </p:sp>
    </p:spTree>
  </p:cSld>
  <p:clrMapOvr>
    <a:masterClrMapping/>
  </p:clrMapOvr>
  <p:transition/>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dirty="0"/>
              <a:t>Wildlife Conservation</a:t>
            </a:r>
          </a:p>
        </p:txBody>
      </p:sp>
      <p:sp>
        <p:nvSpPr>
          <p:cNvPr id="8195" name="Content Placeholder 2"/>
          <p:cNvSpPr>
            <a:spLocks noGrp="1"/>
          </p:cNvSpPr>
          <p:nvPr>
            <p:ph idx="1"/>
          </p:nvPr>
        </p:nvSpPr>
        <p:spPr>
          <a:xfrm>
            <a:off x="457200" y="1295400"/>
            <a:ext cx="8229600" cy="4525963"/>
          </a:xfrm>
        </p:spPr>
        <p:txBody>
          <a:bodyPr/>
          <a:lstStyle/>
          <a:p>
            <a:r>
              <a:rPr lang="en-US" dirty="0">
                <a:latin typeface="Arial" charset="0"/>
                <a:cs typeface="Arial" charset="0"/>
              </a:rPr>
              <a:t>The concept of wildlife </a:t>
            </a:r>
            <a:r>
              <a:rPr lang="en-US" dirty="0">
                <a:latin typeface="Arial Black" pitchFamily="34" charset="0"/>
                <a:cs typeface="Arial" charset="0"/>
              </a:rPr>
              <a:t>conservation</a:t>
            </a:r>
            <a:r>
              <a:rPr lang="en-US" dirty="0">
                <a:latin typeface="Arial" charset="0"/>
                <a:cs typeface="Arial" charset="0"/>
              </a:rPr>
              <a:t> has been around since ancient times. Restrictions on taking game are mentioned in the Bible, and the first official hunting season may have been established in the 13th century by Kublai Khan.</a:t>
            </a:r>
          </a:p>
        </p:txBody>
      </p:sp>
      <p:pic>
        <p:nvPicPr>
          <p:cNvPr id="8196" name="Picture 5" descr="\\Ladybird\Shared_Media\Graphics\Hunting_graphics\Export_PPT\Generic_drawings\habitat_needs_space.jpg"/>
          <p:cNvPicPr>
            <a:picLocks noChangeAspect="1" noChangeArrowheads="1"/>
          </p:cNvPicPr>
          <p:nvPr/>
        </p:nvPicPr>
        <p:blipFill>
          <a:blip r:embed="rId2"/>
          <a:srcRect/>
          <a:stretch>
            <a:fillRect/>
          </a:stretch>
        </p:blipFill>
        <p:spPr bwMode="auto">
          <a:xfrm>
            <a:off x="2789238" y="3352800"/>
            <a:ext cx="3565525" cy="2743200"/>
          </a:xfrm>
          <a:prstGeom prst="rect">
            <a:avLst/>
          </a:prstGeom>
          <a:noFill/>
          <a:ln w="9525">
            <a:noFill/>
            <a:miter lim="800000"/>
            <a:headEnd/>
            <a:tailEnd/>
          </a:ln>
        </p:spPr>
      </p:pic>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dirty="0"/>
              <a:t>Wildlife Conservation</a:t>
            </a:r>
          </a:p>
        </p:txBody>
      </p:sp>
      <p:sp>
        <p:nvSpPr>
          <p:cNvPr id="9219" name="Content Placeholder 2"/>
          <p:cNvSpPr>
            <a:spLocks noGrp="1"/>
          </p:cNvSpPr>
          <p:nvPr>
            <p:ph idx="1"/>
          </p:nvPr>
        </p:nvSpPr>
        <p:spPr/>
        <p:txBody>
          <a:bodyPr/>
          <a:lstStyle/>
          <a:p>
            <a:r>
              <a:rPr lang="en-US" dirty="0">
                <a:latin typeface="Arial" charset="0"/>
                <a:cs typeface="Arial" charset="0"/>
              </a:rPr>
              <a:t>Wildlife conservation has evolved into a science, but goal remains essentially the same: to ensure wise use and management of available resources. Given right circumstances, living organisms we call renewable resources can replenish themselves indefinitely. </a:t>
            </a:r>
          </a:p>
          <a:p>
            <a:r>
              <a:rPr lang="en-US" dirty="0">
                <a:latin typeface="Arial Black" pitchFamily="34" charset="0"/>
                <a:cs typeface="Arial" charset="0"/>
              </a:rPr>
              <a:t>Preservation</a:t>
            </a:r>
            <a:r>
              <a:rPr lang="en-US" dirty="0">
                <a:latin typeface="Arial" charset="0"/>
                <a:cs typeface="Arial" charset="0"/>
              </a:rPr>
              <a:t> is another means of protecting or saving a resource. Both preservation and conservation are necessary to sustain resources for future generations.</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3"/>
          <p:cNvSpPr>
            <a:spLocks noGrp="1"/>
          </p:cNvSpPr>
          <p:nvPr>
            <p:ph type="title"/>
          </p:nvPr>
        </p:nvSpPr>
        <p:spPr/>
        <p:txBody>
          <a:bodyPr/>
          <a:lstStyle/>
          <a:p>
            <a:r>
              <a:rPr lang="en-US" dirty="0"/>
              <a:t>Wildlife Conservation</a:t>
            </a:r>
          </a:p>
        </p:txBody>
      </p:sp>
      <p:sp>
        <p:nvSpPr>
          <p:cNvPr id="10243" name="Text Placeholder 4"/>
          <p:cNvSpPr>
            <a:spLocks noGrp="1"/>
          </p:cNvSpPr>
          <p:nvPr>
            <p:ph type="body" idx="1"/>
          </p:nvPr>
        </p:nvSpPr>
        <p:spPr/>
        <p:txBody>
          <a:bodyPr/>
          <a:lstStyle/>
          <a:p>
            <a:r>
              <a:rPr lang="en-US" dirty="0">
                <a:latin typeface="Arial" charset="0"/>
                <a:cs typeface="Arial" charset="0"/>
              </a:rPr>
              <a:t>Lessons in Wildlife Management</a:t>
            </a:r>
          </a:p>
        </p:txBody>
      </p:sp>
      <p:sp>
        <p:nvSpPr>
          <p:cNvPr id="10244" name="Content Placeholder 5"/>
          <p:cNvSpPr>
            <a:spLocks noGrp="1"/>
          </p:cNvSpPr>
          <p:nvPr>
            <p:ph sz="half" idx="2"/>
          </p:nvPr>
        </p:nvSpPr>
        <p:spPr/>
        <p:txBody>
          <a:bodyPr/>
          <a:lstStyle/>
          <a:p>
            <a:r>
              <a:rPr lang="en-US" dirty="0">
                <a:latin typeface="Arial" charset="0"/>
                <a:cs typeface="Arial" charset="0"/>
              </a:rPr>
              <a:t>Initially, wildlife management in the United States was skewed toward protection. In early 1900s, wildlife managers attempted to preserve a mule deer herd in remote Kaibab Plateau of Arizona. Hunting was banned, predators were destroyed. Result was severe overpopulation, habitat destruction, and mass starvation.</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dirty="0"/>
              <a:t>Wildlife Conservation</a:t>
            </a:r>
            <a:endParaRPr lang="en-US" sz="2400" dirty="0"/>
          </a:p>
        </p:txBody>
      </p:sp>
      <p:sp>
        <p:nvSpPr>
          <p:cNvPr id="11267" name="Content Placeholder 3"/>
          <p:cNvSpPr>
            <a:spLocks noGrp="1"/>
          </p:cNvSpPr>
          <p:nvPr>
            <p:ph idx="1"/>
          </p:nvPr>
        </p:nvSpPr>
        <p:spPr/>
        <p:txBody>
          <a:bodyPr/>
          <a:lstStyle/>
          <a:p>
            <a:r>
              <a:rPr lang="en-US" dirty="0">
                <a:latin typeface="Arial" charset="0"/>
                <a:cs typeface="Arial" charset="0"/>
              </a:rPr>
              <a:t>The Kaibab Plateau opened to hunting in 1929—brought population into balance with the habitat. Today, a large, healthy herd of mule deer inhabits the area.</a:t>
            </a:r>
          </a:p>
          <a:p>
            <a:r>
              <a:rPr lang="en-US" dirty="0">
                <a:latin typeface="Arial" charset="0"/>
                <a:cs typeface="Arial" charset="0"/>
              </a:rPr>
              <a:t>A similar event took place in Pennsylvania. Deer had been brought into the state after the native population was thought to be extinct. With most of the predators eliminated and little hunting allowed, the herd grew out of control. As the food supply dwindled, thousands of white-tailed deer starved to death.</a:t>
            </a:r>
          </a:p>
        </p:txBody>
      </p:sp>
    </p:spTree>
    <p:extLst>
      <p:ext uri="{BB962C8B-B14F-4D97-AF65-F5344CB8AC3E}">
        <p14:creationId xmlns:p14="http://schemas.microsoft.com/office/powerpoint/2010/main" val="417474960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ubtitle 2"/>
          <p:cNvSpPr>
            <a:spLocks noGrp="1"/>
          </p:cNvSpPr>
          <p:nvPr>
            <p:ph type="subTitle" idx="1"/>
          </p:nvPr>
        </p:nvSpPr>
        <p:spPr/>
        <p:txBody>
          <a:bodyPr/>
          <a:lstStyle/>
          <a:p>
            <a:pPr>
              <a:lnSpc>
                <a:spcPct val="125000"/>
              </a:lnSpc>
            </a:pPr>
            <a:r>
              <a:rPr lang="en-US" dirty="0">
                <a:cs typeface="Arial" charset="0"/>
              </a:rPr>
              <a:t>Introduction to Hunter Education</a:t>
            </a:r>
          </a:p>
        </p:txBody>
      </p:sp>
      <p:sp>
        <p:nvSpPr>
          <p:cNvPr id="31747" name="Rectangle 2"/>
          <p:cNvSpPr>
            <a:spLocks noGrp="1" noChangeArrowheads="1"/>
          </p:cNvSpPr>
          <p:nvPr>
            <p:ph type="ctrTitle"/>
          </p:nvPr>
        </p:nvSpPr>
        <p:spPr/>
        <p:txBody>
          <a:bodyPr/>
          <a:lstStyle/>
          <a:p>
            <a:pPr eaLnBrk="1" hangingPunct="1">
              <a:lnSpc>
                <a:spcPct val="150000"/>
              </a:lnSpc>
              <a:spcBef>
                <a:spcPct val="100000"/>
              </a:spcBef>
              <a:spcAft>
                <a:spcPct val="100000"/>
              </a:spcAft>
            </a:pPr>
            <a:r>
              <a:rPr lang="en-US" dirty="0"/>
              <a:t>Chapter One</a:t>
            </a:r>
            <a:endParaRPr lang="en-US" dirty="0">
              <a:solidFill>
                <a:srgbClr val="FF0000"/>
              </a:solidFill>
            </a:endParaRP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4"/>
          <p:cNvSpPr>
            <a:spLocks noGrp="1"/>
          </p:cNvSpPr>
          <p:nvPr>
            <p:ph type="title"/>
          </p:nvPr>
        </p:nvSpPr>
        <p:spPr/>
        <p:txBody>
          <a:bodyPr/>
          <a:lstStyle/>
          <a:p>
            <a:r>
              <a:rPr lang="en-US" dirty="0"/>
              <a:t>Common Features of Firearms</a:t>
            </a:r>
          </a:p>
        </p:txBody>
      </p:sp>
      <p:pic>
        <p:nvPicPr>
          <p:cNvPr id="77828" name="Picture 7"/>
          <p:cNvPicPr>
            <a:picLocks noChangeAspect="1" noChangeArrowheads="1"/>
          </p:cNvPicPr>
          <p:nvPr/>
        </p:nvPicPr>
        <p:blipFill>
          <a:blip r:embed="rId2"/>
          <a:stretch>
            <a:fillRect/>
          </a:stretch>
        </p:blipFill>
        <p:spPr bwMode="auto">
          <a:xfrm>
            <a:off x="2778534" y="1295400"/>
            <a:ext cx="1786840" cy="4648200"/>
          </a:xfrm>
          <a:prstGeom prst="rect">
            <a:avLst/>
          </a:prstGeom>
          <a:noFill/>
          <a:ln w="9525">
            <a:noFill/>
            <a:miter lim="800000"/>
            <a:headEnd/>
            <a:tailEnd/>
          </a:ln>
        </p:spPr>
      </p:pic>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dirty="0"/>
              <a:t>Wildlife Conservation</a:t>
            </a:r>
          </a:p>
        </p:txBody>
      </p:sp>
      <p:sp>
        <p:nvSpPr>
          <p:cNvPr id="12291" name="Content Placeholder 2"/>
          <p:cNvSpPr>
            <a:spLocks noGrp="1"/>
          </p:cNvSpPr>
          <p:nvPr>
            <p:ph idx="1"/>
          </p:nvPr>
        </p:nvSpPr>
        <p:spPr/>
        <p:txBody>
          <a:bodyPr/>
          <a:lstStyle/>
          <a:p>
            <a:r>
              <a:rPr lang="en-US" dirty="0">
                <a:latin typeface="Arial" charset="0"/>
                <a:cs typeface="Arial" charset="0"/>
              </a:rPr>
              <a:t>From these hard lessons, wildlife managers learned that there is more to conservation than protecting wildlife. They discovered that nature overproduces game resources, and good wildlife management yields a surplus that can be harvested by hunters.</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Wildlife Conservation</a:t>
            </a:r>
          </a:p>
        </p:txBody>
      </p:sp>
      <p:sp>
        <p:nvSpPr>
          <p:cNvPr id="4" name="Text Placeholder 3"/>
          <p:cNvSpPr>
            <a:spLocks noGrp="1"/>
          </p:cNvSpPr>
          <p:nvPr>
            <p:ph type="body" idx="1"/>
          </p:nvPr>
        </p:nvSpPr>
        <p:spPr>
          <a:xfrm>
            <a:off x="457200" y="1077912"/>
            <a:ext cx="8229600" cy="674688"/>
          </a:xfrm>
        </p:spPr>
        <p:txBody>
          <a:bodyPr/>
          <a:lstStyle/>
          <a:p>
            <a:r>
              <a:rPr lang="en-US" dirty="0"/>
              <a:t>The North American Model of Wildlife Conservation</a:t>
            </a:r>
          </a:p>
        </p:txBody>
      </p:sp>
      <p:sp>
        <p:nvSpPr>
          <p:cNvPr id="5" name="Content Placeholder 4"/>
          <p:cNvSpPr>
            <a:spLocks noGrp="1"/>
          </p:cNvSpPr>
          <p:nvPr>
            <p:ph sz="half" idx="2"/>
          </p:nvPr>
        </p:nvSpPr>
        <p:spPr>
          <a:xfrm>
            <a:off x="457200" y="1752600"/>
            <a:ext cx="7848600" cy="4267200"/>
          </a:xfrm>
        </p:spPr>
        <p:txBody>
          <a:bodyPr/>
          <a:lstStyle/>
          <a:p>
            <a:r>
              <a:rPr lang="en-US" dirty="0"/>
              <a:t>These seven principles provide the foundation for the success of conservation.</a:t>
            </a:r>
          </a:p>
          <a:p>
            <a:pPr lvl="1">
              <a:buFont typeface="Arial" pitchFamily="34" charset="0"/>
              <a:buChar char="•"/>
            </a:pPr>
            <a:r>
              <a:rPr lang="en-US" dirty="0"/>
              <a:t>Wildlife is public property.</a:t>
            </a:r>
          </a:p>
          <a:p>
            <a:pPr lvl="1">
              <a:buFont typeface="Arial" pitchFamily="34" charset="0"/>
              <a:buChar char="•"/>
            </a:pPr>
            <a:r>
              <a:rPr lang="en-US" dirty="0"/>
              <a:t>Wildlife cannot be slaughtered for commercial use.</a:t>
            </a:r>
          </a:p>
          <a:p>
            <a:pPr lvl="1">
              <a:buFont typeface="Arial" pitchFamily="34" charset="0"/>
              <a:buChar char="•"/>
            </a:pPr>
            <a:r>
              <a:rPr lang="en-US" dirty="0"/>
              <a:t>Wildlife is allocated by law.</a:t>
            </a:r>
          </a:p>
          <a:p>
            <a:pPr lvl="1">
              <a:buFont typeface="Arial" pitchFamily="34" charset="0"/>
              <a:buChar char="•"/>
            </a:pPr>
            <a:r>
              <a:rPr lang="en-US" dirty="0"/>
              <a:t>Wildlife shall be taken by legal and ethical means in the spirit of “fair chase,” and with good cause.</a:t>
            </a:r>
          </a:p>
          <a:p>
            <a:pPr>
              <a:buNone/>
            </a:pPr>
            <a:endParaRPr lang="en-US" dirty="0"/>
          </a:p>
          <a:p>
            <a:pPr lvl="1">
              <a:buFont typeface="Arial" pitchFamily="34" charset="0"/>
              <a:buChar char="•"/>
            </a:pPr>
            <a:endParaRPr lang="en-US" dirty="0"/>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Wildlife Conservation</a:t>
            </a:r>
          </a:p>
        </p:txBody>
      </p:sp>
      <p:sp>
        <p:nvSpPr>
          <p:cNvPr id="4" name="Content Placeholder 3"/>
          <p:cNvSpPr>
            <a:spLocks noGrp="1"/>
          </p:cNvSpPr>
          <p:nvPr>
            <p:ph sz="half" idx="2"/>
          </p:nvPr>
        </p:nvSpPr>
        <p:spPr>
          <a:xfrm>
            <a:off x="457200" y="1447800"/>
            <a:ext cx="8077200" cy="4419600"/>
          </a:xfrm>
        </p:spPr>
        <p:txBody>
          <a:bodyPr/>
          <a:lstStyle/>
          <a:p>
            <a:pPr lvl="1">
              <a:buFont typeface="Arial" pitchFamily="34" charset="0"/>
              <a:buChar char="•"/>
            </a:pPr>
            <a:r>
              <a:rPr lang="en-US" dirty="0"/>
              <a:t>Wildlife is an international resource.</a:t>
            </a:r>
          </a:p>
          <a:p>
            <a:pPr lvl="1">
              <a:buFont typeface="Arial" pitchFamily="34" charset="0"/>
              <a:buChar char="•"/>
            </a:pPr>
            <a:r>
              <a:rPr lang="en-US" dirty="0"/>
              <a:t>Wildlife management, use, and conservation shall be based on sound scientific knowledge and principles.</a:t>
            </a:r>
          </a:p>
          <a:p>
            <a:pPr lvl="1">
              <a:buFont typeface="Arial" pitchFamily="34" charset="0"/>
              <a:buChar char="•"/>
            </a:pPr>
            <a:r>
              <a:rPr lang="en-US" dirty="0"/>
              <a:t>Hunting, fishing, and trapping shall be democratic.</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4"/>
          <p:cNvSpPr>
            <a:spLocks noGrp="1"/>
          </p:cNvSpPr>
          <p:nvPr>
            <p:ph type="title"/>
          </p:nvPr>
        </p:nvSpPr>
        <p:spPr/>
        <p:txBody>
          <a:bodyPr/>
          <a:lstStyle/>
          <a:p>
            <a:r>
              <a:rPr lang="en-US" dirty="0"/>
              <a:t>Wildlife Conservation</a:t>
            </a:r>
          </a:p>
        </p:txBody>
      </p:sp>
      <p:sp>
        <p:nvSpPr>
          <p:cNvPr id="13315" name="Text Placeholder 5"/>
          <p:cNvSpPr>
            <a:spLocks noGrp="1"/>
          </p:cNvSpPr>
          <p:nvPr>
            <p:ph type="body" idx="1"/>
          </p:nvPr>
        </p:nvSpPr>
        <p:spPr/>
        <p:txBody>
          <a:bodyPr/>
          <a:lstStyle/>
          <a:p>
            <a:r>
              <a:rPr lang="en-US" dirty="0">
                <a:latin typeface="Arial" charset="0"/>
                <a:cs typeface="Arial" charset="0"/>
              </a:rPr>
              <a:t>Habitat Management</a:t>
            </a:r>
          </a:p>
        </p:txBody>
      </p:sp>
      <p:sp>
        <p:nvSpPr>
          <p:cNvPr id="13316" name="Content Placeholder 6"/>
          <p:cNvSpPr>
            <a:spLocks noGrp="1"/>
          </p:cNvSpPr>
          <p:nvPr>
            <p:ph sz="half" idx="2"/>
          </p:nvPr>
        </p:nvSpPr>
        <p:spPr/>
        <p:txBody>
          <a:bodyPr/>
          <a:lstStyle/>
          <a:p>
            <a:r>
              <a:rPr lang="en-US" dirty="0">
                <a:latin typeface="Arial" charset="0"/>
                <a:cs typeface="Arial" charset="0"/>
              </a:rPr>
              <a:t>The habitat is where a species fulfills its basic life needs: nourishment, procreation, and rest.</a:t>
            </a:r>
          </a:p>
          <a:p>
            <a:r>
              <a:rPr lang="en-US" dirty="0">
                <a:latin typeface="Arial" charset="0"/>
                <a:cs typeface="Arial" charset="0"/>
              </a:rPr>
              <a:t>Habitat loss presents greatest threat to wildlife. </a:t>
            </a:r>
          </a:p>
          <a:p>
            <a:r>
              <a:rPr lang="en-US" dirty="0">
                <a:latin typeface="Arial" charset="0"/>
                <a:cs typeface="Arial" charset="0"/>
              </a:rPr>
              <a:t>Most essential aspect of wildlife conservation is habitat management.</a:t>
            </a:r>
          </a:p>
          <a:p>
            <a:endParaRPr lang="en-US" dirty="0">
              <a:latin typeface="Arial" charset="0"/>
              <a:cs typeface="Arial" charset="0"/>
            </a:endParaRP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dirty="0"/>
              <a:t>Wildlife Conservation</a:t>
            </a:r>
          </a:p>
        </p:txBody>
      </p:sp>
      <p:sp>
        <p:nvSpPr>
          <p:cNvPr id="14339" name="Content Placeholder 2"/>
          <p:cNvSpPr>
            <a:spLocks noGrp="1"/>
          </p:cNvSpPr>
          <p:nvPr>
            <p:ph idx="1"/>
          </p:nvPr>
        </p:nvSpPr>
        <p:spPr/>
        <p:txBody>
          <a:bodyPr/>
          <a:lstStyle/>
          <a:p>
            <a:r>
              <a:rPr lang="en-US" dirty="0">
                <a:latin typeface="Arial" charset="0"/>
                <a:cs typeface="Arial" charset="0"/>
              </a:rPr>
              <a:t>These five essential elements must be present:</a:t>
            </a:r>
          </a:p>
          <a:p>
            <a:pPr lvl="1"/>
            <a:r>
              <a:rPr lang="en-US" dirty="0">
                <a:latin typeface="Arial" charset="0"/>
                <a:cs typeface="Arial" charset="0"/>
              </a:rPr>
              <a:t>Food</a:t>
            </a:r>
          </a:p>
          <a:p>
            <a:pPr lvl="1"/>
            <a:r>
              <a:rPr lang="en-US" dirty="0">
                <a:latin typeface="Arial" charset="0"/>
                <a:cs typeface="Arial" charset="0"/>
              </a:rPr>
              <a:t>Water</a:t>
            </a:r>
          </a:p>
          <a:p>
            <a:pPr lvl="1"/>
            <a:r>
              <a:rPr lang="en-US" dirty="0">
                <a:latin typeface="Arial" charset="0"/>
                <a:cs typeface="Arial" charset="0"/>
              </a:rPr>
              <a:t>Cover</a:t>
            </a:r>
          </a:p>
          <a:p>
            <a:pPr lvl="1"/>
            <a:r>
              <a:rPr lang="en-US" dirty="0">
                <a:latin typeface="Arial" charset="0"/>
                <a:cs typeface="Arial" charset="0"/>
              </a:rPr>
              <a:t>Space</a:t>
            </a:r>
          </a:p>
          <a:p>
            <a:pPr lvl="1"/>
            <a:r>
              <a:rPr lang="en-US" dirty="0">
                <a:latin typeface="Arial" charset="0"/>
                <a:cs typeface="Arial" charset="0"/>
              </a:rPr>
              <a:t>Arrangement</a:t>
            </a:r>
          </a:p>
          <a:p>
            <a:pPr marL="457200" lvl="1" indent="0">
              <a:buNone/>
            </a:pPr>
            <a:endParaRPr lang="en-US" dirty="0">
              <a:latin typeface="Arial" charset="0"/>
              <a:cs typeface="Arial" charset="0"/>
            </a:endParaRP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Ladybird\shared_graphics\Hunting_Graphics\Export_PPT\Generic_export_ppt\habitat_management.jpg"/>
          <p:cNvPicPr>
            <a:picLocks noChangeAspect="1" noChangeArrowheads="1"/>
          </p:cNvPicPr>
          <p:nvPr/>
        </p:nvPicPr>
        <p:blipFill>
          <a:blip r:embed="rId2"/>
          <a:srcRect/>
          <a:stretch>
            <a:fillRect/>
          </a:stretch>
        </p:blipFill>
        <p:spPr bwMode="auto">
          <a:xfrm>
            <a:off x="914400" y="2781300"/>
            <a:ext cx="7315200" cy="3314700"/>
          </a:xfrm>
          <a:prstGeom prst="rect">
            <a:avLst/>
          </a:prstGeom>
          <a:noFill/>
          <a:ln w="9525">
            <a:noFill/>
            <a:miter lim="800000"/>
            <a:headEnd/>
            <a:tailEnd/>
          </a:ln>
        </p:spPr>
      </p:pic>
      <p:sp>
        <p:nvSpPr>
          <p:cNvPr id="16387" name="Title 1"/>
          <p:cNvSpPr>
            <a:spLocks noGrp="1"/>
          </p:cNvSpPr>
          <p:nvPr>
            <p:ph type="title"/>
          </p:nvPr>
        </p:nvSpPr>
        <p:spPr/>
        <p:txBody>
          <a:bodyPr/>
          <a:lstStyle/>
          <a:p>
            <a:r>
              <a:rPr lang="en-US" dirty="0"/>
              <a:t>Wildlife Conservation</a:t>
            </a:r>
          </a:p>
        </p:txBody>
      </p:sp>
      <p:sp>
        <p:nvSpPr>
          <p:cNvPr id="16388" name="Content Placeholder 2"/>
          <p:cNvSpPr>
            <a:spLocks noGrp="1"/>
          </p:cNvSpPr>
          <p:nvPr>
            <p:ph idx="1"/>
          </p:nvPr>
        </p:nvSpPr>
        <p:spPr>
          <a:xfrm>
            <a:off x="457200" y="1143000"/>
            <a:ext cx="8229600" cy="4525963"/>
          </a:xfrm>
        </p:spPr>
        <p:txBody>
          <a:bodyPr/>
          <a:lstStyle/>
          <a:p>
            <a:r>
              <a:rPr lang="en-US" dirty="0">
                <a:latin typeface="Arial Black" pitchFamily="34" charset="0"/>
                <a:cs typeface="Arial" charset="0"/>
              </a:rPr>
              <a:t>Edge effect </a:t>
            </a:r>
            <a:r>
              <a:rPr lang="en-US" dirty="0">
                <a:latin typeface="Arial" charset="0"/>
                <a:cs typeface="Arial" charset="0"/>
              </a:rPr>
              <a:t>is result of placing two contrasting ecosystems adjacent to one another. Most animals locate where food and cover meet, particularly near water. </a:t>
            </a:r>
          </a:p>
          <a:p>
            <a:pPr>
              <a:buFont typeface="Wingdings" pitchFamily="2" charset="2"/>
              <a:buNone/>
            </a:pPr>
            <a:endParaRPr lang="en-US" dirty="0">
              <a:latin typeface="Arial" charset="0"/>
              <a:cs typeface="Arial" charset="0"/>
            </a:endParaRP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dirty="0"/>
              <a:t>Wildlife Conservation</a:t>
            </a:r>
          </a:p>
        </p:txBody>
      </p:sp>
      <p:sp>
        <p:nvSpPr>
          <p:cNvPr id="17411" name="Text Placeholder 5"/>
          <p:cNvSpPr>
            <a:spLocks noGrp="1"/>
          </p:cNvSpPr>
          <p:nvPr>
            <p:ph type="body" idx="1"/>
          </p:nvPr>
        </p:nvSpPr>
        <p:spPr>
          <a:xfrm>
            <a:off x="457200" y="1535113"/>
            <a:ext cx="4040188" cy="674687"/>
          </a:xfrm>
        </p:spPr>
        <p:txBody>
          <a:bodyPr/>
          <a:lstStyle/>
          <a:p>
            <a:r>
              <a:rPr lang="en-US" dirty="0">
                <a:latin typeface="Arial" charset="0"/>
                <a:cs typeface="Arial" charset="0"/>
              </a:rPr>
              <a:t>Balancing Act</a:t>
            </a:r>
          </a:p>
        </p:txBody>
      </p:sp>
      <p:sp>
        <p:nvSpPr>
          <p:cNvPr id="17412" name="Content Placeholder 6"/>
          <p:cNvSpPr>
            <a:spLocks noGrp="1"/>
          </p:cNvSpPr>
          <p:nvPr>
            <p:ph sz="half" idx="2"/>
          </p:nvPr>
        </p:nvSpPr>
        <p:spPr>
          <a:xfrm>
            <a:off x="457200" y="2209800"/>
            <a:ext cx="4800600" cy="3916363"/>
          </a:xfrm>
        </p:spPr>
        <p:txBody>
          <a:bodyPr/>
          <a:lstStyle/>
          <a:p>
            <a:r>
              <a:rPr lang="en-US" dirty="0">
                <a:latin typeface="Arial" charset="0"/>
                <a:cs typeface="Arial" charset="0"/>
              </a:rPr>
              <a:t>Habitats must be in balance in order to support wildlife. Remove certain population of plants or animals from community, and community may not survive. This typically happens when urban development pushes into wildlife areas.</a:t>
            </a:r>
          </a:p>
        </p:txBody>
      </p:sp>
      <p:pic>
        <p:nvPicPr>
          <p:cNvPr id="17413" name="Picture 6" descr="\\Ladybird\shared_graphics\Hunting_graphics\Export_PPT\Generic_drawings\urbanization_after.jpg"/>
          <p:cNvPicPr>
            <a:picLocks noGrp="1" noChangeAspect="1" noChangeArrowheads="1"/>
          </p:cNvPicPr>
          <p:nvPr>
            <p:ph sz="quarter" idx="4"/>
          </p:nvPr>
        </p:nvPicPr>
        <p:blipFill>
          <a:blip r:embed="rId2"/>
          <a:srcRect/>
          <a:stretch>
            <a:fillRect/>
          </a:stretch>
        </p:blipFill>
        <p:spPr>
          <a:xfrm>
            <a:off x="5307013" y="2971800"/>
            <a:ext cx="3379787" cy="2027238"/>
          </a:xfrm>
          <a:noFill/>
        </p:spPr>
      </p:pic>
    </p:spTree>
  </p:cSld>
  <p:clrMapOvr>
    <a:masterClrMapping/>
  </p:clrMapOvr>
  <p:transition/>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3"/>
          <p:cNvSpPr>
            <a:spLocks noGrp="1"/>
          </p:cNvSpPr>
          <p:nvPr>
            <p:ph type="title"/>
          </p:nvPr>
        </p:nvSpPr>
        <p:spPr/>
        <p:txBody>
          <a:bodyPr/>
          <a:lstStyle/>
          <a:p>
            <a:r>
              <a:rPr lang="en-US" dirty="0"/>
              <a:t>Wildlife Conservation</a:t>
            </a:r>
          </a:p>
        </p:txBody>
      </p:sp>
      <p:sp>
        <p:nvSpPr>
          <p:cNvPr id="18435" name="Text Placeholder 4"/>
          <p:cNvSpPr>
            <a:spLocks noGrp="1"/>
          </p:cNvSpPr>
          <p:nvPr>
            <p:ph type="body" idx="1"/>
          </p:nvPr>
        </p:nvSpPr>
        <p:spPr/>
        <p:txBody>
          <a:bodyPr/>
          <a:lstStyle/>
          <a:p>
            <a:r>
              <a:rPr lang="en-US" dirty="0">
                <a:latin typeface="Arial" charset="0"/>
                <a:cs typeface="Arial" charset="0"/>
              </a:rPr>
              <a:t>Carrying Capacity</a:t>
            </a:r>
          </a:p>
        </p:txBody>
      </p:sp>
      <p:sp>
        <p:nvSpPr>
          <p:cNvPr id="18436" name="Content Placeholder 5"/>
          <p:cNvSpPr>
            <a:spLocks noGrp="1"/>
          </p:cNvSpPr>
          <p:nvPr>
            <p:ph sz="half" idx="2"/>
          </p:nvPr>
        </p:nvSpPr>
        <p:spPr/>
        <p:txBody>
          <a:bodyPr/>
          <a:lstStyle/>
          <a:p>
            <a:r>
              <a:rPr lang="en-US" dirty="0">
                <a:latin typeface="Arial" charset="0"/>
                <a:cs typeface="Arial" charset="0"/>
              </a:rPr>
              <a:t>Resources in a habitat can support only a certain quantity of wildlife. As seasons change, food, water, or cover may be in short supply. </a:t>
            </a:r>
          </a:p>
          <a:p>
            <a:r>
              <a:rPr lang="en-US" dirty="0">
                <a:latin typeface="Arial" charset="0"/>
                <a:cs typeface="Arial" charset="0"/>
              </a:rPr>
              <a:t>Carrying capacity is the number of animals the habitat can support all year long. </a:t>
            </a:r>
          </a:p>
          <a:p>
            <a:r>
              <a:rPr lang="en-US" dirty="0">
                <a:latin typeface="Arial" charset="0"/>
                <a:cs typeface="Arial" charset="0"/>
              </a:rPr>
              <a:t>The carrying capacity of a certain tract of land can vary from year to year—can be changed by nature or humans.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4"/>
          <p:cNvSpPr>
            <a:spLocks noGrp="1"/>
          </p:cNvSpPr>
          <p:nvPr>
            <p:ph type="title"/>
          </p:nvPr>
        </p:nvSpPr>
        <p:spPr/>
        <p:txBody>
          <a:bodyPr/>
          <a:lstStyle/>
          <a:p>
            <a:r>
              <a:rPr lang="en-US" dirty="0"/>
              <a:t>Wildlife Conservation</a:t>
            </a:r>
          </a:p>
        </p:txBody>
      </p:sp>
      <p:sp>
        <p:nvSpPr>
          <p:cNvPr id="19459" name="Content Placeholder 5"/>
          <p:cNvSpPr>
            <a:spLocks noGrp="1"/>
          </p:cNvSpPr>
          <p:nvPr>
            <p:ph idx="1"/>
          </p:nvPr>
        </p:nvSpPr>
        <p:spPr/>
        <p:txBody>
          <a:bodyPr/>
          <a:lstStyle/>
          <a:p>
            <a:r>
              <a:rPr lang="en-US" dirty="0">
                <a:latin typeface="Arial" charset="0"/>
                <a:cs typeface="Arial" charset="0"/>
              </a:rPr>
              <a:t>Factors that limit potential production of wildlife include:</a:t>
            </a:r>
          </a:p>
          <a:p>
            <a:pPr lvl="1"/>
            <a:r>
              <a:rPr lang="en-US" dirty="0">
                <a:latin typeface="Arial" charset="0"/>
                <a:cs typeface="Arial" charset="0"/>
              </a:rPr>
              <a:t>Disease/parasites </a:t>
            </a:r>
          </a:p>
          <a:p>
            <a:pPr lvl="1"/>
            <a:r>
              <a:rPr lang="en-US" dirty="0">
                <a:latin typeface="Arial" charset="0"/>
                <a:cs typeface="Arial" charset="0"/>
              </a:rPr>
              <a:t>Starvation</a:t>
            </a:r>
          </a:p>
          <a:p>
            <a:pPr lvl="1"/>
            <a:r>
              <a:rPr lang="en-US" dirty="0">
                <a:latin typeface="Arial" charset="0"/>
                <a:cs typeface="Arial" charset="0"/>
              </a:rPr>
              <a:t>Predators</a:t>
            </a:r>
          </a:p>
          <a:p>
            <a:pPr lvl="1"/>
            <a:r>
              <a:rPr lang="en-US" dirty="0">
                <a:latin typeface="Arial" charset="0"/>
                <a:cs typeface="Arial" charset="0"/>
              </a:rPr>
              <a:t>Pollution</a:t>
            </a:r>
          </a:p>
          <a:p>
            <a:pPr lvl="1"/>
            <a:r>
              <a:rPr lang="en-US" dirty="0">
                <a:latin typeface="Arial" charset="0"/>
                <a:cs typeface="Arial" charset="0"/>
              </a:rPr>
              <a:t>Accidents</a:t>
            </a:r>
          </a:p>
          <a:p>
            <a:pPr lvl="1"/>
            <a:r>
              <a:rPr lang="en-US" dirty="0">
                <a:latin typeface="Arial" charset="0"/>
                <a:cs typeface="Arial" charset="0"/>
              </a:rPr>
              <a:t>Old Age</a:t>
            </a:r>
          </a:p>
          <a:p>
            <a:pPr lvl="1"/>
            <a:r>
              <a:rPr lang="en-US" dirty="0">
                <a:latin typeface="Arial" charset="0"/>
                <a:cs typeface="Arial" charset="0"/>
              </a:rPr>
              <a:t>Hunting</a:t>
            </a:r>
          </a:p>
          <a:p>
            <a:endParaRPr lang="en-US" dirty="0">
              <a:latin typeface="Arial" charset="0"/>
              <a:cs typeface="Arial" charset="0"/>
            </a:endParaRPr>
          </a:p>
        </p:txBody>
      </p:sp>
      <p:pic>
        <p:nvPicPr>
          <p:cNvPr id="19460" name="Picture 2" descr="\\Ladybird\shared_graphics\Hunting_Graphics\Export_PPT\Generic_export_ppt\carrying_capacity_bucket.jpg"/>
          <p:cNvPicPr>
            <a:picLocks noChangeAspect="1" noChangeArrowheads="1"/>
          </p:cNvPicPr>
          <p:nvPr/>
        </p:nvPicPr>
        <p:blipFill>
          <a:blip r:embed="rId2"/>
          <a:srcRect/>
          <a:stretch>
            <a:fillRect/>
          </a:stretch>
        </p:blipFill>
        <p:spPr bwMode="auto">
          <a:xfrm>
            <a:off x="4343400" y="1981200"/>
            <a:ext cx="4114800" cy="4114800"/>
          </a:xfrm>
          <a:prstGeom prst="rect">
            <a:avLst/>
          </a:prstGeom>
          <a:noFill/>
          <a:ln w="9525">
            <a:noFill/>
            <a:miter lim="800000"/>
            <a:headEnd/>
            <a:tailEnd/>
          </a:ln>
        </p:spPr>
      </p:pic>
      <p:sp>
        <p:nvSpPr>
          <p:cNvPr id="19461" name="TextBox 7"/>
          <p:cNvSpPr txBox="1">
            <a:spLocks noChangeArrowheads="1"/>
          </p:cNvSpPr>
          <p:nvPr/>
        </p:nvSpPr>
        <p:spPr bwMode="auto">
          <a:xfrm>
            <a:off x="4343400" y="2514600"/>
            <a:ext cx="2136775" cy="323850"/>
          </a:xfrm>
          <a:prstGeom prst="rect">
            <a:avLst/>
          </a:prstGeom>
          <a:noFill/>
          <a:ln w="9525">
            <a:noFill/>
            <a:miter lim="800000"/>
            <a:headEnd/>
            <a:tailEnd/>
          </a:ln>
        </p:spPr>
        <p:txBody>
          <a:bodyPr wrap="none">
            <a:spAutoFit/>
          </a:bodyPr>
          <a:lstStyle/>
          <a:p>
            <a:r>
              <a:rPr lang="en-US" sz="1500" b="1" dirty="0"/>
              <a:t>Annual Reproduction</a:t>
            </a:r>
          </a:p>
        </p:txBody>
      </p:sp>
      <p:sp>
        <p:nvSpPr>
          <p:cNvPr id="19462" name="TextBox 8"/>
          <p:cNvSpPr txBox="1">
            <a:spLocks noChangeArrowheads="1"/>
          </p:cNvSpPr>
          <p:nvPr/>
        </p:nvSpPr>
        <p:spPr bwMode="auto">
          <a:xfrm>
            <a:off x="5233988" y="3254375"/>
            <a:ext cx="1511300" cy="708025"/>
          </a:xfrm>
          <a:prstGeom prst="rect">
            <a:avLst/>
          </a:prstGeom>
          <a:noFill/>
          <a:ln w="9525">
            <a:noFill/>
            <a:miter lim="800000"/>
            <a:headEnd/>
            <a:tailEnd/>
          </a:ln>
        </p:spPr>
        <p:txBody>
          <a:bodyPr wrap="none">
            <a:spAutoFit/>
          </a:bodyPr>
          <a:lstStyle/>
          <a:p>
            <a:pPr algn="ctr"/>
            <a:r>
              <a:rPr lang="en-US" sz="2000" b="1" dirty="0"/>
              <a:t>Excess </a:t>
            </a:r>
            <a:br>
              <a:rPr lang="en-US" sz="2000" b="1" dirty="0"/>
            </a:br>
            <a:r>
              <a:rPr lang="en-US" sz="2000" b="1" dirty="0"/>
              <a:t>Population</a:t>
            </a:r>
          </a:p>
        </p:txBody>
      </p:sp>
      <p:sp>
        <p:nvSpPr>
          <p:cNvPr id="19463" name="TextBox 9"/>
          <p:cNvSpPr txBox="1">
            <a:spLocks noChangeArrowheads="1"/>
          </p:cNvSpPr>
          <p:nvPr/>
        </p:nvSpPr>
        <p:spPr bwMode="auto">
          <a:xfrm>
            <a:off x="6859588" y="3962400"/>
            <a:ext cx="2284412" cy="323850"/>
          </a:xfrm>
          <a:prstGeom prst="rect">
            <a:avLst/>
          </a:prstGeom>
          <a:noFill/>
          <a:ln w="9525">
            <a:noFill/>
            <a:miter lim="800000"/>
            <a:headEnd/>
            <a:tailEnd/>
          </a:ln>
        </p:spPr>
        <p:txBody>
          <a:bodyPr wrap="none">
            <a:spAutoFit/>
          </a:bodyPr>
          <a:lstStyle/>
          <a:p>
            <a:r>
              <a:rPr lang="en-US" sz="1500" b="1" dirty="0"/>
              <a:t>Starvation &amp; Accidents</a:t>
            </a:r>
          </a:p>
        </p:txBody>
      </p:sp>
      <p:sp>
        <p:nvSpPr>
          <p:cNvPr id="19464" name="TextBox 10"/>
          <p:cNvSpPr txBox="1">
            <a:spLocks noChangeArrowheads="1"/>
          </p:cNvSpPr>
          <p:nvPr/>
        </p:nvSpPr>
        <p:spPr bwMode="auto">
          <a:xfrm>
            <a:off x="6705600" y="4552950"/>
            <a:ext cx="2054225" cy="323850"/>
          </a:xfrm>
          <a:prstGeom prst="rect">
            <a:avLst/>
          </a:prstGeom>
          <a:noFill/>
          <a:ln w="9525">
            <a:noFill/>
            <a:miter lim="800000"/>
            <a:headEnd/>
            <a:tailEnd/>
          </a:ln>
        </p:spPr>
        <p:txBody>
          <a:bodyPr wrap="none">
            <a:spAutoFit/>
          </a:bodyPr>
          <a:lstStyle/>
          <a:p>
            <a:r>
              <a:rPr lang="en-US" sz="1500" b="1" dirty="0"/>
              <a:t>Predators &amp; Hunting</a:t>
            </a:r>
          </a:p>
        </p:txBody>
      </p:sp>
      <p:sp>
        <p:nvSpPr>
          <p:cNvPr id="19465" name="TextBox 11"/>
          <p:cNvSpPr txBox="1">
            <a:spLocks noChangeArrowheads="1"/>
          </p:cNvSpPr>
          <p:nvPr/>
        </p:nvSpPr>
        <p:spPr bwMode="auto">
          <a:xfrm>
            <a:off x="6553200" y="5086350"/>
            <a:ext cx="2016125" cy="323850"/>
          </a:xfrm>
          <a:prstGeom prst="rect">
            <a:avLst/>
          </a:prstGeom>
          <a:noFill/>
          <a:ln w="9525">
            <a:noFill/>
            <a:miter lim="800000"/>
            <a:headEnd/>
            <a:tailEnd/>
          </a:ln>
        </p:spPr>
        <p:txBody>
          <a:bodyPr wrap="none">
            <a:spAutoFit/>
          </a:bodyPr>
          <a:lstStyle/>
          <a:p>
            <a:r>
              <a:rPr lang="en-US" sz="1500" b="1" dirty="0"/>
              <a:t>Disease &amp; Parasites</a:t>
            </a:r>
          </a:p>
        </p:txBody>
      </p:sp>
      <p:sp>
        <p:nvSpPr>
          <p:cNvPr id="19466" name="TextBox 12"/>
          <p:cNvSpPr txBox="1">
            <a:spLocks noChangeArrowheads="1"/>
          </p:cNvSpPr>
          <p:nvPr/>
        </p:nvSpPr>
        <p:spPr bwMode="auto">
          <a:xfrm>
            <a:off x="4573588" y="5162550"/>
            <a:ext cx="912812" cy="323850"/>
          </a:xfrm>
          <a:prstGeom prst="rect">
            <a:avLst/>
          </a:prstGeom>
          <a:noFill/>
          <a:ln w="9525">
            <a:noFill/>
            <a:miter lim="800000"/>
            <a:headEnd/>
            <a:tailEnd/>
          </a:ln>
        </p:spPr>
        <p:txBody>
          <a:bodyPr wrap="none">
            <a:spAutoFit/>
          </a:bodyPr>
          <a:lstStyle/>
          <a:p>
            <a:r>
              <a:rPr lang="en-US" sz="1500" b="1" dirty="0"/>
              <a:t>Old Age</a:t>
            </a:r>
          </a:p>
        </p:txBody>
      </p:sp>
      <p:sp>
        <p:nvSpPr>
          <p:cNvPr id="19467" name="TextBox 13"/>
          <p:cNvSpPr txBox="1">
            <a:spLocks noChangeArrowheads="1"/>
          </p:cNvSpPr>
          <p:nvPr/>
        </p:nvSpPr>
        <p:spPr bwMode="auto">
          <a:xfrm>
            <a:off x="3760788" y="4800600"/>
            <a:ext cx="1573212" cy="323850"/>
          </a:xfrm>
          <a:prstGeom prst="rect">
            <a:avLst/>
          </a:prstGeom>
          <a:noFill/>
          <a:ln w="9525">
            <a:noFill/>
            <a:miter lim="800000"/>
            <a:headEnd/>
            <a:tailEnd/>
          </a:ln>
        </p:spPr>
        <p:txBody>
          <a:bodyPr wrap="none">
            <a:spAutoFit/>
          </a:bodyPr>
          <a:lstStyle/>
          <a:p>
            <a:r>
              <a:rPr lang="en-US" sz="1500" b="1" dirty="0"/>
              <a:t>Loss of Habitat</a:t>
            </a:r>
          </a:p>
        </p:txBody>
      </p:sp>
      <p:sp>
        <p:nvSpPr>
          <p:cNvPr id="19468" name="TextBox 14"/>
          <p:cNvSpPr txBox="1">
            <a:spLocks noChangeArrowheads="1"/>
          </p:cNvSpPr>
          <p:nvPr/>
        </p:nvSpPr>
        <p:spPr bwMode="auto">
          <a:xfrm>
            <a:off x="3200400" y="4343400"/>
            <a:ext cx="2098675" cy="323850"/>
          </a:xfrm>
          <a:prstGeom prst="rect">
            <a:avLst/>
          </a:prstGeom>
          <a:noFill/>
          <a:ln w="9525">
            <a:noFill/>
            <a:miter lim="800000"/>
            <a:headEnd/>
            <a:tailEnd/>
          </a:ln>
        </p:spPr>
        <p:txBody>
          <a:bodyPr wrap="none">
            <a:spAutoFit/>
          </a:bodyPr>
          <a:lstStyle/>
          <a:p>
            <a:r>
              <a:rPr lang="en-US" sz="1500" b="1" dirty="0"/>
              <a:t>Human Development</a:t>
            </a:r>
          </a:p>
        </p:txBody>
      </p:sp>
      <p:sp>
        <p:nvSpPr>
          <p:cNvPr id="19469" name="TextBox 15"/>
          <p:cNvSpPr txBox="1">
            <a:spLocks noChangeArrowheads="1"/>
          </p:cNvSpPr>
          <p:nvPr/>
        </p:nvSpPr>
        <p:spPr bwMode="auto">
          <a:xfrm>
            <a:off x="4240213" y="3867150"/>
            <a:ext cx="941387" cy="323850"/>
          </a:xfrm>
          <a:prstGeom prst="rect">
            <a:avLst/>
          </a:prstGeom>
          <a:noFill/>
          <a:ln w="9525">
            <a:noFill/>
            <a:miter lim="800000"/>
            <a:headEnd/>
            <a:tailEnd/>
          </a:ln>
        </p:spPr>
        <p:txBody>
          <a:bodyPr wrap="none">
            <a:spAutoFit/>
          </a:bodyPr>
          <a:lstStyle/>
          <a:p>
            <a:r>
              <a:rPr lang="en-US" sz="1500" b="1" dirty="0"/>
              <a:t>Weather</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a:t>Wildlife Conservation</a:t>
            </a:r>
          </a:p>
        </p:txBody>
      </p:sp>
      <p:sp>
        <p:nvSpPr>
          <p:cNvPr id="20483" name="Content Placeholder 2"/>
          <p:cNvSpPr>
            <a:spLocks noGrp="1"/>
          </p:cNvSpPr>
          <p:nvPr>
            <p:ph idx="1"/>
          </p:nvPr>
        </p:nvSpPr>
        <p:spPr>
          <a:xfrm>
            <a:off x="457200" y="1219200"/>
            <a:ext cx="8229600" cy="4525963"/>
          </a:xfrm>
        </p:spPr>
        <p:txBody>
          <a:bodyPr/>
          <a:lstStyle/>
          <a:p>
            <a:r>
              <a:rPr lang="en-US" dirty="0">
                <a:latin typeface="Arial" charset="0"/>
                <a:cs typeface="Arial" charset="0"/>
              </a:rPr>
              <a:t>If the conditions are balanced, game animals will produce a surplus, which can be harvested.</a:t>
            </a:r>
          </a:p>
        </p:txBody>
      </p:sp>
      <p:pic>
        <p:nvPicPr>
          <p:cNvPr id="20484" name="Picture 5"/>
          <p:cNvPicPr>
            <a:picLocks noChangeAspect="1" noChangeArrowheads="1"/>
          </p:cNvPicPr>
          <p:nvPr/>
        </p:nvPicPr>
        <p:blipFill>
          <a:blip r:embed="rId2"/>
          <a:stretch>
            <a:fillRect/>
          </a:stretch>
        </p:blipFill>
        <p:spPr bwMode="auto">
          <a:xfrm>
            <a:off x="1563604" y="2057400"/>
            <a:ext cx="5991392" cy="4065588"/>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3"/>
          <p:cNvSpPr>
            <a:spLocks noGrp="1"/>
          </p:cNvSpPr>
          <p:nvPr>
            <p:ph type="title"/>
          </p:nvPr>
        </p:nvSpPr>
        <p:spPr/>
        <p:txBody>
          <a:bodyPr/>
          <a:lstStyle/>
          <a:p>
            <a:r>
              <a:rPr lang="en-US" dirty="0"/>
              <a:t>Common Features of Firearms</a:t>
            </a:r>
          </a:p>
        </p:txBody>
      </p:sp>
      <p:sp>
        <p:nvSpPr>
          <p:cNvPr id="78851"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Safety Mechanisms</a:t>
            </a:r>
          </a:p>
        </p:txBody>
      </p:sp>
      <p:sp>
        <p:nvSpPr>
          <p:cNvPr id="78852" name="Content Placeholder 5"/>
          <p:cNvSpPr>
            <a:spLocks noGrp="1"/>
          </p:cNvSpPr>
          <p:nvPr>
            <p:ph sz="half" idx="2"/>
          </p:nvPr>
        </p:nvSpPr>
        <p:spPr>
          <a:xfrm>
            <a:off x="457200" y="1916113"/>
            <a:ext cx="8229600" cy="3951287"/>
          </a:xfrm>
        </p:spPr>
        <p:txBody>
          <a:bodyPr/>
          <a:lstStyle/>
          <a:p>
            <a:r>
              <a:rPr lang="en-US" dirty="0">
                <a:latin typeface="Arial" charset="0"/>
                <a:cs typeface="Arial" charset="0"/>
              </a:rPr>
              <a:t>Safety mechanisms are mechanical devices that block the action to prevent the firearm from shooting until the safety is released or pushed to “off.” </a:t>
            </a:r>
          </a:p>
          <a:p>
            <a:r>
              <a:rPr lang="en-US" dirty="0">
                <a:latin typeface="Arial" charset="0"/>
                <a:cs typeface="Arial" charset="0"/>
              </a:rPr>
              <a:t>Safeties should never be relied on to protect against accidental shooting. Never replace safe firearm handling by trusting a safety—safeties can fail or be bumped from safe position. Don’t release a safety until just before you shoot.</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3"/>
          <p:cNvSpPr>
            <a:spLocks noGrp="1"/>
          </p:cNvSpPr>
          <p:nvPr>
            <p:ph type="title"/>
          </p:nvPr>
        </p:nvSpPr>
        <p:spPr/>
        <p:txBody>
          <a:bodyPr/>
          <a:lstStyle/>
          <a:p>
            <a:r>
              <a:rPr lang="en-US" dirty="0"/>
              <a:t>Wildlife Conservation</a:t>
            </a:r>
          </a:p>
        </p:txBody>
      </p:sp>
      <p:sp>
        <p:nvSpPr>
          <p:cNvPr id="21507" name="Text Placeholder 4"/>
          <p:cNvSpPr>
            <a:spLocks noGrp="1"/>
          </p:cNvSpPr>
          <p:nvPr>
            <p:ph type="body" idx="1"/>
          </p:nvPr>
        </p:nvSpPr>
        <p:spPr/>
        <p:txBody>
          <a:bodyPr/>
          <a:lstStyle/>
          <a:p>
            <a:r>
              <a:rPr lang="en-US" dirty="0">
                <a:latin typeface="Arial" charset="0"/>
                <a:cs typeface="Arial" charset="0"/>
              </a:rPr>
              <a:t>The Hunter’s Role in Wildlife Conservation</a:t>
            </a:r>
          </a:p>
        </p:txBody>
      </p:sp>
      <p:sp>
        <p:nvSpPr>
          <p:cNvPr id="21508" name="Content Placeholder 5"/>
          <p:cNvSpPr>
            <a:spLocks noGrp="1"/>
          </p:cNvSpPr>
          <p:nvPr>
            <p:ph sz="half" idx="2"/>
          </p:nvPr>
        </p:nvSpPr>
        <p:spPr/>
        <p:txBody>
          <a:bodyPr/>
          <a:lstStyle/>
          <a:p>
            <a:r>
              <a:rPr lang="en-US" dirty="0">
                <a:latin typeface="Arial" charset="0"/>
                <a:cs typeface="Arial" charset="0"/>
              </a:rPr>
              <a:t>Because wildlife is a renewable resource with surplus, hunters help control wildlife populations at a healthy balance for the habitat.</a:t>
            </a:r>
          </a:p>
          <a:p>
            <a:r>
              <a:rPr lang="en-US" dirty="0">
                <a:latin typeface="Arial" charset="0"/>
                <a:cs typeface="Arial" charset="0"/>
              </a:rPr>
              <a:t>Hunting is an effective wildlife management tool. </a:t>
            </a:r>
          </a:p>
          <a:p>
            <a:r>
              <a:rPr lang="en-US" dirty="0">
                <a:latin typeface="Arial" charset="0"/>
                <a:cs typeface="Arial" charset="0"/>
              </a:rPr>
              <a:t>Funding from hunting licenses has helped many game and non-game species recover from dwindling populations.</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dirty="0"/>
              <a:t>Wildlife Conservation</a:t>
            </a:r>
          </a:p>
        </p:txBody>
      </p:sp>
      <p:sp>
        <p:nvSpPr>
          <p:cNvPr id="22531" name="Content Placeholder 2"/>
          <p:cNvSpPr>
            <a:spLocks noGrp="1"/>
          </p:cNvSpPr>
          <p:nvPr>
            <p:ph sz="half" idx="2"/>
          </p:nvPr>
        </p:nvSpPr>
        <p:spPr>
          <a:xfrm>
            <a:off x="457200" y="1676400"/>
            <a:ext cx="8229600" cy="3951288"/>
          </a:xfrm>
        </p:spPr>
        <p:txBody>
          <a:bodyPr/>
          <a:lstStyle/>
          <a:p>
            <a:pPr>
              <a:buFont typeface="Wingdings" pitchFamily="2" charset="2"/>
              <a:buChar char="§"/>
            </a:pPr>
            <a:r>
              <a:rPr lang="en-US" dirty="0">
                <a:latin typeface="Arial" charset="0"/>
                <a:cs typeface="Arial" charset="0"/>
              </a:rPr>
              <a:t>Hunters spend more time, money, and effort on wildlife conservation than any other group in society. In addition to harvesting surplus animals, hunters help sustain game populations by:</a:t>
            </a:r>
          </a:p>
          <a:p>
            <a:pPr lvl="1"/>
            <a:r>
              <a:rPr lang="en-US" dirty="0">
                <a:latin typeface="Arial" charset="0"/>
                <a:cs typeface="Arial" charset="0"/>
              </a:rPr>
              <a:t>Filling out questionnaires</a:t>
            </a:r>
          </a:p>
          <a:p>
            <a:pPr lvl="1"/>
            <a:r>
              <a:rPr lang="en-US" dirty="0">
                <a:latin typeface="Arial" charset="0"/>
                <a:cs typeface="Arial" charset="0"/>
              </a:rPr>
              <a:t>Participating in surveys</a:t>
            </a:r>
          </a:p>
          <a:p>
            <a:pPr lvl="1"/>
            <a:r>
              <a:rPr lang="en-US" dirty="0">
                <a:latin typeface="Arial" charset="0"/>
                <a:cs typeface="Arial" charset="0"/>
              </a:rPr>
              <a:t>Stopping at hunter check stations</a:t>
            </a:r>
          </a:p>
          <a:p>
            <a:pPr lvl="1"/>
            <a:r>
              <a:rPr lang="en-US" dirty="0">
                <a:latin typeface="Arial" charset="0"/>
                <a:cs typeface="Arial" charset="0"/>
              </a:rPr>
              <a:t>Providing samples from harvested animals</a:t>
            </a:r>
          </a:p>
          <a:p>
            <a:pPr lvl="1"/>
            <a:r>
              <a:rPr lang="en-US" dirty="0">
                <a:latin typeface="Arial" charset="0"/>
                <a:cs typeface="Arial" charset="0"/>
              </a:rPr>
              <a:t>Funding for wildlife management through license fees</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a:t> Wildlife Management and Conservation Principles</a:t>
            </a:r>
          </a:p>
        </p:txBody>
      </p:sp>
      <p:sp>
        <p:nvSpPr>
          <p:cNvPr id="23555" name="Content Placeholder 2"/>
          <p:cNvSpPr>
            <a:spLocks noGrp="1"/>
          </p:cNvSpPr>
          <p:nvPr>
            <p:ph idx="1"/>
          </p:nvPr>
        </p:nvSpPr>
        <p:spPr>
          <a:xfrm>
            <a:off x="457200" y="1600200"/>
            <a:ext cx="8229600" cy="4221163"/>
          </a:xfrm>
        </p:spPr>
        <p:txBody>
          <a:bodyPr/>
          <a:lstStyle/>
          <a:p>
            <a:r>
              <a:rPr lang="en-US" dirty="0">
                <a:latin typeface="Arial" charset="0"/>
                <a:cs typeface="Arial" charset="0"/>
              </a:rPr>
              <a:t>Wildlife manager’s job to maintain number of animals in a habitat at or below habitat’s carrying capacity. </a:t>
            </a:r>
          </a:p>
          <a:p>
            <a:r>
              <a:rPr lang="en-US" dirty="0">
                <a:latin typeface="Arial" charset="0"/>
                <a:cs typeface="Arial" charset="0"/>
              </a:rPr>
              <a:t>Managers monitor breeding stock—correct mix of adult and young animals needed to sustain population. </a:t>
            </a:r>
          </a:p>
          <a:p>
            <a:r>
              <a:rPr lang="en-US" dirty="0">
                <a:latin typeface="Arial" charset="0"/>
                <a:cs typeface="Arial" charset="0"/>
              </a:rPr>
              <a:t>Managers consider historical trends, current habitat conditions, breeding population levels, long-term projections, and breeding success.</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2"/>
          <p:cNvSpPr>
            <a:spLocks noGrp="1"/>
          </p:cNvSpPr>
          <p:nvPr>
            <p:ph type="title"/>
          </p:nvPr>
        </p:nvSpPr>
        <p:spPr/>
        <p:txBody>
          <a:bodyPr/>
          <a:lstStyle/>
          <a:p>
            <a:r>
              <a:rPr lang="en-US" dirty="0"/>
              <a:t> Wildlife Management and Conservation Principles</a:t>
            </a:r>
          </a:p>
        </p:txBody>
      </p:sp>
      <p:sp>
        <p:nvSpPr>
          <p:cNvPr id="24579" name="Text Placeholder 13"/>
          <p:cNvSpPr>
            <a:spLocks noGrp="1"/>
          </p:cNvSpPr>
          <p:nvPr>
            <p:ph type="body" idx="1"/>
          </p:nvPr>
        </p:nvSpPr>
        <p:spPr>
          <a:xfrm>
            <a:off x="457200" y="1535113"/>
            <a:ext cx="4876800" cy="674687"/>
          </a:xfrm>
        </p:spPr>
        <p:txBody>
          <a:bodyPr/>
          <a:lstStyle/>
          <a:p>
            <a:r>
              <a:rPr lang="en-US" dirty="0">
                <a:latin typeface="Arial" charset="0"/>
                <a:cs typeface="Arial" charset="0"/>
              </a:rPr>
              <a:t>Wildlife Management Practices</a:t>
            </a:r>
          </a:p>
        </p:txBody>
      </p:sp>
      <p:sp>
        <p:nvSpPr>
          <p:cNvPr id="24580" name="Content Placeholder 5"/>
          <p:cNvSpPr>
            <a:spLocks noGrp="1"/>
          </p:cNvSpPr>
          <p:nvPr>
            <p:ph sz="half" idx="2"/>
          </p:nvPr>
        </p:nvSpPr>
        <p:spPr>
          <a:xfrm>
            <a:off x="457200" y="2209800"/>
            <a:ext cx="4040188" cy="3916363"/>
          </a:xfrm>
        </p:spPr>
        <p:txBody>
          <a:bodyPr/>
          <a:lstStyle/>
          <a:p>
            <a:r>
              <a:rPr lang="en-US" dirty="0">
                <a:latin typeface="Arial" charset="0"/>
                <a:cs typeface="Arial" charset="0"/>
              </a:rPr>
              <a:t>Monitoring Wildlife Populations</a:t>
            </a:r>
          </a:p>
          <a:p>
            <a:r>
              <a:rPr lang="en-US" dirty="0">
                <a:latin typeface="Arial" charset="0"/>
                <a:cs typeface="Arial" charset="0"/>
              </a:rPr>
              <a:t>Habitat Improvement</a:t>
            </a:r>
          </a:p>
          <a:p>
            <a:r>
              <a:rPr lang="en-US" dirty="0">
                <a:latin typeface="Arial" charset="0"/>
                <a:cs typeface="Arial" charset="0"/>
              </a:rPr>
              <a:t>Hunting Regulations</a:t>
            </a:r>
          </a:p>
          <a:p>
            <a:r>
              <a:rPr lang="en-US" dirty="0">
                <a:latin typeface="Arial" charset="0"/>
                <a:cs typeface="Arial" charset="0"/>
              </a:rPr>
              <a:t>Hunting</a:t>
            </a:r>
          </a:p>
          <a:p>
            <a:r>
              <a:rPr lang="en-US" dirty="0">
                <a:latin typeface="Arial" charset="0"/>
                <a:cs typeface="Arial" charset="0"/>
              </a:rPr>
              <a:t>Predator Control</a:t>
            </a:r>
          </a:p>
        </p:txBody>
      </p:sp>
      <p:sp>
        <p:nvSpPr>
          <p:cNvPr id="24581" name="Content Placeholder 7"/>
          <p:cNvSpPr>
            <a:spLocks noGrp="1"/>
          </p:cNvSpPr>
          <p:nvPr>
            <p:ph sz="quarter" idx="4"/>
          </p:nvPr>
        </p:nvSpPr>
        <p:spPr>
          <a:xfrm>
            <a:off x="4645025" y="2209800"/>
            <a:ext cx="4041775" cy="3916363"/>
          </a:xfrm>
        </p:spPr>
        <p:txBody>
          <a:bodyPr/>
          <a:lstStyle/>
          <a:p>
            <a:r>
              <a:rPr lang="en-US" dirty="0">
                <a:latin typeface="Arial" charset="0"/>
                <a:cs typeface="Arial" charset="0"/>
              </a:rPr>
              <a:t>Artificial Stocking</a:t>
            </a:r>
          </a:p>
          <a:p>
            <a:r>
              <a:rPr lang="en-US" dirty="0">
                <a:latin typeface="Arial" charset="0"/>
                <a:cs typeface="Arial" charset="0"/>
              </a:rPr>
              <a:t>Controlling or Preventing Disease and Its Spread</a:t>
            </a:r>
          </a:p>
          <a:p>
            <a:r>
              <a:rPr lang="en-US" dirty="0">
                <a:latin typeface="Arial" charset="0"/>
                <a:cs typeface="Arial" charset="0"/>
              </a:rPr>
              <a:t>Management Funds/Programs</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dirty="0"/>
              <a:t>Wildlife Identification</a:t>
            </a:r>
          </a:p>
        </p:txBody>
      </p:sp>
      <p:sp>
        <p:nvSpPr>
          <p:cNvPr id="25603" name="Content Placeholder 3"/>
          <p:cNvSpPr>
            <a:spLocks noGrp="1"/>
          </p:cNvSpPr>
          <p:nvPr>
            <p:ph idx="1"/>
          </p:nvPr>
        </p:nvSpPr>
        <p:spPr/>
        <p:txBody>
          <a:bodyPr/>
          <a:lstStyle/>
          <a:p>
            <a:r>
              <a:rPr lang="en-US" dirty="0">
                <a:latin typeface="Arial" charset="0"/>
                <a:cs typeface="Arial" charset="0"/>
              </a:rPr>
              <a:t>Developing wildlife identification skills is a basic requirement for hunters. </a:t>
            </a:r>
          </a:p>
          <a:p>
            <a:r>
              <a:rPr lang="en-US" dirty="0">
                <a:latin typeface="Arial" charset="0"/>
                <a:cs typeface="Arial" charset="0"/>
              </a:rPr>
              <a:t>Knowing key characteristics of animals will help you distinguish between similar species and between male and female of same species. </a:t>
            </a:r>
          </a:p>
          <a:p>
            <a:r>
              <a:rPr lang="en-US" dirty="0">
                <a:latin typeface="Arial" charset="0"/>
                <a:cs typeface="Arial" charset="0"/>
              </a:rPr>
              <a:t>Mistakes can lead to illegal harvest of game or non-game animals. </a:t>
            </a:r>
          </a:p>
        </p:txBody>
      </p:sp>
    </p:spTree>
  </p:cSld>
  <p:clrMapOvr>
    <a:masterClrMapping/>
  </p:clrMapOvr>
  <p:transition/>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itle 1"/>
          <p:cNvSpPr>
            <a:spLocks noGrp="1"/>
          </p:cNvSpPr>
          <p:nvPr>
            <p:ph type="title"/>
          </p:nvPr>
        </p:nvSpPr>
        <p:spPr/>
        <p:txBody>
          <a:bodyPr/>
          <a:lstStyle/>
          <a:p>
            <a:r>
              <a:rPr lang="en-US" dirty="0"/>
              <a:t>Wildlife Identification</a:t>
            </a:r>
          </a:p>
        </p:txBody>
      </p:sp>
      <p:pic>
        <p:nvPicPr>
          <p:cNvPr id="26628" name="Picture 5" descr="\\Ladybird\Shared_Media\Graphics\Hunting_graphics\Export_PPT\Generic_drawings\large_mammal_hooves.jpg"/>
          <p:cNvPicPr>
            <a:picLocks noChangeAspect="1" noChangeArrowheads="1"/>
          </p:cNvPicPr>
          <p:nvPr/>
        </p:nvPicPr>
        <p:blipFill>
          <a:blip r:embed="rId2"/>
          <a:srcRect/>
          <a:stretch>
            <a:fillRect/>
          </a:stretch>
        </p:blipFill>
        <p:spPr bwMode="auto">
          <a:xfrm>
            <a:off x="5638800" y="2895600"/>
            <a:ext cx="3033713" cy="2924175"/>
          </a:xfrm>
          <a:prstGeom prst="rect">
            <a:avLst/>
          </a:prstGeom>
          <a:noFill/>
          <a:ln w="9525">
            <a:noFill/>
            <a:miter lim="800000"/>
            <a:headEnd/>
            <a:tailEnd/>
          </a:ln>
        </p:spPr>
      </p:pic>
      <p:sp>
        <p:nvSpPr>
          <p:cNvPr id="26626" name="Content Placeholder 2"/>
          <p:cNvSpPr>
            <a:spLocks noGrp="1"/>
          </p:cNvSpPr>
          <p:nvPr>
            <p:ph idx="1"/>
          </p:nvPr>
        </p:nvSpPr>
        <p:spPr>
          <a:xfrm>
            <a:off x="228600" y="1447800"/>
            <a:ext cx="8458200" cy="4525963"/>
          </a:xfrm>
        </p:spPr>
        <p:txBody>
          <a:bodyPr/>
          <a:lstStyle/>
          <a:p>
            <a:pPr>
              <a:spcBef>
                <a:spcPts val="1800"/>
              </a:spcBef>
            </a:pPr>
            <a:r>
              <a:rPr lang="en-US" dirty="0">
                <a:latin typeface="Arial" charset="0"/>
                <a:cs typeface="Arial" charset="0"/>
              </a:rPr>
              <a:t>To identify game properly, learn to recognize key characteristics of the animal you’re hunting.</a:t>
            </a:r>
          </a:p>
          <a:p>
            <a:pPr lvl="1">
              <a:spcBef>
                <a:spcPts val="1800"/>
              </a:spcBef>
              <a:buFont typeface="Arial" pitchFamily="34" charset="0"/>
              <a:buChar char="•"/>
            </a:pPr>
            <a:r>
              <a:rPr lang="en-US" dirty="0">
                <a:latin typeface="Arial" charset="0"/>
                <a:cs typeface="Arial" charset="0"/>
              </a:rPr>
              <a:t>This skill improves with experience. </a:t>
            </a:r>
          </a:p>
          <a:p>
            <a:pPr lvl="1">
              <a:spcBef>
                <a:spcPts val="1800"/>
              </a:spcBef>
              <a:buFont typeface="Arial" pitchFamily="34" charset="0"/>
              <a:buChar char="•"/>
            </a:pPr>
            <a:r>
              <a:rPr lang="en-US" dirty="0">
                <a:latin typeface="Arial" charset="0"/>
                <a:cs typeface="Arial" charset="0"/>
              </a:rPr>
              <a:t>Sometimes the difference </a:t>
            </a:r>
            <a:br>
              <a:rPr lang="en-US" dirty="0">
                <a:latin typeface="Arial" charset="0"/>
                <a:cs typeface="Arial" charset="0"/>
              </a:rPr>
            </a:br>
            <a:r>
              <a:rPr lang="en-US" dirty="0">
                <a:latin typeface="Arial" charset="0"/>
                <a:cs typeface="Arial" charset="0"/>
              </a:rPr>
              <a:t>between animals in the same </a:t>
            </a:r>
            <a:br>
              <a:rPr lang="en-US" dirty="0">
                <a:latin typeface="Arial" charset="0"/>
                <a:cs typeface="Arial" charset="0"/>
              </a:rPr>
            </a:br>
            <a:r>
              <a:rPr lang="en-US" dirty="0">
                <a:latin typeface="Arial" charset="0"/>
                <a:cs typeface="Arial" charset="0"/>
              </a:rPr>
              <a:t>species is only the size of their </a:t>
            </a:r>
            <a:br>
              <a:rPr lang="en-US" dirty="0">
                <a:latin typeface="Arial" charset="0"/>
                <a:cs typeface="Arial" charset="0"/>
              </a:rPr>
            </a:br>
            <a:r>
              <a:rPr lang="en-US" dirty="0">
                <a:latin typeface="Arial" charset="0"/>
                <a:cs typeface="Arial" charset="0"/>
              </a:rPr>
              <a:t>ears or distinctive coloring. </a:t>
            </a:r>
          </a:p>
          <a:p>
            <a:pPr lvl="1">
              <a:spcBef>
                <a:spcPts val="1800"/>
              </a:spcBef>
              <a:buFont typeface="Arial" pitchFamily="34" charset="0"/>
              <a:buChar char="•"/>
            </a:pPr>
            <a:r>
              <a:rPr lang="en-US" dirty="0">
                <a:latin typeface="Arial" charset="0"/>
                <a:cs typeface="Arial" charset="0"/>
              </a:rPr>
              <a:t>Scat and tracks provide </a:t>
            </a:r>
            <a:br>
              <a:rPr lang="en-US" dirty="0">
                <a:latin typeface="Arial" charset="0"/>
                <a:cs typeface="Arial" charset="0"/>
              </a:rPr>
            </a:br>
            <a:r>
              <a:rPr lang="en-US" dirty="0">
                <a:latin typeface="Arial" charset="0"/>
                <a:cs typeface="Arial" charset="0"/>
              </a:rPr>
              <a:t>additional clues for identifying </a:t>
            </a:r>
            <a:br>
              <a:rPr lang="en-US" dirty="0">
                <a:latin typeface="Arial" charset="0"/>
                <a:cs typeface="Arial" charset="0"/>
              </a:rPr>
            </a:br>
            <a:r>
              <a:rPr lang="en-US" dirty="0">
                <a:latin typeface="Arial" charset="0"/>
                <a:cs typeface="Arial" charset="0"/>
              </a:rPr>
              <a:t>species.</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dirty="0"/>
              <a:t>Wildlife Identification</a:t>
            </a:r>
            <a:endParaRPr lang="en-US" sz="2400" dirty="0"/>
          </a:p>
        </p:txBody>
      </p:sp>
      <p:sp>
        <p:nvSpPr>
          <p:cNvPr id="27651" name="Content Placeholder 3"/>
          <p:cNvSpPr>
            <a:spLocks noGrp="1"/>
          </p:cNvSpPr>
          <p:nvPr>
            <p:ph idx="1"/>
          </p:nvPr>
        </p:nvSpPr>
        <p:spPr/>
        <p:txBody>
          <a:bodyPr/>
          <a:lstStyle/>
          <a:p>
            <a:r>
              <a:rPr lang="en-US" dirty="0">
                <a:latin typeface="Arial" charset="0"/>
                <a:cs typeface="Arial" charset="0"/>
              </a:rPr>
              <a:t>Common to categorize wild animals into groups that are similar. One way to group species: </a:t>
            </a:r>
          </a:p>
          <a:p>
            <a:pPr lvl="1"/>
            <a:r>
              <a:rPr lang="en-US" dirty="0">
                <a:latin typeface="Arial" charset="0"/>
                <a:cs typeface="Arial" charset="0"/>
              </a:rPr>
              <a:t>Large mammals</a:t>
            </a:r>
          </a:p>
          <a:p>
            <a:pPr lvl="1"/>
            <a:r>
              <a:rPr lang="en-US" dirty="0">
                <a:latin typeface="Arial" charset="0"/>
                <a:cs typeface="Arial" charset="0"/>
              </a:rPr>
              <a:t>Small mammals</a:t>
            </a:r>
          </a:p>
          <a:p>
            <a:pPr lvl="1"/>
            <a:r>
              <a:rPr lang="en-US" dirty="0">
                <a:latin typeface="Arial" charset="0"/>
                <a:cs typeface="Arial" charset="0"/>
              </a:rPr>
              <a:t>Upland birds</a:t>
            </a:r>
          </a:p>
          <a:p>
            <a:pPr lvl="1"/>
            <a:r>
              <a:rPr lang="en-US" dirty="0">
                <a:latin typeface="Arial" charset="0"/>
                <a:cs typeface="Arial" charset="0"/>
              </a:rPr>
              <a:t>Waterfowl and wetland birds</a:t>
            </a:r>
          </a:p>
          <a:p>
            <a:pPr lvl="1"/>
            <a:r>
              <a:rPr lang="en-US" dirty="0">
                <a:latin typeface="Arial" charset="0"/>
                <a:cs typeface="Arial" charset="0"/>
              </a:rPr>
              <a:t>Birds of prey</a:t>
            </a:r>
          </a:p>
        </p:txBody>
      </p:sp>
    </p:spTree>
  </p:cSld>
  <p:clrMapOvr>
    <a:masterClrMapping/>
  </p:clrMapOvr>
  <p:transition/>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5"/>
          <p:cNvSpPr>
            <a:spLocks noGrp="1"/>
          </p:cNvSpPr>
          <p:nvPr>
            <p:ph idx="1"/>
          </p:nvPr>
        </p:nvSpPr>
        <p:spPr/>
        <p:txBody>
          <a:bodyPr/>
          <a:lstStyle/>
          <a:p>
            <a:r>
              <a:rPr lang="en-US" dirty="0">
                <a:latin typeface="Arial" charset="0"/>
                <a:cs typeface="Arial" charset="0"/>
              </a:rPr>
              <a:t>Within each group, there may be species that are “threatened” or “endangered.”</a:t>
            </a:r>
          </a:p>
          <a:p>
            <a:r>
              <a:rPr lang="en-US" dirty="0">
                <a:latin typeface="Arial" charset="0"/>
                <a:cs typeface="Arial" charset="0"/>
              </a:rPr>
              <a:t>Some species protected from hunting </a:t>
            </a:r>
            <a:br>
              <a:rPr lang="en-US" dirty="0">
                <a:latin typeface="Arial" charset="0"/>
                <a:cs typeface="Arial" charset="0"/>
              </a:rPr>
            </a:br>
            <a:r>
              <a:rPr lang="en-US" dirty="0">
                <a:latin typeface="Arial" charset="0"/>
                <a:cs typeface="Arial" charset="0"/>
              </a:rPr>
              <a:t>because their numbers are small and </a:t>
            </a:r>
            <a:br>
              <a:rPr lang="en-US" dirty="0">
                <a:latin typeface="Arial" charset="0"/>
                <a:cs typeface="Arial" charset="0"/>
              </a:rPr>
            </a:br>
            <a:r>
              <a:rPr lang="en-US" dirty="0">
                <a:latin typeface="Arial" charset="0"/>
                <a:cs typeface="Arial" charset="0"/>
              </a:rPr>
              <a:t>they produce no surplus to harvest.</a:t>
            </a:r>
          </a:p>
          <a:p>
            <a:r>
              <a:rPr lang="en-US" dirty="0">
                <a:latin typeface="Arial" charset="0"/>
                <a:cs typeface="Arial" charset="0"/>
              </a:rPr>
              <a:t>“Threatened” or “endangered” are </a:t>
            </a:r>
            <a:br>
              <a:rPr lang="en-US" dirty="0">
                <a:latin typeface="Arial" charset="0"/>
                <a:cs typeface="Arial" charset="0"/>
              </a:rPr>
            </a:br>
            <a:r>
              <a:rPr lang="en-US" dirty="0">
                <a:latin typeface="Arial" charset="0"/>
                <a:cs typeface="Arial" charset="0"/>
              </a:rPr>
              <a:t>protected by federal law.</a:t>
            </a:r>
          </a:p>
        </p:txBody>
      </p:sp>
      <p:sp>
        <p:nvSpPr>
          <p:cNvPr id="28675" name="Rectangle 3"/>
          <p:cNvSpPr>
            <a:spLocks noGrp="1" noChangeArrowheads="1"/>
          </p:cNvSpPr>
          <p:nvPr>
            <p:ph type="title"/>
          </p:nvPr>
        </p:nvSpPr>
        <p:spPr/>
        <p:txBody>
          <a:bodyPr/>
          <a:lstStyle/>
          <a:p>
            <a:pPr eaLnBrk="1" hangingPunct="1"/>
            <a:r>
              <a:rPr lang="en-US" dirty="0"/>
              <a:t>Wildlife Identification</a:t>
            </a:r>
            <a:endParaRPr lang="en-US" sz="2400" dirty="0"/>
          </a:p>
        </p:txBody>
      </p:sp>
      <p:pic>
        <p:nvPicPr>
          <p:cNvPr id="28676" name="Picture 5" descr="bald-eagle-head"/>
          <p:cNvPicPr>
            <a:picLocks noChangeAspect="1" noChangeArrowheads="1"/>
          </p:cNvPicPr>
          <p:nvPr/>
        </p:nvPicPr>
        <p:blipFill>
          <a:blip r:embed="rId2"/>
          <a:srcRect r="3394" b="3847"/>
          <a:stretch>
            <a:fillRect/>
          </a:stretch>
        </p:blipFill>
        <p:spPr bwMode="auto">
          <a:xfrm>
            <a:off x="6858000" y="2590800"/>
            <a:ext cx="1752600" cy="2865438"/>
          </a:xfrm>
          <a:prstGeom prst="rect">
            <a:avLst/>
          </a:prstGeom>
          <a:noFill/>
          <a:ln w="38100">
            <a:solidFill>
              <a:srgbClr val="E46C0A"/>
            </a:solidFill>
            <a:miter lim="800000"/>
            <a:headEnd/>
            <a:tailEnd/>
          </a:ln>
        </p:spPr>
      </p:pic>
      <p:sp>
        <p:nvSpPr>
          <p:cNvPr id="5" name="Text Box 5"/>
          <p:cNvSpPr txBox="1">
            <a:spLocks noChangeArrowheads="1"/>
          </p:cNvSpPr>
          <p:nvPr/>
        </p:nvSpPr>
        <p:spPr bwMode="auto">
          <a:xfrm>
            <a:off x="6858001" y="5562600"/>
            <a:ext cx="1752599" cy="396875"/>
          </a:xfrm>
          <a:prstGeom prst="rect">
            <a:avLst/>
          </a:prstGeom>
          <a:noFill/>
          <a:ln w="9525">
            <a:noFill/>
            <a:miter lim="800000"/>
            <a:headEnd/>
            <a:tailEnd/>
          </a:ln>
        </p:spPr>
        <p:txBody>
          <a:bodyPr wrap="square">
            <a:spAutoFit/>
          </a:bodyPr>
          <a:lstStyle/>
          <a:p>
            <a:pPr algn="ctr"/>
            <a:r>
              <a:rPr lang="en-US" sz="2000" b="1" dirty="0">
                <a:solidFill>
                  <a:srgbClr val="000000"/>
                </a:solidFill>
              </a:rPr>
              <a:t>Bald Eagle</a:t>
            </a:r>
          </a:p>
        </p:txBody>
      </p:sp>
    </p:spTree>
  </p:cSld>
  <p:clrMapOvr>
    <a:masterClrMapping/>
  </p:clrMapOvr>
  <p:transition/>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title"/>
          </p:nvPr>
        </p:nvSpPr>
        <p:spPr/>
        <p:txBody>
          <a:bodyPr/>
          <a:lstStyle/>
          <a:p>
            <a:r>
              <a:rPr lang="en-US" dirty="0"/>
              <a:t>Wildlife Identification</a:t>
            </a:r>
          </a:p>
        </p:txBody>
      </p:sp>
      <p:sp>
        <p:nvSpPr>
          <p:cNvPr id="29699" name="Text Placeholder 4"/>
          <p:cNvSpPr>
            <a:spLocks noGrp="1"/>
          </p:cNvSpPr>
          <p:nvPr>
            <p:ph type="body" idx="1"/>
          </p:nvPr>
        </p:nvSpPr>
        <p:spPr>
          <a:xfrm>
            <a:off x="457200" y="1371600"/>
            <a:ext cx="8229600" cy="639763"/>
          </a:xfrm>
        </p:spPr>
        <p:txBody>
          <a:bodyPr/>
          <a:lstStyle/>
          <a:p>
            <a:r>
              <a:rPr lang="en-US" dirty="0">
                <a:latin typeface="Arial" charset="0"/>
                <a:cs typeface="Arial" charset="0"/>
              </a:rPr>
              <a:t>Characteristics of Mammals</a:t>
            </a:r>
          </a:p>
        </p:txBody>
      </p:sp>
      <p:sp>
        <p:nvSpPr>
          <p:cNvPr id="29700" name="Content Placeholder 5"/>
          <p:cNvSpPr>
            <a:spLocks noGrp="1"/>
          </p:cNvSpPr>
          <p:nvPr>
            <p:ph sz="half" idx="2"/>
          </p:nvPr>
        </p:nvSpPr>
        <p:spPr>
          <a:xfrm>
            <a:off x="457200" y="2011363"/>
            <a:ext cx="8229600" cy="3951287"/>
          </a:xfrm>
        </p:spPr>
        <p:txBody>
          <a:bodyPr/>
          <a:lstStyle/>
          <a:p>
            <a:pPr>
              <a:spcBef>
                <a:spcPts val="1800"/>
              </a:spcBef>
            </a:pPr>
            <a:r>
              <a:rPr lang="en-US" dirty="0">
                <a:latin typeface="Arial" charset="0"/>
                <a:cs typeface="Arial" charset="0"/>
              </a:rPr>
              <a:t>Warm-blooded animals with hair. Young nourished with milk from mother.</a:t>
            </a:r>
          </a:p>
          <a:p>
            <a:pPr>
              <a:spcBef>
                <a:spcPts val="1800"/>
              </a:spcBef>
            </a:pPr>
            <a:r>
              <a:rPr lang="en-US" dirty="0">
                <a:latin typeface="Arial" charset="0"/>
                <a:cs typeface="Arial" charset="0"/>
              </a:rPr>
              <a:t>Carnivorous, herbivorous, or omnivorous.</a:t>
            </a:r>
          </a:p>
          <a:p>
            <a:pPr>
              <a:spcBef>
                <a:spcPts val="1800"/>
              </a:spcBef>
            </a:pPr>
            <a:r>
              <a:rPr lang="en-US" dirty="0">
                <a:latin typeface="Arial" charset="0"/>
                <a:cs typeface="Arial" charset="0"/>
              </a:rPr>
              <a:t>Seek to regulate their temperature. </a:t>
            </a:r>
          </a:p>
          <a:p>
            <a:pPr>
              <a:spcBef>
                <a:spcPts val="1800"/>
              </a:spcBef>
            </a:pPr>
            <a:r>
              <a:rPr lang="en-US" dirty="0">
                <a:latin typeface="Arial" charset="0"/>
                <a:cs typeface="Arial" charset="0"/>
              </a:rPr>
              <a:t>Small mammals generally live shorter lives than large mammals.</a:t>
            </a:r>
          </a:p>
          <a:p>
            <a:pPr>
              <a:spcBef>
                <a:spcPts val="1800"/>
              </a:spcBef>
            </a:pPr>
            <a:r>
              <a:rPr lang="en-US" dirty="0">
                <a:latin typeface="Arial" charset="0"/>
                <a:cs typeface="Arial" charset="0"/>
              </a:rPr>
              <a:t>Some species live in groups—others are solitary except when mating or raising offspring.</a:t>
            </a:r>
          </a:p>
        </p:txBody>
      </p:sp>
    </p:spTree>
    <p:extLst>
      <p:ext uri="{BB962C8B-B14F-4D97-AF65-F5344CB8AC3E}">
        <p14:creationId xmlns:p14="http://schemas.microsoft.com/office/powerpoint/2010/main" val="2328232137"/>
      </p:ext>
    </p:extLst>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8" descr="\\Ladybird\Shared_Media\Graphics\Hunting_graphics\Export_PPT\Generic_drawings\wildlife_deer_broadside.jpg"/>
          <p:cNvPicPr>
            <a:picLocks noGrp="1" noChangeAspect="1" noChangeArrowheads="1"/>
          </p:cNvPicPr>
          <p:nvPr>
            <p:ph sz="quarter" idx="4"/>
          </p:nvPr>
        </p:nvPicPr>
        <p:blipFill>
          <a:blip r:embed="rId2"/>
          <a:srcRect/>
          <a:stretch>
            <a:fillRect/>
          </a:stretch>
        </p:blipFill>
        <p:spPr>
          <a:xfrm>
            <a:off x="4645025" y="2135188"/>
            <a:ext cx="4041775" cy="3427412"/>
          </a:xfrm>
          <a:noFill/>
        </p:spPr>
      </p:pic>
      <p:sp>
        <p:nvSpPr>
          <p:cNvPr id="30723" name="Title 3"/>
          <p:cNvSpPr>
            <a:spLocks noGrp="1"/>
          </p:cNvSpPr>
          <p:nvPr>
            <p:ph type="title"/>
          </p:nvPr>
        </p:nvSpPr>
        <p:spPr/>
        <p:txBody>
          <a:bodyPr/>
          <a:lstStyle/>
          <a:p>
            <a:r>
              <a:rPr lang="en-US" dirty="0"/>
              <a:t>Wildlife Identification</a:t>
            </a:r>
          </a:p>
        </p:txBody>
      </p:sp>
      <p:sp>
        <p:nvSpPr>
          <p:cNvPr id="30724" name="Text Placeholder 4"/>
          <p:cNvSpPr>
            <a:spLocks noGrp="1"/>
          </p:cNvSpPr>
          <p:nvPr>
            <p:ph type="body" idx="1"/>
          </p:nvPr>
        </p:nvSpPr>
        <p:spPr>
          <a:xfrm>
            <a:off x="457200" y="1535113"/>
            <a:ext cx="4040188" cy="674687"/>
          </a:xfrm>
        </p:spPr>
        <p:txBody>
          <a:bodyPr/>
          <a:lstStyle/>
          <a:p>
            <a:r>
              <a:rPr lang="en-US" dirty="0">
                <a:latin typeface="Arial" charset="0"/>
                <a:cs typeface="Arial" charset="0"/>
              </a:rPr>
              <a:t>Large Mammals</a:t>
            </a:r>
          </a:p>
        </p:txBody>
      </p:sp>
      <p:sp>
        <p:nvSpPr>
          <p:cNvPr id="30725" name="Content Placeholder 5"/>
          <p:cNvSpPr>
            <a:spLocks noGrp="1"/>
          </p:cNvSpPr>
          <p:nvPr>
            <p:ph sz="half" idx="2"/>
          </p:nvPr>
        </p:nvSpPr>
        <p:spPr>
          <a:xfrm>
            <a:off x="457200" y="2209800"/>
            <a:ext cx="4040188" cy="3916363"/>
          </a:xfrm>
        </p:spPr>
        <p:txBody>
          <a:bodyPr/>
          <a:lstStyle/>
          <a:p>
            <a:r>
              <a:rPr lang="en-US" dirty="0">
                <a:latin typeface="Arial" charset="0"/>
                <a:cs typeface="Arial" charset="0"/>
              </a:rPr>
              <a:t>Large mammal group typically includes horned animals, antlered animals, bears, and large members of the wild cat or wild dog families.</a:t>
            </a:r>
          </a:p>
        </p:txBody>
      </p:sp>
      <p:sp>
        <p:nvSpPr>
          <p:cNvPr id="30726" name="Text Box 5"/>
          <p:cNvSpPr txBox="1">
            <a:spLocks noChangeArrowheads="1"/>
          </p:cNvSpPr>
          <p:nvPr/>
        </p:nvSpPr>
        <p:spPr bwMode="auto">
          <a:xfrm>
            <a:off x="5334000" y="5410200"/>
            <a:ext cx="2987675" cy="400050"/>
          </a:xfrm>
          <a:prstGeom prst="rect">
            <a:avLst/>
          </a:prstGeom>
          <a:noFill/>
          <a:ln w="9525">
            <a:noFill/>
            <a:miter lim="800000"/>
            <a:headEnd/>
            <a:tailEnd/>
          </a:ln>
        </p:spPr>
        <p:txBody>
          <a:bodyPr>
            <a:spAutoFit/>
          </a:bodyPr>
          <a:lstStyle/>
          <a:p>
            <a:pPr algn="ctr"/>
            <a:r>
              <a:rPr lang="en-US" sz="2000" b="1" dirty="0">
                <a:solidFill>
                  <a:srgbClr val="000000"/>
                </a:solidFill>
              </a:rPr>
              <a:t>White-Tailed Deer</a:t>
            </a:r>
          </a:p>
        </p:txBody>
      </p:sp>
      <p:pic>
        <p:nvPicPr>
          <p:cNvPr id="30727" name="Picture 3" descr="\\Ladybird\shared_graphics\Hunting_Graphics\Export_PPT\Generic_export_ppt\_tracks_export\white_tailed_deer_tracks.jpg"/>
          <p:cNvPicPr>
            <a:picLocks noChangeAspect="1" noChangeArrowheads="1"/>
          </p:cNvPicPr>
          <p:nvPr/>
        </p:nvPicPr>
        <p:blipFill>
          <a:blip r:embed="rId3"/>
          <a:srcRect/>
          <a:stretch>
            <a:fillRect/>
          </a:stretch>
        </p:blipFill>
        <p:spPr bwMode="auto">
          <a:xfrm>
            <a:off x="8001000" y="2209800"/>
            <a:ext cx="762000" cy="1143000"/>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r>
              <a:rPr lang="en-US" dirty="0"/>
              <a:t>Common Features of Firearms</a:t>
            </a:r>
          </a:p>
        </p:txBody>
      </p:sp>
      <p:sp>
        <p:nvSpPr>
          <p:cNvPr id="3" name="Content Placeholder 2"/>
          <p:cNvSpPr>
            <a:spLocks noGrp="1"/>
          </p:cNvSpPr>
          <p:nvPr>
            <p:ph idx="1"/>
          </p:nvPr>
        </p:nvSpPr>
        <p:spPr/>
        <p:txBody>
          <a:bodyPr/>
          <a:lstStyle/>
          <a:p>
            <a:pPr marL="0">
              <a:buFont typeface="Wingdings" pitchFamily="2" charset="2"/>
              <a:buNone/>
              <a:defRPr/>
            </a:pPr>
            <a:r>
              <a:rPr lang="en-US" dirty="0"/>
              <a:t>All safeties are located around receiver of the firearm and are usually easy to spot. Common types of safeties:</a:t>
            </a:r>
          </a:p>
          <a:p>
            <a:pPr>
              <a:defRPr/>
            </a:pPr>
            <a:r>
              <a:rPr lang="en-US" dirty="0"/>
              <a:t>Cross-Bolt Safety</a:t>
            </a:r>
          </a:p>
          <a:p>
            <a:pPr>
              <a:defRPr/>
            </a:pPr>
            <a:r>
              <a:rPr lang="en-US" dirty="0"/>
              <a:t>Pivot Safety</a:t>
            </a:r>
          </a:p>
          <a:p>
            <a:pPr>
              <a:defRPr/>
            </a:pPr>
            <a:r>
              <a:rPr lang="en-US" dirty="0"/>
              <a:t>Slide or Tang Safety</a:t>
            </a:r>
          </a:p>
          <a:p>
            <a:pPr>
              <a:defRPr/>
            </a:pPr>
            <a:r>
              <a:rPr lang="en-US" dirty="0"/>
              <a:t>Half-Cock or Hammer Safety</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7" descr="\\Ladybird\Shared_Media\Graphics\Hunting_graphics\Export_PPT\Generic_drawings\wildlife_pronghorn.jpg"/>
          <p:cNvPicPr>
            <a:picLocks noGrp="1" noChangeAspect="1" noChangeArrowheads="1"/>
          </p:cNvPicPr>
          <p:nvPr>
            <p:ph sz="half" idx="1"/>
          </p:nvPr>
        </p:nvPicPr>
        <p:blipFill>
          <a:blip r:embed="rId2"/>
          <a:srcRect/>
          <a:stretch>
            <a:fillRect/>
          </a:stretch>
        </p:blipFill>
        <p:spPr>
          <a:xfrm>
            <a:off x="457200" y="1671638"/>
            <a:ext cx="3810000" cy="4135437"/>
          </a:xfrm>
          <a:noFill/>
        </p:spPr>
      </p:pic>
      <p:sp>
        <p:nvSpPr>
          <p:cNvPr id="31747" name="Title 4"/>
          <p:cNvSpPr>
            <a:spLocks noGrp="1"/>
          </p:cNvSpPr>
          <p:nvPr>
            <p:ph type="title"/>
          </p:nvPr>
        </p:nvSpPr>
        <p:spPr/>
        <p:txBody>
          <a:bodyPr/>
          <a:lstStyle/>
          <a:p>
            <a:r>
              <a:rPr lang="en-US" dirty="0"/>
              <a:t>Wildlife Identification</a:t>
            </a:r>
          </a:p>
        </p:txBody>
      </p:sp>
      <p:sp>
        <p:nvSpPr>
          <p:cNvPr id="31748" name="Content Placeholder 6"/>
          <p:cNvSpPr>
            <a:spLocks noGrp="1"/>
          </p:cNvSpPr>
          <p:nvPr>
            <p:ph sz="half" idx="2"/>
          </p:nvPr>
        </p:nvSpPr>
        <p:spPr>
          <a:xfrm>
            <a:off x="4343400" y="1447800"/>
            <a:ext cx="3962400" cy="4525963"/>
          </a:xfrm>
        </p:spPr>
        <p:txBody>
          <a:bodyPr/>
          <a:lstStyle/>
          <a:p>
            <a:r>
              <a:rPr lang="en-US" dirty="0">
                <a:latin typeface="Arial" charset="0"/>
                <a:cs typeface="Arial" charset="0"/>
              </a:rPr>
              <a:t>Characteristics of horned or antlered animals:</a:t>
            </a:r>
          </a:p>
          <a:p>
            <a:pPr lvl="1"/>
            <a:r>
              <a:rPr lang="en-US" dirty="0">
                <a:latin typeface="Arial" charset="0"/>
                <a:cs typeface="Arial" charset="0"/>
              </a:rPr>
              <a:t>Horns hollow and not shed.</a:t>
            </a:r>
          </a:p>
          <a:p>
            <a:pPr lvl="1"/>
            <a:r>
              <a:rPr lang="en-US" dirty="0">
                <a:latin typeface="Arial" charset="0"/>
                <a:cs typeface="Arial" charset="0"/>
              </a:rPr>
              <a:t>Antlers are solid bone and shed annually.</a:t>
            </a:r>
          </a:p>
          <a:p>
            <a:pPr lvl="1">
              <a:buNone/>
            </a:pPr>
            <a:r>
              <a:rPr lang="en-US" dirty="0">
                <a:latin typeface="Arial" charset="0"/>
                <a:cs typeface="Arial" charset="0"/>
              </a:rPr>
              <a:t> </a:t>
            </a:r>
          </a:p>
        </p:txBody>
      </p:sp>
      <p:pic>
        <p:nvPicPr>
          <p:cNvPr id="31749" name="Picture 2" descr="\\Ladybird\shared_graphics\Hunting_Graphics\Export_PPT\Generic_export_ppt\_tracks_export\pronghorn_tracks.jpg"/>
          <p:cNvPicPr>
            <a:picLocks noChangeAspect="1" noChangeArrowheads="1"/>
          </p:cNvPicPr>
          <p:nvPr/>
        </p:nvPicPr>
        <p:blipFill>
          <a:blip r:embed="rId3"/>
          <a:srcRect/>
          <a:stretch>
            <a:fillRect/>
          </a:stretch>
        </p:blipFill>
        <p:spPr bwMode="auto">
          <a:xfrm>
            <a:off x="533400" y="1836738"/>
            <a:ext cx="838200" cy="1135062"/>
          </a:xfrm>
          <a:prstGeom prst="rect">
            <a:avLst/>
          </a:prstGeom>
          <a:noFill/>
          <a:ln w="9525">
            <a:noFill/>
            <a:miter lim="800000"/>
            <a:headEnd/>
            <a:tailEnd/>
          </a:ln>
        </p:spPr>
      </p:pic>
      <p:sp>
        <p:nvSpPr>
          <p:cNvPr id="31750" name="Text Box 6"/>
          <p:cNvSpPr txBox="1">
            <a:spLocks noChangeArrowheads="1"/>
          </p:cNvSpPr>
          <p:nvPr/>
        </p:nvSpPr>
        <p:spPr bwMode="auto">
          <a:xfrm>
            <a:off x="685800" y="5715000"/>
            <a:ext cx="2895600" cy="400050"/>
          </a:xfrm>
          <a:prstGeom prst="rect">
            <a:avLst/>
          </a:prstGeom>
          <a:noFill/>
          <a:ln w="9525">
            <a:noFill/>
            <a:miter lim="800000"/>
            <a:headEnd/>
            <a:tailEnd/>
          </a:ln>
        </p:spPr>
        <p:txBody>
          <a:bodyPr>
            <a:spAutoFit/>
          </a:bodyPr>
          <a:lstStyle/>
          <a:p>
            <a:pPr algn="ctr"/>
            <a:r>
              <a:rPr lang="en-US" sz="2000" b="1" dirty="0">
                <a:solidFill>
                  <a:srgbClr val="000000"/>
                </a:solidFill>
              </a:rPr>
              <a:t>Pronghorn</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7" descr="\\Ladybird\Shared_Media\Graphics\Hunting_graphics\Export_PPT\Generic_drawings\wildlife_elk.jpg"/>
          <p:cNvPicPr>
            <a:picLocks noGrp="1" noChangeAspect="1" noChangeArrowheads="1"/>
          </p:cNvPicPr>
          <p:nvPr>
            <p:ph sz="half" idx="2"/>
          </p:nvPr>
        </p:nvPicPr>
        <p:blipFill>
          <a:blip r:embed="rId2"/>
          <a:srcRect/>
          <a:stretch>
            <a:fillRect/>
          </a:stretch>
        </p:blipFill>
        <p:spPr>
          <a:xfrm>
            <a:off x="4648200" y="2301875"/>
            <a:ext cx="4038600" cy="3122613"/>
          </a:xfrm>
          <a:noFill/>
        </p:spPr>
      </p:pic>
      <p:sp>
        <p:nvSpPr>
          <p:cNvPr id="32771" name="Title 3"/>
          <p:cNvSpPr>
            <a:spLocks noGrp="1"/>
          </p:cNvSpPr>
          <p:nvPr>
            <p:ph type="title"/>
          </p:nvPr>
        </p:nvSpPr>
        <p:spPr/>
        <p:txBody>
          <a:bodyPr/>
          <a:lstStyle/>
          <a:p>
            <a:r>
              <a:rPr lang="en-US" dirty="0"/>
              <a:t>Wildlife Identification</a:t>
            </a:r>
          </a:p>
        </p:txBody>
      </p:sp>
      <p:sp>
        <p:nvSpPr>
          <p:cNvPr id="32772" name="Content Placeholder 4"/>
          <p:cNvSpPr>
            <a:spLocks noGrp="1"/>
          </p:cNvSpPr>
          <p:nvPr>
            <p:ph sz="half" idx="1"/>
          </p:nvPr>
        </p:nvSpPr>
        <p:spPr>
          <a:xfrm>
            <a:off x="457200" y="1600200"/>
            <a:ext cx="4191000" cy="4525963"/>
          </a:xfrm>
        </p:spPr>
        <p:txBody>
          <a:bodyPr/>
          <a:lstStyle/>
          <a:p>
            <a:pPr lvl="1"/>
            <a:r>
              <a:rPr lang="en-US" dirty="0">
                <a:latin typeface="Arial" charset="0"/>
                <a:cs typeface="Arial" charset="0"/>
              </a:rPr>
              <a:t>Horned and antlered animals are cloven-hoofed—their hooves have two parts.</a:t>
            </a:r>
          </a:p>
          <a:p>
            <a:pPr lvl="1"/>
            <a:r>
              <a:rPr lang="en-US" dirty="0">
                <a:latin typeface="Arial" charset="0"/>
                <a:cs typeface="Arial" charset="0"/>
              </a:rPr>
              <a:t>Horned and antlered animals are ruminants—they chew cud. </a:t>
            </a:r>
          </a:p>
        </p:txBody>
      </p:sp>
      <p:sp>
        <p:nvSpPr>
          <p:cNvPr id="32773" name="Text Box 5"/>
          <p:cNvSpPr txBox="1">
            <a:spLocks noChangeArrowheads="1"/>
          </p:cNvSpPr>
          <p:nvPr/>
        </p:nvSpPr>
        <p:spPr bwMode="auto">
          <a:xfrm>
            <a:off x="5181600" y="5257800"/>
            <a:ext cx="3124200" cy="400050"/>
          </a:xfrm>
          <a:prstGeom prst="rect">
            <a:avLst/>
          </a:prstGeom>
          <a:noFill/>
          <a:ln w="9525">
            <a:noFill/>
            <a:miter lim="800000"/>
            <a:headEnd/>
            <a:tailEnd/>
          </a:ln>
        </p:spPr>
        <p:txBody>
          <a:bodyPr>
            <a:spAutoFit/>
          </a:bodyPr>
          <a:lstStyle/>
          <a:p>
            <a:pPr algn="ctr"/>
            <a:r>
              <a:rPr lang="en-US" sz="2000" b="1" dirty="0">
                <a:solidFill>
                  <a:srgbClr val="000000"/>
                </a:solidFill>
              </a:rPr>
              <a:t>Rocky Mountain Elk</a:t>
            </a:r>
          </a:p>
        </p:txBody>
      </p:sp>
      <p:pic>
        <p:nvPicPr>
          <p:cNvPr id="32774" name="Picture 3" descr="\\Ladybird\shared_graphics\Hunting_Graphics\Export_PPT\Generic_export_ppt\_tracks_export\elk_tracks.jpg"/>
          <p:cNvPicPr>
            <a:picLocks noChangeAspect="1" noChangeArrowheads="1"/>
          </p:cNvPicPr>
          <p:nvPr/>
        </p:nvPicPr>
        <p:blipFill>
          <a:blip r:embed="rId3"/>
          <a:srcRect/>
          <a:stretch>
            <a:fillRect/>
          </a:stretch>
        </p:blipFill>
        <p:spPr bwMode="auto">
          <a:xfrm>
            <a:off x="5257800" y="2209800"/>
            <a:ext cx="930275" cy="1130300"/>
          </a:xfrm>
          <a:prstGeom prst="rect">
            <a:avLst/>
          </a:prstGeom>
          <a:noFill/>
          <a:ln w="9525">
            <a:noFill/>
            <a:miter lim="800000"/>
            <a:headEnd/>
            <a:tailEnd/>
          </a:ln>
        </p:spPr>
      </p:pic>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6"/>
          <p:cNvSpPr>
            <a:spLocks noGrp="1"/>
          </p:cNvSpPr>
          <p:nvPr>
            <p:ph type="title"/>
          </p:nvPr>
        </p:nvSpPr>
        <p:spPr/>
        <p:txBody>
          <a:bodyPr/>
          <a:lstStyle/>
          <a:p>
            <a:r>
              <a:rPr lang="en-US" dirty="0"/>
              <a:t>Wildlife Identification</a:t>
            </a:r>
          </a:p>
        </p:txBody>
      </p:sp>
      <p:sp>
        <p:nvSpPr>
          <p:cNvPr id="33795" name="Text Placeholder 7"/>
          <p:cNvSpPr>
            <a:spLocks noGrp="1"/>
          </p:cNvSpPr>
          <p:nvPr>
            <p:ph type="body" idx="1"/>
          </p:nvPr>
        </p:nvSpPr>
        <p:spPr>
          <a:xfrm>
            <a:off x="457200" y="1295400"/>
            <a:ext cx="8229600" cy="639763"/>
          </a:xfrm>
        </p:spPr>
        <p:txBody>
          <a:bodyPr/>
          <a:lstStyle/>
          <a:p>
            <a:r>
              <a:rPr lang="en-US" dirty="0">
                <a:latin typeface="Arial" charset="0"/>
                <a:cs typeface="Arial" charset="0"/>
              </a:rPr>
              <a:t>Small Mammals</a:t>
            </a:r>
          </a:p>
        </p:txBody>
      </p:sp>
      <p:sp>
        <p:nvSpPr>
          <p:cNvPr id="33796" name="Content Placeholder 8"/>
          <p:cNvSpPr>
            <a:spLocks noGrp="1"/>
          </p:cNvSpPr>
          <p:nvPr>
            <p:ph sz="half" idx="2"/>
          </p:nvPr>
        </p:nvSpPr>
        <p:spPr>
          <a:xfrm>
            <a:off x="457200" y="1935163"/>
            <a:ext cx="8229600" cy="3951287"/>
          </a:xfrm>
        </p:spPr>
        <p:txBody>
          <a:bodyPr/>
          <a:lstStyle/>
          <a:p>
            <a:r>
              <a:rPr lang="en-US" dirty="0">
                <a:latin typeface="Arial" charset="0"/>
                <a:cs typeface="Arial" charset="0"/>
              </a:rPr>
              <a:t>Two most common small game animals are rabbits and squirrels. By studying these animals, you can learn to recognize their tracks.</a:t>
            </a:r>
          </a:p>
        </p:txBody>
      </p:sp>
      <p:pic>
        <p:nvPicPr>
          <p:cNvPr id="33797" name="Picture 2" descr="\\Ladybird\shared_graphics\Hunting_Graphics\Export_PPT\Generic_export_ppt\_tracks_export\eastern_cottontail_tracks.jpg"/>
          <p:cNvPicPr>
            <a:picLocks noChangeAspect="1" noChangeArrowheads="1"/>
          </p:cNvPicPr>
          <p:nvPr/>
        </p:nvPicPr>
        <p:blipFill>
          <a:blip r:embed="rId2"/>
          <a:srcRect/>
          <a:stretch>
            <a:fillRect/>
          </a:stretch>
        </p:blipFill>
        <p:spPr bwMode="auto">
          <a:xfrm>
            <a:off x="685800" y="4535488"/>
            <a:ext cx="685800" cy="1168400"/>
          </a:xfrm>
          <a:prstGeom prst="rect">
            <a:avLst/>
          </a:prstGeom>
          <a:noFill/>
          <a:ln w="9525">
            <a:noFill/>
            <a:miter lim="800000"/>
            <a:headEnd/>
            <a:tailEnd/>
          </a:ln>
        </p:spPr>
      </p:pic>
      <p:pic>
        <p:nvPicPr>
          <p:cNvPr id="33798" name="Picture 3" descr="\\Ladybird\shared_graphics\Hunting_Graphics\Export_PPT\Generic_export_ppt\_tracks_export\eastern_fox_squirrel_tracks.jpg"/>
          <p:cNvPicPr>
            <a:picLocks noChangeAspect="1" noChangeArrowheads="1"/>
          </p:cNvPicPr>
          <p:nvPr/>
        </p:nvPicPr>
        <p:blipFill>
          <a:blip r:embed="rId3"/>
          <a:srcRect/>
          <a:stretch>
            <a:fillRect/>
          </a:stretch>
        </p:blipFill>
        <p:spPr bwMode="auto">
          <a:xfrm>
            <a:off x="7467600" y="3417888"/>
            <a:ext cx="1066800" cy="1447800"/>
          </a:xfrm>
          <a:prstGeom prst="rect">
            <a:avLst/>
          </a:prstGeom>
          <a:noFill/>
          <a:ln w="9525">
            <a:noFill/>
            <a:miter lim="800000"/>
            <a:headEnd/>
            <a:tailEnd/>
          </a:ln>
        </p:spPr>
      </p:pic>
      <p:pic>
        <p:nvPicPr>
          <p:cNvPr id="33799" name="Picture 4" descr="eastern_fox_squirrel"/>
          <p:cNvPicPr>
            <a:picLocks noChangeAspect="1" noChangeArrowheads="1"/>
          </p:cNvPicPr>
          <p:nvPr/>
        </p:nvPicPr>
        <p:blipFill>
          <a:blip r:embed="rId4"/>
          <a:srcRect t="2563"/>
          <a:stretch>
            <a:fillRect/>
          </a:stretch>
        </p:blipFill>
        <p:spPr bwMode="auto">
          <a:xfrm>
            <a:off x="5562600" y="3376613"/>
            <a:ext cx="1857375" cy="2403475"/>
          </a:xfrm>
          <a:prstGeom prst="rect">
            <a:avLst/>
          </a:prstGeom>
          <a:noFill/>
          <a:ln w="38100">
            <a:solidFill>
              <a:srgbClr val="E46C0A"/>
            </a:solidFill>
            <a:miter lim="800000"/>
            <a:headEnd/>
            <a:tailEnd/>
          </a:ln>
        </p:spPr>
      </p:pic>
      <p:pic>
        <p:nvPicPr>
          <p:cNvPr id="33800" name="Picture 5" descr="eastern_cottontail_rabbit"/>
          <p:cNvPicPr>
            <a:picLocks noChangeAspect="1" noChangeArrowheads="1"/>
          </p:cNvPicPr>
          <p:nvPr/>
        </p:nvPicPr>
        <p:blipFill>
          <a:blip r:embed="rId5"/>
          <a:srcRect l="7434" t="13498" r="5833" b="21181"/>
          <a:stretch>
            <a:fillRect/>
          </a:stretch>
        </p:blipFill>
        <p:spPr bwMode="auto">
          <a:xfrm>
            <a:off x="1447800" y="3406775"/>
            <a:ext cx="2563813" cy="2297113"/>
          </a:xfrm>
          <a:prstGeom prst="rect">
            <a:avLst/>
          </a:prstGeom>
          <a:noFill/>
          <a:ln w="38100">
            <a:solidFill>
              <a:srgbClr val="E46C0A"/>
            </a:solidFill>
            <a:miter lim="800000"/>
            <a:headEnd/>
            <a:tailEnd/>
          </a:ln>
        </p:spPr>
      </p:pic>
      <p:sp>
        <p:nvSpPr>
          <p:cNvPr id="33801" name="Text Box 8"/>
          <p:cNvSpPr txBox="1">
            <a:spLocks noChangeArrowheads="1"/>
          </p:cNvSpPr>
          <p:nvPr/>
        </p:nvSpPr>
        <p:spPr bwMode="auto">
          <a:xfrm>
            <a:off x="1143000" y="5780088"/>
            <a:ext cx="3260725" cy="400050"/>
          </a:xfrm>
          <a:prstGeom prst="rect">
            <a:avLst/>
          </a:prstGeom>
          <a:noFill/>
          <a:ln w="9525">
            <a:noFill/>
            <a:miter lim="800000"/>
            <a:headEnd/>
            <a:tailEnd/>
          </a:ln>
        </p:spPr>
        <p:txBody>
          <a:bodyPr wrap="none">
            <a:spAutoFit/>
          </a:bodyPr>
          <a:lstStyle/>
          <a:p>
            <a:pPr algn="ctr"/>
            <a:r>
              <a:rPr lang="en-US" sz="2000" b="1" dirty="0">
                <a:solidFill>
                  <a:srgbClr val="000000"/>
                </a:solidFill>
              </a:rPr>
              <a:t>Eastern Cottontail Rabbit</a:t>
            </a:r>
          </a:p>
        </p:txBody>
      </p:sp>
      <p:sp>
        <p:nvSpPr>
          <p:cNvPr id="33802" name="Text Box 9"/>
          <p:cNvSpPr txBox="1">
            <a:spLocks noChangeArrowheads="1"/>
          </p:cNvSpPr>
          <p:nvPr/>
        </p:nvSpPr>
        <p:spPr bwMode="auto">
          <a:xfrm>
            <a:off x="5410200" y="5780088"/>
            <a:ext cx="2209800" cy="396875"/>
          </a:xfrm>
          <a:prstGeom prst="rect">
            <a:avLst/>
          </a:prstGeom>
          <a:noFill/>
          <a:ln w="9525">
            <a:noFill/>
            <a:miter lim="800000"/>
            <a:headEnd/>
            <a:tailEnd/>
          </a:ln>
        </p:spPr>
        <p:txBody>
          <a:bodyPr>
            <a:spAutoFit/>
          </a:bodyPr>
          <a:lstStyle/>
          <a:p>
            <a:pPr algn="ctr"/>
            <a:r>
              <a:rPr lang="en-US" sz="2000" b="1" dirty="0">
                <a:solidFill>
                  <a:srgbClr val="000000"/>
                </a:solidFill>
              </a:rPr>
              <a:t>Fox Squirrel</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3"/>
          <p:cNvSpPr>
            <a:spLocks noGrp="1"/>
          </p:cNvSpPr>
          <p:nvPr>
            <p:ph type="title"/>
          </p:nvPr>
        </p:nvSpPr>
        <p:spPr/>
        <p:txBody>
          <a:bodyPr/>
          <a:lstStyle/>
          <a:p>
            <a:r>
              <a:rPr lang="en-US" dirty="0"/>
              <a:t>Wildlife Identification</a:t>
            </a:r>
          </a:p>
        </p:txBody>
      </p:sp>
      <p:sp>
        <p:nvSpPr>
          <p:cNvPr id="34819" name="Content Placeholder 5"/>
          <p:cNvSpPr>
            <a:spLocks noGrp="1"/>
          </p:cNvSpPr>
          <p:nvPr>
            <p:ph sz="half" idx="2"/>
          </p:nvPr>
        </p:nvSpPr>
        <p:spPr>
          <a:xfrm>
            <a:off x="4648200" y="1447800"/>
            <a:ext cx="4038600" cy="4525963"/>
          </a:xfrm>
        </p:spPr>
        <p:txBody>
          <a:bodyPr/>
          <a:lstStyle/>
          <a:p>
            <a:r>
              <a:rPr lang="en-US" dirty="0">
                <a:latin typeface="Arial" charset="0"/>
                <a:cs typeface="Arial" charset="0"/>
              </a:rPr>
              <a:t>Some small mammals are sought after primarily for their pelts—furbearers. Two popular breeds are fox and mink.</a:t>
            </a:r>
          </a:p>
        </p:txBody>
      </p:sp>
      <p:pic>
        <p:nvPicPr>
          <p:cNvPr id="34820" name="Picture 9" descr="red_fox"/>
          <p:cNvPicPr>
            <a:picLocks noChangeAspect="1" noChangeArrowheads="1"/>
          </p:cNvPicPr>
          <p:nvPr/>
        </p:nvPicPr>
        <p:blipFill>
          <a:blip r:embed="rId2"/>
          <a:srcRect/>
          <a:stretch>
            <a:fillRect/>
          </a:stretch>
        </p:blipFill>
        <p:spPr bwMode="auto">
          <a:xfrm>
            <a:off x="457200" y="1447800"/>
            <a:ext cx="2833688" cy="2046288"/>
          </a:xfrm>
          <a:prstGeom prst="rect">
            <a:avLst/>
          </a:prstGeom>
          <a:noFill/>
          <a:ln w="38100">
            <a:solidFill>
              <a:srgbClr val="E46C0A"/>
            </a:solidFill>
            <a:miter lim="800000"/>
            <a:headEnd/>
            <a:tailEnd/>
          </a:ln>
        </p:spPr>
      </p:pic>
      <p:pic>
        <p:nvPicPr>
          <p:cNvPr id="34821" name="Picture 10" descr="mink"/>
          <p:cNvPicPr>
            <a:picLocks noChangeAspect="1" noChangeArrowheads="1"/>
          </p:cNvPicPr>
          <p:nvPr/>
        </p:nvPicPr>
        <p:blipFill>
          <a:blip r:embed="rId3"/>
          <a:srcRect/>
          <a:stretch>
            <a:fillRect/>
          </a:stretch>
        </p:blipFill>
        <p:spPr bwMode="auto">
          <a:xfrm>
            <a:off x="457200" y="3733800"/>
            <a:ext cx="2833688" cy="2225675"/>
          </a:xfrm>
          <a:prstGeom prst="rect">
            <a:avLst/>
          </a:prstGeom>
          <a:noFill/>
          <a:ln w="38100">
            <a:solidFill>
              <a:srgbClr val="E46C0A"/>
            </a:solidFill>
            <a:miter lim="800000"/>
            <a:headEnd/>
            <a:tailEnd/>
          </a:ln>
        </p:spPr>
      </p:pic>
      <p:sp>
        <p:nvSpPr>
          <p:cNvPr id="34822" name="Text Box 11"/>
          <p:cNvSpPr txBox="1">
            <a:spLocks noChangeArrowheads="1"/>
          </p:cNvSpPr>
          <p:nvPr/>
        </p:nvSpPr>
        <p:spPr bwMode="auto">
          <a:xfrm>
            <a:off x="3271838" y="3184525"/>
            <a:ext cx="1187450" cy="396875"/>
          </a:xfrm>
          <a:prstGeom prst="rect">
            <a:avLst/>
          </a:prstGeom>
          <a:noFill/>
          <a:ln w="9525">
            <a:noFill/>
            <a:miter lim="800000"/>
            <a:headEnd/>
            <a:tailEnd/>
          </a:ln>
        </p:spPr>
        <p:txBody>
          <a:bodyPr wrap="none">
            <a:spAutoFit/>
          </a:bodyPr>
          <a:lstStyle/>
          <a:p>
            <a:pPr algn="ctr"/>
            <a:r>
              <a:rPr lang="en-US" sz="2000" b="1" dirty="0">
                <a:solidFill>
                  <a:srgbClr val="000000"/>
                </a:solidFill>
              </a:rPr>
              <a:t>Red Fox</a:t>
            </a:r>
          </a:p>
        </p:txBody>
      </p:sp>
      <p:sp>
        <p:nvSpPr>
          <p:cNvPr id="34823" name="Text Box 12"/>
          <p:cNvSpPr txBox="1">
            <a:spLocks noChangeArrowheads="1"/>
          </p:cNvSpPr>
          <p:nvPr/>
        </p:nvSpPr>
        <p:spPr bwMode="auto">
          <a:xfrm>
            <a:off x="3276600" y="5619750"/>
            <a:ext cx="768350" cy="400050"/>
          </a:xfrm>
          <a:prstGeom prst="rect">
            <a:avLst/>
          </a:prstGeom>
          <a:noFill/>
          <a:ln w="9525">
            <a:noFill/>
            <a:miter lim="800000"/>
            <a:headEnd/>
            <a:tailEnd/>
          </a:ln>
        </p:spPr>
        <p:txBody>
          <a:bodyPr wrap="none">
            <a:spAutoFit/>
          </a:bodyPr>
          <a:lstStyle/>
          <a:p>
            <a:pPr algn="ctr"/>
            <a:r>
              <a:rPr lang="en-US" sz="2000" b="1" dirty="0">
                <a:solidFill>
                  <a:srgbClr val="000000"/>
                </a:solidFill>
              </a:rPr>
              <a:t>Mink</a:t>
            </a:r>
          </a:p>
        </p:txBody>
      </p:sp>
      <p:pic>
        <p:nvPicPr>
          <p:cNvPr id="34824" name="Picture 2" descr="\\Ladybird\shared_graphics\Hunting_Graphics\Export_PPT\Generic_export_ppt\_tracks_export\red_fox_tracks.jpg"/>
          <p:cNvPicPr>
            <a:picLocks noChangeAspect="1" noChangeArrowheads="1"/>
          </p:cNvPicPr>
          <p:nvPr/>
        </p:nvPicPr>
        <p:blipFill>
          <a:blip r:embed="rId4"/>
          <a:srcRect/>
          <a:stretch>
            <a:fillRect/>
          </a:stretch>
        </p:blipFill>
        <p:spPr bwMode="auto">
          <a:xfrm>
            <a:off x="3370263" y="1447800"/>
            <a:ext cx="744537" cy="1655763"/>
          </a:xfrm>
          <a:prstGeom prst="rect">
            <a:avLst/>
          </a:prstGeom>
          <a:noFill/>
          <a:ln w="9525">
            <a:noFill/>
            <a:miter lim="800000"/>
            <a:headEnd/>
            <a:tailEnd/>
          </a:ln>
        </p:spPr>
      </p:pic>
      <p:pic>
        <p:nvPicPr>
          <p:cNvPr id="34825" name="Picture 3" descr="\\Ladybird\shared_graphics\Hunting_Graphics\Export_PPT\Generic_export_ppt\_tracks_export\mink_tracks.jpg"/>
          <p:cNvPicPr>
            <a:picLocks noChangeAspect="1" noChangeArrowheads="1"/>
          </p:cNvPicPr>
          <p:nvPr/>
        </p:nvPicPr>
        <p:blipFill>
          <a:blip r:embed="rId5"/>
          <a:srcRect/>
          <a:stretch>
            <a:fillRect/>
          </a:stretch>
        </p:blipFill>
        <p:spPr bwMode="auto">
          <a:xfrm>
            <a:off x="3394075" y="4800600"/>
            <a:ext cx="949325" cy="762000"/>
          </a:xfrm>
          <a:prstGeom prst="rect">
            <a:avLst/>
          </a:prstGeom>
          <a:noFill/>
          <a:ln w="9525">
            <a:noFill/>
            <a:miter lim="800000"/>
            <a:headEnd/>
            <a:tailEnd/>
          </a:ln>
        </p:spPr>
      </p:pic>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3"/>
          <p:cNvSpPr>
            <a:spLocks noGrp="1"/>
          </p:cNvSpPr>
          <p:nvPr>
            <p:ph type="title"/>
          </p:nvPr>
        </p:nvSpPr>
        <p:spPr/>
        <p:txBody>
          <a:bodyPr/>
          <a:lstStyle/>
          <a:p>
            <a:r>
              <a:rPr lang="en-US" dirty="0"/>
              <a:t>Wildlife Identification</a:t>
            </a:r>
          </a:p>
        </p:txBody>
      </p:sp>
      <p:sp>
        <p:nvSpPr>
          <p:cNvPr id="35843" name="Text Placeholder 4"/>
          <p:cNvSpPr>
            <a:spLocks noGrp="1"/>
          </p:cNvSpPr>
          <p:nvPr>
            <p:ph type="body" idx="1"/>
          </p:nvPr>
        </p:nvSpPr>
        <p:spPr>
          <a:xfrm>
            <a:off x="457200" y="1143000"/>
            <a:ext cx="8229600" cy="639763"/>
          </a:xfrm>
        </p:spPr>
        <p:txBody>
          <a:bodyPr/>
          <a:lstStyle/>
          <a:p>
            <a:r>
              <a:rPr lang="en-US" dirty="0">
                <a:latin typeface="Arial" charset="0"/>
                <a:cs typeface="Arial" charset="0"/>
              </a:rPr>
              <a:t>Upland Birds</a:t>
            </a:r>
          </a:p>
        </p:txBody>
      </p:sp>
      <p:sp>
        <p:nvSpPr>
          <p:cNvPr id="35844" name="Content Placeholder 5"/>
          <p:cNvSpPr>
            <a:spLocks noGrp="1"/>
          </p:cNvSpPr>
          <p:nvPr>
            <p:ph sz="half" idx="2"/>
          </p:nvPr>
        </p:nvSpPr>
        <p:spPr>
          <a:xfrm>
            <a:off x="457200" y="1782763"/>
            <a:ext cx="8229600" cy="3951287"/>
          </a:xfrm>
        </p:spPr>
        <p:txBody>
          <a:bodyPr/>
          <a:lstStyle/>
          <a:p>
            <a:r>
              <a:rPr lang="en-US" dirty="0">
                <a:latin typeface="Arial" charset="0"/>
                <a:cs typeface="Arial" charset="0"/>
              </a:rPr>
              <a:t>Popular upland birds found across the country include turkeys, pheasants, grouse, and quail. “Upland” refers to where they are often found.</a:t>
            </a:r>
          </a:p>
          <a:p>
            <a:r>
              <a:rPr lang="en-US" dirty="0">
                <a:latin typeface="Arial" charset="0"/>
                <a:cs typeface="Arial" charset="0"/>
              </a:rPr>
              <a:t>The basic shape of upland birds </a:t>
            </a:r>
            <a:br>
              <a:rPr lang="en-US" dirty="0">
                <a:latin typeface="Arial" charset="0"/>
                <a:cs typeface="Arial" charset="0"/>
              </a:rPr>
            </a:br>
            <a:r>
              <a:rPr lang="en-US" dirty="0">
                <a:latin typeface="Arial" charset="0"/>
                <a:cs typeface="Arial" charset="0"/>
              </a:rPr>
              <a:t>is similar to chickens—short, </a:t>
            </a:r>
            <a:br>
              <a:rPr lang="en-US" dirty="0">
                <a:latin typeface="Arial" charset="0"/>
                <a:cs typeface="Arial" charset="0"/>
              </a:rPr>
            </a:br>
            <a:r>
              <a:rPr lang="en-US" dirty="0">
                <a:latin typeface="Arial" charset="0"/>
                <a:cs typeface="Arial" charset="0"/>
              </a:rPr>
              <a:t>rounded wings good for short </a:t>
            </a:r>
            <a:br>
              <a:rPr lang="en-US" dirty="0">
                <a:latin typeface="Arial" charset="0"/>
                <a:cs typeface="Arial" charset="0"/>
              </a:rPr>
            </a:br>
            <a:r>
              <a:rPr lang="en-US" dirty="0">
                <a:latin typeface="Arial" charset="0"/>
                <a:cs typeface="Arial" charset="0"/>
              </a:rPr>
              <a:t>flights and strong legs good </a:t>
            </a:r>
            <a:br>
              <a:rPr lang="en-US" dirty="0">
                <a:latin typeface="Arial" charset="0"/>
                <a:cs typeface="Arial" charset="0"/>
              </a:rPr>
            </a:br>
            <a:r>
              <a:rPr lang="en-US" dirty="0">
                <a:latin typeface="Arial" charset="0"/>
                <a:cs typeface="Arial" charset="0"/>
              </a:rPr>
              <a:t>for running.</a:t>
            </a:r>
          </a:p>
        </p:txBody>
      </p:sp>
      <p:pic>
        <p:nvPicPr>
          <p:cNvPr id="35845" name="Picture 4" descr="wild_turkey"/>
          <p:cNvPicPr>
            <a:picLocks noChangeAspect="1" noChangeArrowheads="1"/>
          </p:cNvPicPr>
          <p:nvPr/>
        </p:nvPicPr>
        <p:blipFill>
          <a:blip r:embed="rId2"/>
          <a:srcRect t="2580"/>
          <a:stretch>
            <a:fillRect/>
          </a:stretch>
        </p:blipFill>
        <p:spPr bwMode="auto">
          <a:xfrm>
            <a:off x="5867400" y="3113088"/>
            <a:ext cx="2743200" cy="2589212"/>
          </a:xfrm>
          <a:prstGeom prst="rect">
            <a:avLst/>
          </a:prstGeom>
          <a:noFill/>
          <a:ln w="38100">
            <a:solidFill>
              <a:srgbClr val="E46C0A"/>
            </a:solidFill>
            <a:miter lim="800000"/>
            <a:headEnd/>
            <a:tailEnd/>
          </a:ln>
        </p:spPr>
      </p:pic>
      <p:sp>
        <p:nvSpPr>
          <p:cNvPr id="35846" name="Text Box 5"/>
          <p:cNvSpPr txBox="1">
            <a:spLocks noChangeArrowheads="1"/>
          </p:cNvSpPr>
          <p:nvPr/>
        </p:nvSpPr>
        <p:spPr bwMode="auto">
          <a:xfrm>
            <a:off x="5751513" y="5764213"/>
            <a:ext cx="2971800" cy="396875"/>
          </a:xfrm>
          <a:prstGeom prst="rect">
            <a:avLst/>
          </a:prstGeom>
          <a:noFill/>
          <a:ln w="9525">
            <a:noFill/>
            <a:miter lim="800000"/>
            <a:headEnd/>
            <a:tailEnd/>
          </a:ln>
        </p:spPr>
        <p:txBody>
          <a:bodyPr>
            <a:spAutoFit/>
          </a:bodyPr>
          <a:lstStyle/>
          <a:p>
            <a:pPr algn="ctr"/>
            <a:r>
              <a:rPr lang="en-US" sz="2000" b="1" dirty="0">
                <a:solidFill>
                  <a:srgbClr val="000000"/>
                </a:solidFill>
              </a:rPr>
              <a:t>Wild Turkey</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3"/>
          <p:cNvSpPr>
            <a:spLocks noGrp="1"/>
          </p:cNvSpPr>
          <p:nvPr>
            <p:ph type="title"/>
          </p:nvPr>
        </p:nvSpPr>
        <p:spPr/>
        <p:txBody>
          <a:bodyPr/>
          <a:lstStyle/>
          <a:p>
            <a:r>
              <a:rPr lang="en-US" dirty="0"/>
              <a:t>Wildlife Identification</a:t>
            </a:r>
          </a:p>
        </p:txBody>
      </p:sp>
      <p:sp>
        <p:nvSpPr>
          <p:cNvPr id="36867" name="Content Placeholder 4"/>
          <p:cNvSpPr>
            <a:spLocks noGrp="1"/>
          </p:cNvSpPr>
          <p:nvPr>
            <p:ph sz="half" idx="1"/>
          </p:nvPr>
        </p:nvSpPr>
        <p:spPr>
          <a:xfrm>
            <a:off x="457200" y="1447800"/>
            <a:ext cx="4038600" cy="4525963"/>
          </a:xfrm>
        </p:spPr>
        <p:txBody>
          <a:bodyPr/>
          <a:lstStyle/>
          <a:p>
            <a:r>
              <a:rPr lang="en-US" dirty="0">
                <a:latin typeface="Arial" charset="0"/>
                <a:cs typeface="Arial" charset="0"/>
              </a:rPr>
              <a:t>Most male upland birds have more colorful feathers than females. Female’s plain feathers help her provide camouflage cover for her nest.</a:t>
            </a:r>
          </a:p>
        </p:txBody>
      </p:sp>
      <p:pic>
        <p:nvPicPr>
          <p:cNvPr id="36868" name="Picture 4" descr="northern_bobwhite"/>
          <p:cNvPicPr>
            <a:picLocks noChangeAspect="1" noChangeArrowheads="1"/>
          </p:cNvPicPr>
          <p:nvPr/>
        </p:nvPicPr>
        <p:blipFill>
          <a:blip r:embed="rId2"/>
          <a:srcRect b="20203"/>
          <a:stretch>
            <a:fillRect/>
          </a:stretch>
        </p:blipFill>
        <p:spPr bwMode="auto">
          <a:xfrm>
            <a:off x="4738688" y="1219200"/>
            <a:ext cx="2246312" cy="2209800"/>
          </a:xfrm>
          <a:prstGeom prst="rect">
            <a:avLst/>
          </a:prstGeom>
          <a:noFill/>
          <a:ln w="38100">
            <a:solidFill>
              <a:srgbClr val="E46C0A"/>
            </a:solidFill>
            <a:miter lim="800000"/>
            <a:headEnd/>
            <a:tailEnd/>
          </a:ln>
        </p:spPr>
      </p:pic>
      <p:sp>
        <p:nvSpPr>
          <p:cNvPr id="36869" name="Text Box 6"/>
          <p:cNvSpPr txBox="1">
            <a:spLocks noChangeArrowheads="1"/>
          </p:cNvSpPr>
          <p:nvPr/>
        </p:nvSpPr>
        <p:spPr bwMode="auto">
          <a:xfrm>
            <a:off x="7009835" y="1219200"/>
            <a:ext cx="1338828" cy="707886"/>
          </a:xfrm>
          <a:prstGeom prst="rect">
            <a:avLst/>
          </a:prstGeom>
          <a:noFill/>
          <a:ln w="9525">
            <a:noFill/>
            <a:miter lim="800000"/>
            <a:headEnd/>
            <a:tailEnd/>
          </a:ln>
        </p:spPr>
        <p:txBody>
          <a:bodyPr wrap="none">
            <a:spAutoFit/>
          </a:bodyPr>
          <a:lstStyle/>
          <a:p>
            <a:pPr algn="r"/>
            <a:r>
              <a:rPr lang="en-US" sz="2000" b="1" dirty="0">
                <a:solidFill>
                  <a:srgbClr val="000000"/>
                </a:solidFill>
              </a:rPr>
              <a:t>Northern</a:t>
            </a:r>
          </a:p>
          <a:p>
            <a:pPr algn="r"/>
            <a:r>
              <a:rPr lang="en-US" sz="2000" b="1" dirty="0">
                <a:solidFill>
                  <a:srgbClr val="000000"/>
                </a:solidFill>
              </a:rPr>
              <a:t>Bobwhite</a:t>
            </a:r>
          </a:p>
        </p:txBody>
      </p:sp>
      <p:pic>
        <p:nvPicPr>
          <p:cNvPr id="36870" name="Picture 7" descr="mourning_dove2"/>
          <p:cNvPicPr>
            <a:picLocks noChangeAspect="1" noChangeArrowheads="1"/>
          </p:cNvPicPr>
          <p:nvPr/>
        </p:nvPicPr>
        <p:blipFill>
          <a:blip r:embed="rId3"/>
          <a:srcRect l="16879" t="26666" r="9236" b="20001"/>
          <a:stretch>
            <a:fillRect/>
          </a:stretch>
        </p:blipFill>
        <p:spPr bwMode="auto">
          <a:xfrm>
            <a:off x="4724400" y="3581400"/>
            <a:ext cx="2279650" cy="2514600"/>
          </a:xfrm>
          <a:prstGeom prst="rect">
            <a:avLst/>
          </a:prstGeom>
          <a:noFill/>
          <a:ln w="38100">
            <a:solidFill>
              <a:srgbClr val="E46C0A"/>
            </a:solidFill>
            <a:miter lim="800000"/>
            <a:headEnd/>
            <a:tailEnd/>
          </a:ln>
        </p:spPr>
      </p:pic>
      <p:sp>
        <p:nvSpPr>
          <p:cNvPr id="36871" name="Text Box 8"/>
          <p:cNvSpPr txBox="1">
            <a:spLocks noChangeArrowheads="1"/>
          </p:cNvSpPr>
          <p:nvPr/>
        </p:nvSpPr>
        <p:spPr bwMode="auto">
          <a:xfrm>
            <a:off x="7010400" y="5699125"/>
            <a:ext cx="2057400" cy="396875"/>
          </a:xfrm>
          <a:prstGeom prst="rect">
            <a:avLst/>
          </a:prstGeom>
          <a:noFill/>
          <a:ln w="9525">
            <a:noFill/>
            <a:miter lim="800000"/>
            <a:headEnd/>
            <a:tailEnd/>
          </a:ln>
        </p:spPr>
        <p:txBody>
          <a:bodyPr>
            <a:spAutoFit/>
          </a:bodyPr>
          <a:lstStyle/>
          <a:p>
            <a:pPr algn="r"/>
            <a:r>
              <a:rPr lang="en-US" sz="2000" b="1" dirty="0">
                <a:solidFill>
                  <a:srgbClr val="000000"/>
                </a:solidFill>
              </a:rPr>
              <a:t>Mourning Dove</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4"/>
          <p:cNvSpPr>
            <a:spLocks noGrp="1"/>
          </p:cNvSpPr>
          <p:nvPr>
            <p:ph type="title"/>
          </p:nvPr>
        </p:nvSpPr>
        <p:spPr/>
        <p:txBody>
          <a:bodyPr/>
          <a:lstStyle/>
          <a:p>
            <a:r>
              <a:rPr lang="en-US" dirty="0"/>
              <a:t>Wildlife Identification</a:t>
            </a:r>
          </a:p>
        </p:txBody>
      </p:sp>
      <p:sp>
        <p:nvSpPr>
          <p:cNvPr id="37891" name="Text Placeholder 5"/>
          <p:cNvSpPr>
            <a:spLocks noGrp="1"/>
          </p:cNvSpPr>
          <p:nvPr>
            <p:ph type="body" idx="1"/>
          </p:nvPr>
        </p:nvSpPr>
        <p:spPr>
          <a:xfrm>
            <a:off x="457200" y="1371600"/>
            <a:ext cx="8229600" cy="639763"/>
          </a:xfrm>
        </p:spPr>
        <p:txBody>
          <a:bodyPr/>
          <a:lstStyle/>
          <a:p>
            <a:r>
              <a:rPr lang="en-US" dirty="0">
                <a:latin typeface="Arial" charset="0"/>
                <a:cs typeface="Arial" charset="0"/>
              </a:rPr>
              <a:t>Waterfowl and Wetland Birds</a:t>
            </a:r>
          </a:p>
        </p:txBody>
      </p:sp>
      <p:sp>
        <p:nvSpPr>
          <p:cNvPr id="37892" name="Content Placeholder 6"/>
          <p:cNvSpPr>
            <a:spLocks noGrp="1"/>
          </p:cNvSpPr>
          <p:nvPr>
            <p:ph sz="half" idx="2"/>
          </p:nvPr>
        </p:nvSpPr>
        <p:spPr>
          <a:xfrm>
            <a:off x="457200" y="2011363"/>
            <a:ext cx="8229600" cy="3951287"/>
          </a:xfrm>
        </p:spPr>
        <p:txBody>
          <a:bodyPr/>
          <a:lstStyle/>
          <a:p>
            <a:r>
              <a:rPr lang="en-US" dirty="0">
                <a:latin typeface="Arial" charset="0"/>
                <a:cs typeface="Arial" charset="0"/>
              </a:rPr>
              <a:t>Waterfowl are warm-blooded animals that live on or near water, including diving ducks and puddle ducks.</a:t>
            </a:r>
          </a:p>
        </p:txBody>
      </p:sp>
      <p:pic>
        <p:nvPicPr>
          <p:cNvPr id="37893" name="Picture 6" descr="canada_goose"/>
          <p:cNvPicPr>
            <a:picLocks noChangeAspect="1" noChangeArrowheads="1"/>
          </p:cNvPicPr>
          <p:nvPr/>
        </p:nvPicPr>
        <p:blipFill>
          <a:blip r:embed="rId2"/>
          <a:srcRect/>
          <a:stretch>
            <a:fillRect/>
          </a:stretch>
        </p:blipFill>
        <p:spPr bwMode="auto">
          <a:xfrm>
            <a:off x="2819400" y="3417888"/>
            <a:ext cx="3505200" cy="2628900"/>
          </a:xfrm>
          <a:prstGeom prst="rect">
            <a:avLst/>
          </a:prstGeom>
          <a:noFill/>
          <a:ln w="38100">
            <a:solidFill>
              <a:srgbClr val="E46C0A"/>
            </a:solidFill>
            <a:miter lim="800000"/>
            <a:headEnd/>
            <a:tailEnd/>
          </a:ln>
        </p:spPr>
      </p:pic>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4"/>
          <p:cNvSpPr>
            <a:spLocks noGrp="1"/>
          </p:cNvSpPr>
          <p:nvPr>
            <p:ph type="title"/>
          </p:nvPr>
        </p:nvSpPr>
        <p:spPr/>
        <p:txBody>
          <a:bodyPr/>
          <a:lstStyle/>
          <a:p>
            <a:r>
              <a:rPr lang="en-US" dirty="0"/>
              <a:t>Wildlife Identification</a:t>
            </a:r>
          </a:p>
        </p:txBody>
      </p:sp>
      <p:sp>
        <p:nvSpPr>
          <p:cNvPr id="38915" name="Content Placeholder 6"/>
          <p:cNvSpPr>
            <a:spLocks noGrp="1"/>
          </p:cNvSpPr>
          <p:nvPr>
            <p:ph sz="half" idx="2"/>
          </p:nvPr>
        </p:nvSpPr>
        <p:spPr>
          <a:xfrm>
            <a:off x="4343400" y="1600200"/>
            <a:ext cx="4343400" cy="4525963"/>
          </a:xfrm>
        </p:spPr>
        <p:txBody>
          <a:bodyPr/>
          <a:lstStyle/>
          <a:p>
            <a:r>
              <a:rPr lang="en-US" dirty="0">
                <a:latin typeface="Arial" charset="0"/>
                <a:cs typeface="Arial" charset="0"/>
              </a:rPr>
              <a:t>Puddle ducks </a:t>
            </a:r>
          </a:p>
          <a:p>
            <a:pPr lvl="1"/>
            <a:r>
              <a:rPr lang="en-US" dirty="0">
                <a:latin typeface="Arial" charset="0"/>
                <a:cs typeface="Arial" charset="0"/>
              </a:rPr>
              <a:t>Found primarily on shallows of lakes, rivers, and freshwater marshes. </a:t>
            </a:r>
          </a:p>
          <a:p>
            <a:pPr lvl="1"/>
            <a:r>
              <a:rPr lang="en-US" dirty="0">
                <a:latin typeface="Arial" charset="0"/>
                <a:cs typeface="Arial" charset="0"/>
              </a:rPr>
              <a:t>Prefer to feed on or near water’s surface.</a:t>
            </a:r>
          </a:p>
          <a:p>
            <a:pPr lvl="1"/>
            <a:r>
              <a:rPr lang="en-US" dirty="0">
                <a:latin typeface="Arial" charset="0"/>
                <a:cs typeface="Arial" charset="0"/>
              </a:rPr>
              <a:t>Launch themselves directly upward when taking off.</a:t>
            </a:r>
          </a:p>
        </p:txBody>
      </p:sp>
      <p:pic>
        <p:nvPicPr>
          <p:cNvPr id="38916" name="Picture 4" descr="wood_duck"/>
          <p:cNvPicPr>
            <a:picLocks noChangeAspect="1" noChangeArrowheads="1"/>
          </p:cNvPicPr>
          <p:nvPr/>
        </p:nvPicPr>
        <p:blipFill>
          <a:blip r:embed="rId2">
            <a:lum contrast="30000"/>
          </a:blip>
          <a:srcRect/>
          <a:stretch>
            <a:fillRect/>
          </a:stretch>
        </p:blipFill>
        <p:spPr bwMode="auto">
          <a:xfrm>
            <a:off x="1179513" y="1447800"/>
            <a:ext cx="2209800" cy="2179638"/>
          </a:xfrm>
          <a:prstGeom prst="rect">
            <a:avLst/>
          </a:prstGeom>
          <a:noFill/>
          <a:ln w="38100">
            <a:solidFill>
              <a:srgbClr val="E46C0A"/>
            </a:solidFill>
            <a:miter lim="800000"/>
            <a:headEnd/>
            <a:tailEnd/>
          </a:ln>
        </p:spPr>
      </p:pic>
      <p:sp>
        <p:nvSpPr>
          <p:cNvPr id="38917" name="Text Box 10"/>
          <p:cNvSpPr txBox="1">
            <a:spLocks noChangeArrowheads="1"/>
          </p:cNvSpPr>
          <p:nvPr/>
        </p:nvSpPr>
        <p:spPr bwMode="auto">
          <a:xfrm>
            <a:off x="1066800" y="3641725"/>
            <a:ext cx="2438400" cy="396875"/>
          </a:xfrm>
          <a:prstGeom prst="rect">
            <a:avLst/>
          </a:prstGeom>
          <a:noFill/>
          <a:ln w="9525">
            <a:noFill/>
            <a:miter lim="800000"/>
            <a:headEnd/>
            <a:tailEnd/>
          </a:ln>
        </p:spPr>
        <p:txBody>
          <a:bodyPr>
            <a:spAutoFit/>
          </a:bodyPr>
          <a:lstStyle/>
          <a:p>
            <a:pPr algn="ctr"/>
            <a:r>
              <a:rPr lang="en-US" sz="2000" b="1" dirty="0">
                <a:solidFill>
                  <a:srgbClr val="000000"/>
                </a:solidFill>
              </a:rPr>
              <a:t>Wood Duck</a:t>
            </a:r>
          </a:p>
        </p:txBody>
      </p:sp>
      <p:sp>
        <p:nvSpPr>
          <p:cNvPr id="38918" name="Text Box 12"/>
          <p:cNvSpPr txBox="1">
            <a:spLocks noChangeArrowheads="1"/>
          </p:cNvSpPr>
          <p:nvPr/>
        </p:nvSpPr>
        <p:spPr bwMode="auto">
          <a:xfrm>
            <a:off x="1120775" y="6019800"/>
            <a:ext cx="2420938" cy="396875"/>
          </a:xfrm>
          <a:prstGeom prst="rect">
            <a:avLst/>
          </a:prstGeom>
          <a:noFill/>
          <a:ln w="9525">
            <a:noFill/>
            <a:miter lim="800000"/>
            <a:headEnd/>
            <a:tailEnd/>
          </a:ln>
        </p:spPr>
        <p:txBody>
          <a:bodyPr>
            <a:spAutoFit/>
          </a:bodyPr>
          <a:lstStyle/>
          <a:p>
            <a:pPr algn="ctr"/>
            <a:r>
              <a:rPr lang="en-US" sz="2000" b="1" dirty="0">
                <a:solidFill>
                  <a:srgbClr val="000000"/>
                </a:solidFill>
              </a:rPr>
              <a:t>Puddle Duck Foot</a:t>
            </a:r>
          </a:p>
        </p:txBody>
      </p:sp>
      <p:pic>
        <p:nvPicPr>
          <p:cNvPr id="38919" name="Picture 8" descr="\\Ladybird\Shared_Media\Graphics\Hunting_graphics\Export_PPT\Generic_drawings\wildlife_waterfowl_feet_puddle_duck.jpg"/>
          <p:cNvPicPr>
            <a:picLocks noChangeAspect="1" noChangeArrowheads="1"/>
          </p:cNvPicPr>
          <p:nvPr/>
        </p:nvPicPr>
        <p:blipFill>
          <a:blip r:embed="rId3"/>
          <a:srcRect/>
          <a:stretch>
            <a:fillRect/>
          </a:stretch>
        </p:blipFill>
        <p:spPr bwMode="auto">
          <a:xfrm>
            <a:off x="1524000" y="3962400"/>
            <a:ext cx="1460500" cy="2133600"/>
          </a:xfrm>
          <a:prstGeom prst="rect">
            <a:avLst/>
          </a:prstGeom>
          <a:noFill/>
          <a:ln w="9525">
            <a:noFill/>
            <a:miter lim="800000"/>
            <a:headEnd/>
            <a:tailEnd/>
          </a:ln>
        </p:spPr>
      </p:pic>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3"/>
          <p:cNvSpPr>
            <a:spLocks noGrp="1"/>
          </p:cNvSpPr>
          <p:nvPr>
            <p:ph type="title"/>
          </p:nvPr>
        </p:nvSpPr>
        <p:spPr/>
        <p:txBody>
          <a:bodyPr/>
          <a:lstStyle/>
          <a:p>
            <a:r>
              <a:rPr lang="en-US" dirty="0"/>
              <a:t>Wildlife Identification</a:t>
            </a:r>
          </a:p>
        </p:txBody>
      </p:sp>
      <p:sp>
        <p:nvSpPr>
          <p:cNvPr id="39939" name="Content Placeholder 2"/>
          <p:cNvSpPr>
            <a:spLocks noGrp="1"/>
          </p:cNvSpPr>
          <p:nvPr>
            <p:ph sz="half" idx="1"/>
          </p:nvPr>
        </p:nvSpPr>
        <p:spPr/>
        <p:txBody>
          <a:bodyPr/>
          <a:lstStyle/>
          <a:p>
            <a:r>
              <a:rPr lang="en-US" dirty="0">
                <a:latin typeface="Arial" charset="0"/>
                <a:cs typeface="Arial" charset="0"/>
              </a:rPr>
              <a:t>Diving ducks </a:t>
            </a:r>
          </a:p>
          <a:p>
            <a:pPr lvl="1"/>
            <a:r>
              <a:rPr lang="en-US" dirty="0">
                <a:latin typeface="Arial" charset="0"/>
                <a:cs typeface="Arial" charset="0"/>
              </a:rPr>
              <a:t>Inhabit large deep lakes and rivers, coastal bays, and inlets.</a:t>
            </a:r>
          </a:p>
          <a:p>
            <a:pPr lvl="1"/>
            <a:r>
              <a:rPr lang="en-US" dirty="0">
                <a:latin typeface="Arial" charset="0"/>
                <a:cs typeface="Arial" charset="0"/>
              </a:rPr>
              <a:t>Obtain most of their food by diving.</a:t>
            </a:r>
          </a:p>
          <a:p>
            <a:pPr lvl="1"/>
            <a:r>
              <a:rPr lang="en-US" dirty="0">
                <a:latin typeface="Arial" charset="0"/>
                <a:cs typeface="Arial" charset="0"/>
              </a:rPr>
              <a:t>Must run across water to build up speed to take off.</a:t>
            </a:r>
          </a:p>
        </p:txBody>
      </p:sp>
      <p:pic>
        <p:nvPicPr>
          <p:cNvPr id="39940" name="Picture 5" descr="canada_goose"/>
          <p:cNvPicPr>
            <a:picLocks noChangeAspect="1" noChangeArrowheads="1"/>
          </p:cNvPicPr>
          <p:nvPr/>
        </p:nvPicPr>
        <p:blipFill>
          <a:blip r:embed="rId2">
            <a:lum contrast="18000"/>
          </a:blip>
          <a:srcRect l="4878"/>
          <a:stretch>
            <a:fillRect/>
          </a:stretch>
        </p:blipFill>
        <p:spPr bwMode="auto">
          <a:xfrm>
            <a:off x="5334000" y="1524000"/>
            <a:ext cx="2557463" cy="1751013"/>
          </a:xfrm>
          <a:prstGeom prst="rect">
            <a:avLst/>
          </a:prstGeom>
          <a:noFill/>
          <a:ln w="38100">
            <a:solidFill>
              <a:srgbClr val="E46C0A"/>
            </a:solidFill>
            <a:miter lim="800000"/>
            <a:headEnd/>
            <a:tailEnd/>
          </a:ln>
        </p:spPr>
      </p:pic>
      <p:sp>
        <p:nvSpPr>
          <p:cNvPr id="39941" name="Rectangle 7"/>
          <p:cNvSpPr>
            <a:spLocks noChangeArrowheads="1"/>
          </p:cNvSpPr>
          <p:nvPr/>
        </p:nvSpPr>
        <p:spPr bwMode="auto">
          <a:xfrm>
            <a:off x="5105400" y="3276600"/>
            <a:ext cx="3048000" cy="396875"/>
          </a:xfrm>
          <a:prstGeom prst="rect">
            <a:avLst/>
          </a:prstGeom>
          <a:noFill/>
          <a:ln w="9525">
            <a:noFill/>
            <a:miter lim="800000"/>
            <a:headEnd/>
            <a:tailEnd/>
          </a:ln>
        </p:spPr>
        <p:txBody>
          <a:bodyPr>
            <a:spAutoFit/>
          </a:bodyPr>
          <a:lstStyle/>
          <a:p>
            <a:pPr algn="ctr"/>
            <a:r>
              <a:rPr lang="en-US" sz="2000" b="1" dirty="0">
                <a:solidFill>
                  <a:srgbClr val="000000"/>
                </a:solidFill>
              </a:rPr>
              <a:t>Canada Goose</a:t>
            </a:r>
          </a:p>
        </p:txBody>
      </p:sp>
      <p:sp>
        <p:nvSpPr>
          <p:cNvPr id="39942" name="Text Box 8"/>
          <p:cNvSpPr txBox="1">
            <a:spLocks noChangeArrowheads="1"/>
          </p:cNvSpPr>
          <p:nvPr/>
        </p:nvSpPr>
        <p:spPr bwMode="auto">
          <a:xfrm>
            <a:off x="5562600" y="5789613"/>
            <a:ext cx="2293938" cy="400050"/>
          </a:xfrm>
          <a:prstGeom prst="rect">
            <a:avLst/>
          </a:prstGeom>
          <a:noFill/>
          <a:ln w="9525">
            <a:noFill/>
            <a:miter lim="800000"/>
            <a:headEnd/>
            <a:tailEnd/>
          </a:ln>
        </p:spPr>
        <p:txBody>
          <a:bodyPr wrap="none">
            <a:spAutoFit/>
          </a:bodyPr>
          <a:lstStyle/>
          <a:p>
            <a:r>
              <a:rPr lang="en-US" sz="2000" b="1" dirty="0">
                <a:solidFill>
                  <a:srgbClr val="000000"/>
                </a:solidFill>
              </a:rPr>
              <a:t>Diving Duck Foot</a:t>
            </a:r>
          </a:p>
        </p:txBody>
      </p:sp>
      <p:pic>
        <p:nvPicPr>
          <p:cNvPr id="39943" name="Picture 8" descr="\\Ladybird\Shared_Media\Graphics\Hunting_graphics\Export_PPT\Generic_drawings\wildlife_waterfowl_feet_diving_duck.jpg"/>
          <p:cNvPicPr>
            <a:picLocks noChangeAspect="1" noChangeArrowheads="1"/>
          </p:cNvPicPr>
          <p:nvPr/>
        </p:nvPicPr>
        <p:blipFill>
          <a:blip r:embed="rId3"/>
          <a:srcRect/>
          <a:stretch>
            <a:fillRect/>
          </a:stretch>
        </p:blipFill>
        <p:spPr bwMode="auto">
          <a:xfrm>
            <a:off x="5922963" y="3657600"/>
            <a:ext cx="1392237" cy="2157413"/>
          </a:xfrm>
          <a:prstGeom prst="rect">
            <a:avLst/>
          </a:prstGeom>
          <a:noFill/>
          <a:ln w="9525">
            <a:noFill/>
            <a:miter lim="800000"/>
            <a:headEnd/>
            <a:tailEnd/>
          </a:ln>
        </p:spPr>
      </p:pic>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3"/>
          <p:cNvSpPr>
            <a:spLocks noGrp="1"/>
          </p:cNvSpPr>
          <p:nvPr>
            <p:ph type="title"/>
          </p:nvPr>
        </p:nvSpPr>
        <p:spPr/>
        <p:txBody>
          <a:bodyPr/>
          <a:lstStyle/>
          <a:p>
            <a:r>
              <a:rPr lang="en-US" dirty="0"/>
              <a:t>Wildlife Identification</a:t>
            </a:r>
          </a:p>
        </p:txBody>
      </p:sp>
      <p:sp>
        <p:nvSpPr>
          <p:cNvPr id="40964" name="Content Placeholder 5"/>
          <p:cNvSpPr>
            <a:spLocks noGrp="1"/>
          </p:cNvSpPr>
          <p:nvPr>
            <p:ph sz="half" idx="2"/>
          </p:nvPr>
        </p:nvSpPr>
        <p:spPr>
          <a:xfrm>
            <a:off x="457200" y="1524001"/>
            <a:ext cx="8229600" cy="4362450"/>
          </a:xfrm>
        </p:spPr>
        <p:txBody>
          <a:bodyPr/>
          <a:lstStyle/>
          <a:p>
            <a:r>
              <a:rPr lang="en-US" dirty="0">
                <a:latin typeface="Arial" charset="0"/>
                <a:cs typeface="Arial" charset="0"/>
              </a:rPr>
              <a:t>Wetland birds live close to water in marshy and coastal areas. Examples are cranes and pelicans.</a:t>
            </a:r>
          </a:p>
        </p:txBody>
      </p:sp>
      <p:pic>
        <p:nvPicPr>
          <p:cNvPr id="40965" name="Picture 4" descr="american_white_pelican"/>
          <p:cNvPicPr>
            <a:picLocks noChangeAspect="1" noChangeArrowheads="1"/>
          </p:cNvPicPr>
          <p:nvPr/>
        </p:nvPicPr>
        <p:blipFill>
          <a:blip r:embed="rId2"/>
          <a:srcRect r="2777" b="18243"/>
          <a:stretch>
            <a:fillRect/>
          </a:stretch>
        </p:blipFill>
        <p:spPr bwMode="auto">
          <a:xfrm>
            <a:off x="3276600" y="2667000"/>
            <a:ext cx="2497138" cy="3211513"/>
          </a:xfrm>
          <a:prstGeom prst="rect">
            <a:avLst/>
          </a:prstGeom>
          <a:noFill/>
          <a:ln w="38100">
            <a:solidFill>
              <a:srgbClr val="E46C0A"/>
            </a:solidFill>
            <a:miter lim="800000"/>
            <a:headEnd/>
            <a:tailEnd/>
          </a:ln>
        </p:spPr>
      </p:pic>
      <p:sp>
        <p:nvSpPr>
          <p:cNvPr id="40966" name="Text Box 5"/>
          <p:cNvSpPr txBox="1">
            <a:spLocks noChangeArrowheads="1"/>
          </p:cNvSpPr>
          <p:nvPr/>
        </p:nvSpPr>
        <p:spPr bwMode="auto">
          <a:xfrm>
            <a:off x="5927725" y="4887913"/>
            <a:ext cx="1463675" cy="1006475"/>
          </a:xfrm>
          <a:prstGeom prst="rect">
            <a:avLst/>
          </a:prstGeom>
          <a:noFill/>
          <a:ln w="9525">
            <a:noFill/>
            <a:miter lim="800000"/>
            <a:headEnd/>
            <a:tailEnd/>
          </a:ln>
        </p:spPr>
        <p:txBody>
          <a:bodyPr>
            <a:spAutoFit/>
          </a:bodyPr>
          <a:lstStyle/>
          <a:p>
            <a:r>
              <a:rPr lang="en-US" sz="2000" b="1" dirty="0">
                <a:solidFill>
                  <a:srgbClr val="000000"/>
                </a:solidFill>
              </a:rPr>
              <a:t>American White Pelican</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4"/>
          <p:cNvSpPr>
            <a:spLocks noGrp="1"/>
          </p:cNvSpPr>
          <p:nvPr>
            <p:ph type="title"/>
          </p:nvPr>
        </p:nvSpPr>
        <p:spPr/>
        <p:txBody>
          <a:bodyPr/>
          <a:lstStyle/>
          <a:p>
            <a:r>
              <a:rPr lang="en-US" dirty="0"/>
              <a:t>Common Features of Firearms</a:t>
            </a:r>
          </a:p>
        </p:txBody>
      </p:sp>
      <p:sp>
        <p:nvSpPr>
          <p:cNvPr id="80899" name="Text Placeholder 5"/>
          <p:cNvSpPr>
            <a:spLocks noGrp="1"/>
          </p:cNvSpPr>
          <p:nvPr>
            <p:ph type="body" idx="1"/>
          </p:nvPr>
        </p:nvSpPr>
        <p:spPr>
          <a:xfrm>
            <a:off x="457200" y="1276350"/>
            <a:ext cx="8229600" cy="639763"/>
          </a:xfrm>
        </p:spPr>
        <p:txBody>
          <a:bodyPr/>
          <a:lstStyle/>
          <a:p>
            <a:r>
              <a:rPr lang="en-US" dirty="0">
                <a:latin typeface="Arial" charset="0"/>
                <a:cs typeface="Arial" charset="0"/>
              </a:rPr>
              <a:t>Typical Locations of Safeties</a:t>
            </a:r>
          </a:p>
        </p:txBody>
      </p:sp>
      <p:pic>
        <p:nvPicPr>
          <p:cNvPr id="80900" name="Picture 2"/>
          <p:cNvPicPr>
            <a:picLocks noGrp="1" noChangeAspect="1" noChangeArrowheads="1"/>
          </p:cNvPicPr>
          <p:nvPr>
            <p:ph sz="half" idx="2"/>
          </p:nvPr>
        </p:nvPicPr>
        <p:blipFill rotWithShape="1">
          <a:blip r:embed="rId2"/>
          <a:srcRect l="-1" t="1" r="-641" b="37700"/>
          <a:stretch/>
        </p:blipFill>
        <p:spPr>
          <a:xfrm>
            <a:off x="3518710" y="2055813"/>
            <a:ext cx="2120090" cy="2287587"/>
          </a:xfrm>
        </p:spPr>
      </p:pic>
      <p:pic>
        <p:nvPicPr>
          <p:cNvPr id="3" name="Picture 2">
            <a:extLst>
              <a:ext uri="{FF2B5EF4-FFF2-40B4-BE49-F238E27FC236}">
                <a16:creationId xmlns:a16="http://schemas.microsoft.com/office/drawing/2014/main" id="{2CB047FE-68A9-7948-B481-71D5EB9DE0C6}"/>
              </a:ext>
            </a:extLst>
          </p:cNvPr>
          <p:cNvPicPr>
            <a:picLocks noChangeAspect="1"/>
          </p:cNvPicPr>
          <p:nvPr/>
        </p:nvPicPr>
        <p:blipFill>
          <a:blip r:embed="rId3"/>
          <a:stretch>
            <a:fillRect/>
          </a:stretch>
        </p:blipFill>
        <p:spPr>
          <a:xfrm>
            <a:off x="3733800" y="4483100"/>
            <a:ext cx="1905000" cy="1319609"/>
          </a:xfrm>
          <a:prstGeom prst="rect">
            <a:avLst/>
          </a:prstGeom>
        </p:spPr>
      </p:pic>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4"/>
          <p:cNvSpPr>
            <a:spLocks noGrp="1"/>
          </p:cNvSpPr>
          <p:nvPr>
            <p:ph type="title"/>
          </p:nvPr>
        </p:nvSpPr>
        <p:spPr/>
        <p:txBody>
          <a:bodyPr/>
          <a:lstStyle/>
          <a:p>
            <a:r>
              <a:rPr lang="en-US" dirty="0"/>
              <a:t>Wildlife Identification</a:t>
            </a:r>
          </a:p>
        </p:txBody>
      </p:sp>
      <p:sp>
        <p:nvSpPr>
          <p:cNvPr id="41987" name="Text Placeholder 5"/>
          <p:cNvSpPr>
            <a:spLocks noGrp="1"/>
          </p:cNvSpPr>
          <p:nvPr>
            <p:ph type="body" idx="1"/>
          </p:nvPr>
        </p:nvSpPr>
        <p:spPr>
          <a:xfrm>
            <a:off x="457200" y="1535113"/>
            <a:ext cx="4040188" cy="674687"/>
          </a:xfrm>
        </p:spPr>
        <p:txBody>
          <a:bodyPr/>
          <a:lstStyle/>
          <a:p>
            <a:r>
              <a:rPr lang="en-US" dirty="0">
                <a:latin typeface="Arial" charset="0"/>
                <a:cs typeface="Arial" charset="0"/>
              </a:rPr>
              <a:t>Birds of Prey</a:t>
            </a:r>
          </a:p>
        </p:txBody>
      </p:sp>
      <p:sp>
        <p:nvSpPr>
          <p:cNvPr id="41988" name="Content Placeholder 6"/>
          <p:cNvSpPr>
            <a:spLocks noGrp="1"/>
          </p:cNvSpPr>
          <p:nvPr>
            <p:ph sz="half" idx="2"/>
          </p:nvPr>
        </p:nvSpPr>
        <p:spPr>
          <a:xfrm>
            <a:off x="457200" y="2209800"/>
            <a:ext cx="4267200" cy="3916363"/>
          </a:xfrm>
        </p:spPr>
        <p:txBody>
          <a:bodyPr/>
          <a:lstStyle/>
          <a:p>
            <a:r>
              <a:rPr lang="en-US" dirty="0">
                <a:latin typeface="Arial" charset="0"/>
                <a:cs typeface="Arial" charset="0"/>
              </a:rPr>
              <a:t>Birds of prey feed on other birds or mammals. </a:t>
            </a:r>
          </a:p>
          <a:p>
            <a:r>
              <a:rPr lang="en-US" dirty="0">
                <a:latin typeface="Arial" charset="0"/>
                <a:cs typeface="Arial" charset="0"/>
              </a:rPr>
              <a:t>Examples are eagles, falcons, and owls. </a:t>
            </a:r>
          </a:p>
          <a:p>
            <a:r>
              <a:rPr lang="en-US" dirty="0">
                <a:latin typeface="Arial" charset="0"/>
                <a:cs typeface="Arial" charset="0"/>
              </a:rPr>
              <a:t>Birds of prey are found throughout North America. All of these birds are protected.</a:t>
            </a:r>
          </a:p>
        </p:txBody>
      </p:sp>
      <p:pic>
        <p:nvPicPr>
          <p:cNvPr id="41989" name="Picture 7" descr="peregrine_falcon"/>
          <p:cNvPicPr>
            <a:picLocks noChangeAspect="1" noChangeArrowheads="1"/>
          </p:cNvPicPr>
          <p:nvPr/>
        </p:nvPicPr>
        <p:blipFill>
          <a:blip r:embed="rId2"/>
          <a:srcRect t="4878" b="2438"/>
          <a:stretch>
            <a:fillRect/>
          </a:stretch>
        </p:blipFill>
        <p:spPr bwMode="auto">
          <a:xfrm>
            <a:off x="6934200" y="3200400"/>
            <a:ext cx="1766888" cy="2743200"/>
          </a:xfrm>
          <a:prstGeom prst="rect">
            <a:avLst/>
          </a:prstGeom>
          <a:noFill/>
          <a:ln w="38100">
            <a:solidFill>
              <a:srgbClr val="E46C0A"/>
            </a:solidFill>
            <a:miter lim="800000"/>
            <a:headEnd/>
            <a:tailEnd/>
          </a:ln>
        </p:spPr>
      </p:pic>
      <p:pic>
        <p:nvPicPr>
          <p:cNvPr id="41990" name="Picture 8" descr="burrowing_owl"/>
          <p:cNvPicPr>
            <a:picLocks noChangeAspect="1" noChangeArrowheads="1"/>
          </p:cNvPicPr>
          <p:nvPr/>
        </p:nvPicPr>
        <p:blipFill>
          <a:blip r:embed="rId3"/>
          <a:srcRect/>
          <a:stretch>
            <a:fillRect/>
          </a:stretch>
        </p:blipFill>
        <p:spPr bwMode="auto">
          <a:xfrm>
            <a:off x="4841875" y="1524000"/>
            <a:ext cx="1711325" cy="2746375"/>
          </a:xfrm>
          <a:prstGeom prst="rect">
            <a:avLst/>
          </a:prstGeom>
          <a:noFill/>
          <a:ln w="38100">
            <a:solidFill>
              <a:srgbClr val="E46C0A"/>
            </a:solidFill>
            <a:miter lim="800000"/>
            <a:headEnd/>
            <a:tailEnd/>
          </a:ln>
        </p:spPr>
      </p:pic>
      <p:sp>
        <p:nvSpPr>
          <p:cNvPr id="41991" name="Text Box 9"/>
          <p:cNvSpPr txBox="1">
            <a:spLocks noChangeArrowheads="1"/>
          </p:cNvSpPr>
          <p:nvPr/>
        </p:nvSpPr>
        <p:spPr bwMode="auto">
          <a:xfrm>
            <a:off x="6629400" y="1524000"/>
            <a:ext cx="2057400" cy="396875"/>
          </a:xfrm>
          <a:prstGeom prst="rect">
            <a:avLst/>
          </a:prstGeom>
          <a:noFill/>
          <a:ln w="9525">
            <a:noFill/>
            <a:miter lim="800000"/>
            <a:headEnd/>
            <a:tailEnd/>
          </a:ln>
        </p:spPr>
        <p:txBody>
          <a:bodyPr>
            <a:spAutoFit/>
          </a:bodyPr>
          <a:lstStyle/>
          <a:p>
            <a:r>
              <a:rPr lang="en-US" sz="2000" b="1" dirty="0">
                <a:solidFill>
                  <a:srgbClr val="000000"/>
                </a:solidFill>
              </a:rPr>
              <a:t>Burrowing Owl</a:t>
            </a:r>
          </a:p>
        </p:txBody>
      </p:sp>
      <p:sp>
        <p:nvSpPr>
          <p:cNvPr id="41992" name="Text Box 10"/>
          <p:cNvSpPr txBox="1">
            <a:spLocks noChangeArrowheads="1"/>
          </p:cNvSpPr>
          <p:nvPr/>
        </p:nvSpPr>
        <p:spPr bwMode="auto">
          <a:xfrm>
            <a:off x="4667250" y="5562600"/>
            <a:ext cx="2266950" cy="396875"/>
          </a:xfrm>
          <a:prstGeom prst="rect">
            <a:avLst/>
          </a:prstGeom>
          <a:noFill/>
          <a:ln w="9525">
            <a:noFill/>
            <a:miter lim="800000"/>
            <a:headEnd/>
            <a:tailEnd/>
          </a:ln>
        </p:spPr>
        <p:txBody>
          <a:bodyPr>
            <a:spAutoFit/>
          </a:bodyPr>
          <a:lstStyle/>
          <a:p>
            <a:pPr algn="r"/>
            <a:r>
              <a:rPr lang="en-US" sz="2000" b="1" dirty="0">
                <a:solidFill>
                  <a:srgbClr val="000000"/>
                </a:solidFill>
              </a:rPr>
              <a:t>Peregrine Falcon</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3"/>
          <p:cNvSpPr>
            <a:spLocks noGrp="1"/>
          </p:cNvSpPr>
          <p:nvPr>
            <p:ph type="title"/>
          </p:nvPr>
        </p:nvSpPr>
        <p:spPr/>
        <p:txBody>
          <a:bodyPr/>
          <a:lstStyle/>
          <a:p>
            <a:r>
              <a:rPr lang="en-US" dirty="0"/>
              <a:t>Chapter Nine Review Questions</a:t>
            </a:r>
          </a:p>
        </p:txBody>
      </p:sp>
      <p:sp>
        <p:nvSpPr>
          <p:cNvPr id="43011" name="Content Placeholder 4"/>
          <p:cNvSpPr>
            <a:spLocks noGrp="1"/>
          </p:cNvSpPr>
          <p:nvPr>
            <p:ph idx="1"/>
          </p:nvPr>
        </p:nvSpPr>
        <p:spPr>
          <a:xfrm>
            <a:off x="457200" y="1600200"/>
            <a:ext cx="8229600" cy="1219200"/>
          </a:xfrm>
        </p:spPr>
        <p:txBody>
          <a:bodyPr/>
          <a:lstStyle/>
          <a:p>
            <a:pPr marL="346075" indent="-346075"/>
            <a:r>
              <a:rPr lang="en-US" dirty="0">
                <a:latin typeface="Arial" charset="0"/>
                <a:cs typeface="Arial" charset="0"/>
              </a:rPr>
              <a:t>Wildlife conservation ensures that ___________.</a:t>
            </a:r>
          </a:p>
        </p:txBody>
      </p:sp>
      <p:sp>
        <p:nvSpPr>
          <p:cNvPr id="43012" name="Content Placeholder 5"/>
          <p:cNvSpPr>
            <a:spLocks noGrp="1"/>
          </p:cNvSpPr>
          <p:nvPr>
            <p:ph sz="quarter" idx="10"/>
          </p:nvPr>
        </p:nvSpPr>
        <p:spPr/>
        <p:txBody>
          <a:bodyPr/>
          <a:lstStyle/>
          <a:p>
            <a:pPr marL="346075" indent="-346075"/>
            <a:r>
              <a:rPr lang="en-US" dirty="0">
                <a:cs typeface="Arial" charset="0"/>
              </a:rPr>
              <a:t>Answer: </a:t>
            </a:r>
            <a:r>
              <a:rPr lang="en-US" dirty="0">
                <a:solidFill>
                  <a:srgbClr val="000000"/>
                </a:solidFill>
                <a:latin typeface="Arial" charset="0"/>
                <a:cs typeface="Arial" charset="0"/>
              </a:rPr>
              <a:t>renewable resources can replenish themselves indefinitely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0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build="p"/>
    </p:bldLst>
  </p:timing>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3"/>
          <p:cNvSpPr>
            <a:spLocks noGrp="1"/>
          </p:cNvSpPr>
          <p:nvPr>
            <p:ph type="title"/>
          </p:nvPr>
        </p:nvSpPr>
        <p:spPr/>
        <p:txBody>
          <a:bodyPr/>
          <a:lstStyle/>
          <a:p>
            <a:r>
              <a:rPr lang="en-US" dirty="0"/>
              <a:t>Chapter Nine Review Questions</a:t>
            </a:r>
          </a:p>
        </p:txBody>
      </p:sp>
      <p:sp>
        <p:nvSpPr>
          <p:cNvPr id="44035" name="Content Placeholder 4"/>
          <p:cNvSpPr>
            <a:spLocks noGrp="1"/>
          </p:cNvSpPr>
          <p:nvPr>
            <p:ph idx="1"/>
          </p:nvPr>
        </p:nvSpPr>
        <p:spPr>
          <a:xfrm>
            <a:off x="457200" y="1600200"/>
            <a:ext cx="8229600" cy="1219200"/>
          </a:xfrm>
        </p:spPr>
        <p:txBody>
          <a:bodyPr/>
          <a:lstStyle/>
          <a:p>
            <a:pPr marL="346075" indent="-346075"/>
            <a:r>
              <a:rPr lang="en-US" dirty="0">
                <a:latin typeface="Arial" charset="0"/>
                <a:cs typeface="Arial" charset="0"/>
              </a:rPr>
              <a:t>Wildlife preservation _____________________.</a:t>
            </a:r>
          </a:p>
        </p:txBody>
      </p:sp>
      <p:sp>
        <p:nvSpPr>
          <p:cNvPr id="44036" name="Content Placeholder 5"/>
          <p:cNvSpPr>
            <a:spLocks noGrp="1"/>
          </p:cNvSpPr>
          <p:nvPr>
            <p:ph sz="quarter" idx="10"/>
          </p:nvPr>
        </p:nvSpPr>
        <p:spPr/>
        <p:txBody>
          <a:bodyPr/>
          <a:lstStyle/>
          <a:p>
            <a:pPr marL="346075" indent="-346075"/>
            <a:r>
              <a:rPr lang="en-US" dirty="0">
                <a:cs typeface="Arial" charset="0"/>
              </a:rPr>
              <a:t>Answer: </a:t>
            </a:r>
            <a:r>
              <a:rPr lang="en-US" dirty="0">
                <a:solidFill>
                  <a:srgbClr val="000000"/>
                </a:solidFill>
                <a:latin typeface="Arial" charset="0"/>
                <a:cs typeface="Arial" charset="0"/>
              </a:rPr>
              <a:t>saves natural resources but with no consumptive use of them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03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build="p"/>
    </p:bldLst>
  </p:timing>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3"/>
          <p:cNvSpPr>
            <a:spLocks noGrp="1"/>
          </p:cNvSpPr>
          <p:nvPr>
            <p:ph type="title"/>
          </p:nvPr>
        </p:nvSpPr>
        <p:spPr/>
        <p:txBody>
          <a:bodyPr/>
          <a:lstStyle/>
          <a:p>
            <a:r>
              <a:rPr lang="en-US" dirty="0"/>
              <a:t>Chapter Nine Review Questions</a:t>
            </a:r>
          </a:p>
        </p:txBody>
      </p:sp>
      <p:sp>
        <p:nvSpPr>
          <p:cNvPr id="45059" name="Content Placeholder 4"/>
          <p:cNvSpPr>
            <a:spLocks noGrp="1"/>
          </p:cNvSpPr>
          <p:nvPr>
            <p:ph idx="1"/>
          </p:nvPr>
        </p:nvSpPr>
        <p:spPr>
          <a:xfrm>
            <a:off x="457200" y="1600200"/>
            <a:ext cx="8229600" cy="1219200"/>
          </a:xfrm>
        </p:spPr>
        <p:txBody>
          <a:bodyPr/>
          <a:lstStyle/>
          <a:p>
            <a:pPr marL="346075" indent="-346075"/>
            <a:r>
              <a:rPr lang="en-US" dirty="0">
                <a:latin typeface="Arial" charset="0"/>
                <a:cs typeface="Arial" charset="0"/>
              </a:rPr>
              <a:t>A habitat for wildlife must include ____________.</a:t>
            </a:r>
          </a:p>
        </p:txBody>
      </p:sp>
      <p:sp>
        <p:nvSpPr>
          <p:cNvPr id="45060" name="Content Placeholder 5"/>
          <p:cNvSpPr>
            <a:spLocks noGrp="1"/>
          </p:cNvSpPr>
          <p:nvPr>
            <p:ph sz="quarter" idx="10"/>
          </p:nvPr>
        </p:nvSpPr>
        <p:spPr/>
        <p:txBody>
          <a:bodyPr/>
          <a:lstStyle/>
          <a:p>
            <a:pPr marL="346075" indent="-346075"/>
            <a:r>
              <a:rPr lang="en-US" dirty="0">
                <a:cs typeface="Arial" charset="0"/>
              </a:rPr>
              <a:t>Answer: </a:t>
            </a:r>
            <a:r>
              <a:rPr lang="en-US" dirty="0">
                <a:solidFill>
                  <a:srgbClr val="000000"/>
                </a:solidFill>
                <a:latin typeface="Arial" charset="0"/>
                <a:cs typeface="Arial" charset="0"/>
              </a:rPr>
              <a:t>space, food, cover, and water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06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build="p"/>
    </p:bldLst>
  </p:timing>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3"/>
          <p:cNvSpPr>
            <a:spLocks noGrp="1"/>
          </p:cNvSpPr>
          <p:nvPr>
            <p:ph type="title"/>
          </p:nvPr>
        </p:nvSpPr>
        <p:spPr/>
        <p:txBody>
          <a:bodyPr/>
          <a:lstStyle/>
          <a:p>
            <a:r>
              <a:rPr lang="en-US" dirty="0"/>
              <a:t>Chapter Nine Review Questions</a:t>
            </a:r>
          </a:p>
        </p:txBody>
      </p:sp>
      <p:sp>
        <p:nvSpPr>
          <p:cNvPr id="46083" name="Content Placeholder 4"/>
          <p:cNvSpPr>
            <a:spLocks noGrp="1"/>
          </p:cNvSpPr>
          <p:nvPr>
            <p:ph idx="1"/>
          </p:nvPr>
        </p:nvSpPr>
        <p:spPr>
          <a:xfrm>
            <a:off x="457200" y="1600200"/>
            <a:ext cx="8229600" cy="1219200"/>
          </a:xfrm>
        </p:spPr>
        <p:txBody>
          <a:bodyPr/>
          <a:lstStyle/>
          <a:p>
            <a:pPr marL="346075" indent="-346075"/>
            <a:r>
              <a:rPr lang="en-US" dirty="0">
                <a:latin typeface="Arial" charset="0"/>
                <a:cs typeface="Arial" charset="0"/>
              </a:rPr>
              <a:t>The “carrying capacity” of a wildlife area is the ________________________________________.</a:t>
            </a:r>
          </a:p>
        </p:txBody>
      </p:sp>
      <p:sp>
        <p:nvSpPr>
          <p:cNvPr id="46084" name="Content Placeholder 5"/>
          <p:cNvSpPr>
            <a:spLocks noGrp="1"/>
          </p:cNvSpPr>
          <p:nvPr>
            <p:ph sz="quarter" idx="10"/>
          </p:nvPr>
        </p:nvSpPr>
        <p:spPr/>
        <p:txBody>
          <a:bodyPr/>
          <a:lstStyle/>
          <a:p>
            <a:pPr marL="346075" indent="-346075"/>
            <a:r>
              <a:rPr lang="en-US" dirty="0">
                <a:cs typeface="Arial" charset="0"/>
              </a:rPr>
              <a:t>Answer: </a:t>
            </a:r>
            <a:r>
              <a:rPr lang="en-US" dirty="0">
                <a:solidFill>
                  <a:srgbClr val="000000"/>
                </a:solidFill>
                <a:latin typeface="Arial" charset="0"/>
                <a:cs typeface="Arial" charset="0"/>
              </a:rPr>
              <a:t>number of animals the habitat can support all year long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08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4" grpId="0" build="p"/>
    </p:bldLst>
  </p:timing>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3"/>
          <p:cNvSpPr>
            <a:spLocks noGrp="1"/>
          </p:cNvSpPr>
          <p:nvPr>
            <p:ph type="title"/>
          </p:nvPr>
        </p:nvSpPr>
        <p:spPr/>
        <p:txBody>
          <a:bodyPr/>
          <a:lstStyle/>
          <a:p>
            <a:r>
              <a:rPr lang="en-US" dirty="0"/>
              <a:t>Chapter Nine Review Questions</a:t>
            </a:r>
          </a:p>
        </p:txBody>
      </p:sp>
      <p:sp>
        <p:nvSpPr>
          <p:cNvPr id="47107" name="Content Placeholder 4"/>
          <p:cNvSpPr>
            <a:spLocks noGrp="1"/>
          </p:cNvSpPr>
          <p:nvPr>
            <p:ph idx="1"/>
          </p:nvPr>
        </p:nvSpPr>
        <p:spPr>
          <a:xfrm>
            <a:off x="457200" y="1600200"/>
            <a:ext cx="8229600" cy="1219200"/>
          </a:xfrm>
        </p:spPr>
        <p:txBody>
          <a:bodyPr/>
          <a:lstStyle/>
          <a:p>
            <a:pPr marL="346075" indent="-346075"/>
            <a:r>
              <a:rPr lang="en-US" dirty="0">
                <a:latin typeface="Arial" charset="0"/>
                <a:cs typeface="Arial" charset="0"/>
              </a:rPr>
              <a:t>List four factors that can limit wildlife populations.</a:t>
            </a:r>
          </a:p>
        </p:txBody>
      </p:sp>
      <p:sp>
        <p:nvSpPr>
          <p:cNvPr id="6" name="Content Placeholder 5"/>
          <p:cNvSpPr>
            <a:spLocks noGrp="1"/>
          </p:cNvSpPr>
          <p:nvPr>
            <p:ph sz="quarter" idx="10"/>
          </p:nvPr>
        </p:nvSpPr>
        <p:spPr>
          <a:xfrm>
            <a:off x="457200" y="2514600"/>
            <a:ext cx="8229600" cy="3505200"/>
          </a:xfrm>
        </p:spPr>
        <p:txBody>
          <a:bodyPr/>
          <a:lstStyle/>
          <a:p>
            <a:pPr marL="347472" indent="-347472">
              <a:defRPr/>
            </a:pPr>
            <a:r>
              <a:rPr lang="en-US" dirty="0"/>
              <a:t>Answer: </a:t>
            </a:r>
            <a:r>
              <a:rPr lang="en-US" dirty="0">
                <a:solidFill>
                  <a:srgbClr val="000000"/>
                </a:solidFill>
                <a:latin typeface="Arial" pitchFamily="34" charset="0"/>
              </a:rPr>
              <a:t>(any four)</a:t>
            </a:r>
          </a:p>
          <a:p>
            <a:pPr marL="804672" indent="-347472">
              <a:spcBef>
                <a:spcPts val="600"/>
              </a:spcBef>
              <a:buClr>
                <a:srgbClr val="000000"/>
              </a:buClr>
              <a:buFont typeface="Arial" pitchFamily="34" charset="0"/>
              <a:buChar char="•"/>
              <a:defRPr/>
            </a:pPr>
            <a:r>
              <a:rPr lang="en-US" dirty="0">
                <a:solidFill>
                  <a:srgbClr val="000000"/>
                </a:solidFill>
                <a:latin typeface="Arial" pitchFamily="34" charset="0"/>
              </a:rPr>
              <a:t>Disease			</a:t>
            </a:r>
          </a:p>
          <a:p>
            <a:pPr marL="804672" indent="-347472">
              <a:spcBef>
                <a:spcPts val="600"/>
              </a:spcBef>
              <a:buClr>
                <a:srgbClr val="000000"/>
              </a:buClr>
              <a:buFont typeface="Arial" pitchFamily="34" charset="0"/>
              <a:buChar char="•"/>
              <a:defRPr/>
            </a:pPr>
            <a:r>
              <a:rPr lang="en-US" dirty="0">
                <a:solidFill>
                  <a:srgbClr val="000000"/>
                </a:solidFill>
                <a:latin typeface="Arial" pitchFamily="34" charset="0"/>
              </a:rPr>
              <a:t>Accidents</a:t>
            </a:r>
          </a:p>
          <a:p>
            <a:pPr marL="804672" indent="-347472">
              <a:spcBef>
                <a:spcPts val="600"/>
              </a:spcBef>
              <a:buClr>
                <a:srgbClr val="000000"/>
              </a:buClr>
              <a:buFont typeface="Arial" pitchFamily="34" charset="0"/>
              <a:buChar char="•"/>
              <a:defRPr/>
            </a:pPr>
            <a:r>
              <a:rPr lang="en-US" dirty="0">
                <a:solidFill>
                  <a:srgbClr val="000000"/>
                </a:solidFill>
                <a:latin typeface="Arial" pitchFamily="34" charset="0"/>
              </a:rPr>
              <a:t>Starvation		</a:t>
            </a:r>
          </a:p>
          <a:p>
            <a:pPr marL="804672" indent="-347472">
              <a:spcBef>
                <a:spcPts val="600"/>
              </a:spcBef>
              <a:buClr>
                <a:srgbClr val="000000"/>
              </a:buClr>
              <a:buFont typeface="Arial" pitchFamily="34" charset="0"/>
              <a:buChar char="•"/>
              <a:defRPr/>
            </a:pPr>
            <a:r>
              <a:rPr lang="en-US" dirty="0">
                <a:solidFill>
                  <a:srgbClr val="000000"/>
                </a:solidFill>
                <a:latin typeface="Arial" pitchFamily="34" charset="0"/>
              </a:rPr>
              <a:t>Old age</a:t>
            </a:r>
          </a:p>
          <a:p>
            <a:pPr marL="804672" indent="-347472">
              <a:spcBef>
                <a:spcPts val="600"/>
              </a:spcBef>
              <a:buClr>
                <a:srgbClr val="000000"/>
              </a:buClr>
              <a:buFont typeface="Arial" pitchFamily="34" charset="0"/>
              <a:buChar char="•"/>
              <a:defRPr/>
            </a:pPr>
            <a:r>
              <a:rPr lang="en-US" dirty="0">
                <a:solidFill>
                  <a:srgbClr val="000000"/>
                </a:solidFill>
                <a:latin typeface="Arial" pitchFamily="34" charset="0"/>
              </a:rPr>
              <a:t>Predators		</a:t>
            </a:r>
          </a:p>
          <a:p>
            <a:pPr marL="804672" indent="-347472">
              <a:spcBef>
                <a:spcPts val="600"/>
              </a:spcBef>
              <a:buClr>
                <a:srgbClr val="000000"/>
              </a:buClr>
              <a:buFont typeface="Arial" pitchFamily="34" charset="0"/>
              <a:buChar char="•"/>
              <a:defRPr/>
            </a:pPr>
            <a:r>
              <a:rPr lang="en-US" dirty="0">
                <a:solidFill>
                  <a:srgbClr val="000000"/>
                </a:solidFill>
                <a:latin typeface="Arial" pitchFamily="34" charset="0"/>
              </a:rPr>
              <a:t>Hunting</a:t>
            </a:r>
          </a:p>
          <a:p>
            <a:pPr marL="804672" indent="-347472">
              <a:spcBef>
                <a:spcPts val="600"/>
              </a:spcBef>
              <a:buClr>
                <a:srgbClr val="000000"/>
              </a:buClr>
              <a:buFont typeface="Arial" pitchFamily="34" charset="0"/>
              <a:buChar char="•"/>
              <a:defRPr/>
            </a:pPr>
            <a:r>
              <a:rPr lang="en-US" dirty="0">
                <a:solidFill>
                  <a:srgbClr val="000000"/>
                </a:solidFill>
                <a:latin typeface="Arial" pitchFamily="34" charset="0"/>
              </a:rPr>
              <a:t>Pollution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3"/>
          <p:cNvSpPr>
            <a:spLocks noGrp="1"/>
          </p:cNvSpPr>
          <p:nvPr>
            <p:ph type="title"/>
          </p:nvPr>
        </p:nvSpPr>
        <p:spPr/>
        <p:txBody>
          <a:bodyPr/>
          <a:lstStyle/>
          <a:p>
            <a:r>
              <a:rPr lang="en-US" dirty="0"/>
              <a:t>Chapter Nine Review Questions</a:t>
            </a:r>
          </a:p>
        </p:txBody>
      </p:sp>
      <p:sp>
        <p:nvSpPr>
          <p:cNvPr id="48131" name="Content Placeholder 4"/>
          <p:cNvSpPr>
            <a:spLocks noGrp="1"/>
          </p:cNvSpPr>
          <p:nvPr>
            <p:ph idx="1"/>
          </p:nvPr>
        </p:nvSpPr>
        <p:spPr>
          <a:xfrm>
            <a:off x="457200" y="1600200"/>
            <a:ext cx="8229600" cy="1219200"/>
          </a:xfrm>
        </p:spPr>
        <p:txBody>
          <a:bodyPr/>
          <a:lstStyle/>
          <a:p>
            <a:pPr marL="346075" indent="-346075"/>
            <a:r>
              <a:rPr lang="en-US" dirty="0">
                <a:latin typeface="Arial" charset="0"/>
                <a:cs typeface="Arial" charset="0"/>
              </a:rPr>
              <a:t>Hunting is an effective wildlife conservation tool because ______________________________.</a:t>
            </a:r>
          </a:p>
        </p:txBody>
      </p:sp>
      <p:sp>
        <p:nvSpPr>
          <p:cNvPr id="6" name="Content Placeholder 5"/>
          <p:cNvSpPr>
            <a:spLocks noGrp="1"/>
          </p:cNvSpPr>
          <p:nvPr>
            <p:ph sz="quarter" idx="10"/>
          </p:nvPr>
        </p:nvSpPr>
        <p:spPr/>
        <p:txBody>
          <a:bodyPr/>
          <a:lstStyle/>
          <a:p>
            <a:pPr marL="347472" indent="-347472">
              <a:defRPr/>
            </a:pPr>
            <a:r>
              <a:rPr lang="en-US" dirty="0"/>
              <a:t>Answer:</a:t>
            </a:r>
            <a:endParaRPr lang="en-US" dirty="0">
              <a:solidFill>
                <a:srgbClr val="000000"/>
              </a:solidFill>
              <a:latin typeface="Arial" pitchFamily="34" charset="0"/>
            </a:endParaRPr>
          </a:p>
          <a:p>
            <a:pPr marL="804672" indent="-347472">
              <a:spcBef>
                <a:spcPts val="1200"/>
              </a:spcBef>
              <a:buClr>
                <a:srgbClr val="000000"/>
              </a:buClr>
              <a:buFont typeface="Arial" pitchFamily="34" charset="0"/>
              <a:buChar char="•"/>
              <a:defRPr/>
            </a:pPr>
            <a:r>
              <a:rPr lang="en-US" dirty="0">
                <a:solidFill>
                  <a:srgbClr val="000000"/>
                </a:solidFill>
                <a:latin typeface="Arial" pitchFamily="34" charset="0"/>
              </a:rPr>
              <a:t>funding from hunting licenses helps many game and non-game species recover from dwindling populations</a:t>
            </a:r>
          </a:p>
          <a:p>
            <a:pPr marL="804672" indent="-347472">
              <a:spcBef>
                <a:spcPts val="1200"/>
              </a:spcBef>
              <a:buClr>
                <a:srgbClr val="000000"/>
              </a:buClr>
              <a:buFont typeface="Arial" pitchFamily="34" charset="0"/>
              <a:buChar char="•"/>
              <a:defRPr/>
            </a:pPr>
            <a:r>
              <a:rPr lang="en-US" dirty="0">
                <a:solidFill>
                  <a:srgbClr val="000000"/>
                </a:solidFill>
                <a:latin typeface="Arial" pitchFamily="34" charset="0"/>
              </a:rPr>
              <a:t>hunters play an important role by supplying wildlife managers with needed information from the field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3"/>
          <p:cNvSpPr>
            <a:spLocks noGrp="1"/>
          </p:cNvSpPr>
          <p:nvPr>
            <p:ph type="title"/>
          </p:nvPr>
        </p:nvSpPr>
        <p:spPr/>
        <p:txBody>
          <a:bodyPr/>
          <a:lstStyle/>
          <a:p>
            <a:r>
              <a:rPr lang="en-US" dirty="0"/>
              <a:t>Chapter Nine Review Questions</a:t>
            </a:r>
          </a:p>
        </p:txBody>
      </p:sp>
      <p:sp>
        <p:nvSpPr>
          <p:cNvPr id="49155" name="Content Placeholder 4"/>
          <p:cNvSpPr>
            <a:spLocks noGrp="1"/>
          </p:cNvSpPr>
          <p:nvPr>
            <p:ph idx="1"/>
          </p:nvPr>
        </p:nvSpPr>
        <p:spPr>
          <a:xfrm>
            <a:off x="457200" y="1600200"/>
            <a:ext cx="8229600" cy="1219200"/>
          </a:xfrm>
        </p:spPr>
        <p:txBody>
          <a:bodyPr/>
          <a:lstStyle/>
          <a:p>
            <a:pPr marL="346075" indent="-346075"/>
            <a:r>
              <a:rPr lang="en-US" dirty="0">
                <a:latin typeface="Arial" charset="0"/>
                <a:cs typeface="Arial" charset="0"/>
              </a:rPr>
              <a:t>By continuously monitoring the birth rate and death rate of various species and the condition of their habitat, wildlife managers ___________.</a:t>
            </a:r>
          </a:p>
        </p:txBody>
      </p:sp>
      <p:sp>
        <p:nvSpPr>
          <p:cNvPr id="49156" name="Content Placeholder 5"/>
          <p:cNvSpPr>
            <a:spLocks noGrp="1"/>
          </p:cNvSpPr>
          <p:nvPr>
            <p:ph sz="quarter" idx="10"/>
          </p:nvPr>
        </p:nvSpPr>
        <p:spPr>
          <a:xfrm>
            <a:off x="457200" y="3200400"/>
            <a:ext cx="8229600" cy="3505200"/>
          </a:xfrm>
        </p:spPr>
        <p:txBody>
          <a:bodyPr/>
          <a:lstStyle/>
          <a:p>
            <a:pPr marL="346075" indent="-346075"/>
            <a:r>
              <a:rPr lang="en-US" dirty="0">
                <a:cs typeface="Arial" charset="0"/>
              </a:rPr>
              <a:t>Answer: </a:t>
            </a:r>
            <a:r>
              <a:rPr lang="en-US" dirty="0">
                <a:solidFill>
                  <a:srgbClr val="000000"/>
                </a:solidFill>
                <a:latin typeface="Arial" charset="0"/>
                <a:cs typeface="Arial" charset="0"/>
              </a:rPr>
              <a:t>know how to set hunting regulations and can determine whether other management practices are needed to conserve wildlife species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5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6" grpId="0" build="p"/>
    </p:bldLst>
  </p:timing>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3"/>
          <p:cNvSpPr>
            <a:spLocks noGrp="1"/>
          </p:cNvSpPr>
          <p:nvPr>
            <p:ph type="title"/>
          </p:nvPr>
        </p:nvSpPr>
        <p:spPr/>
        <p:txBody>
          <a:bodyPr/>
          <a:lstStyle/>
          <a:p>
            <a:r>
              <a:rPr lang="en-US" dirty="0"/>
              <a:t>Chapter Nine Review Questions</a:t>
            </a:r>
          </a:p>
        </p:txBody>
      </p:sp>
      <p:sp>
        <p:nvSpPr>
          <p:cNvPr id="50179" name="Content Placeholder 4"/>
          <p:cNvSpPr>
            <a:spLocks noGrp="1"/>
          </p:cNvSpPr>
          <p:nvPr>
            <p:ph idx="1"/>
          </p:nvPr>
        </p:nvSpPr>
        <p:spPr>
          <a:xfrm>
            <a:off x="457200" y="1600200"/>
            <a:ext cx="8229600" cy="1219200"/>
          </a:xfrm>
        </p:spPr>
        <p:txBody>
          <a:bodyPr/>
          <a:lstStyle/>
          <a:p>
            <a:pPr marL="346075" indent="-346075"/>
            <a:r>
              <a:rPr lang="en-US" dirty="0">
                <a:latin typeface="Arial" charset="0"/>
                <a:cs typeface="Arial" charset="0"/>
              </a:rPr>
              <a:t>Trapping and relocating animals is an example of the __________ wildlife management practice.</a:t>
            </a:r>
          </a:p>
        </p:txBody>
      </p:sp>
      <p:sp>
        <p:nvSpPr>
          <p:cNvPr id="50180" name="Content Placeholder 5"/>
          <p:cNvSpPr>
            <a:spLocks noGrp="1"/>
          </p:cNvSpPr>
          <p:nvPr>
            <p:ph sz="quarter" idx="10"/>
          </p:nvPr>
        </p:nvSpPr>
        <p:spPr/>
        <p:txBody>
          <a:bodyPr/>
          <a:lstStyle/>
          <a:p>
            <a:pPr marL="346075" indent="-346075"/>
            <a:r>
              <a:rPr lang="en-US" dirty="0">
                <a:cs typeface="Arial" charset="0"/>
              </a:rPr>
              <a:t>Answer: </a:t>
            </a:r>
            <a:r>
              <a:rPr lang="en-US" dirty="0">
                <a:solidFill>
                  <a:srgbClr val="000000"/>
                </a:solidFill>
                <a:latin typeface="Arial" charset="0"/>
                <a:cs typeface="Arial" charset="0"/>
              </a:rPr>
              <a:t>restocking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8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build="p"/>
    </p:bldLst>
  </p:timing>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3"/>
          <p:cNvSpPr>
            <a:spLocks noGrp="1"/>
          </p:cNvSpPr>
          <p:nvPr>
            <p:ph type="title"/>
          </p:nvPr>
        </p:nvSpPr>
        <p:spPr/>
        <p:txBody>
          <a:bodyPr/>
          <a:lstStyle/>
          <a:p>
            <a:r>
              <a:rPr lang="en-US" dirty="0"/>
              <a:t>Chapter Nine Review Questions</a:t>
            </a:r>
          </a:p>
        </p:txBody>
      </p:sp>
      <p:sp>
        <p:nvSpPr>
          <p:cNvPr id="51203" name="Content Placeholder 4"/>
          <p:cNvSpPr>
            <a:spLocks noGrp="1"/>
          </p:cNvSpPr>
          <p:nvPr>
            <p:ph idx="1"/>
          </p:nvPr>
        </p:nvSpPr>
        <p:spPr>
          <a:xfrm>
            <a:off x="457200" y="1600200"/>
            <a:ext cx="8229600" cy="1219200"/>
          </a:xfrm>
        </p:spPr>
        <p:txBody>
          <a:bodyPr/>
          <a:lstStyle/>
          <a:p>
            <a:pPr marL="346075" indent="-346075"/>
            <a:r>
              <a:rPr lang="en-US" dirty="0">
                <a:latin typeface="Arial" charset="0"/>
                <a:cs typeface="Arial" charset="0"/>
              </a:rPr>
              <a:t>Some species are protected by law from being hunted because __________________________.</a:t>
            </a:r>
          </a:p>
        </p:txBody>
      </p:sp>
      <p:sp>
        <p:nvSpPr>
          <p:cNvPr id="51204" name="Content Placeholder 5"/>
          <p:cNvSpPr>
            <a:spLocks noGrp="1"/>
          </p:cNvSpPr>
          <p:nvPr>
            <p:ph sz="quarter" idx="10"/>
          </p:nvPr>
        </p:nvSpPr>
        <p:spPr/>
        <p:txBody>
          <a:bodyPr/>
          <a:lstStyle/>
          <a:p>
            <a:pPr marL="346075" indent="-346075"/>
            <a:r>
              <a:rPr lang="en-US" dirty="0">
                <a:cs typeface="Arial" charset="0"/>
              </a:rPr>
              <a:t>Answer: </a:t>
            </a:r>
            <a:r>
              <a:rPr lang="en-US" dirty="0">
                <a:solidFill>
                  <a:srgbClr val="000000"/>
                </a:solidFill>
                <a:latin typeface="Arial" charset="0"/>
                <a:cs typeface="Arial" charset="0"/>
              </a:rPr>
              <a:t>their numbers are small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0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4"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3"/>
          <p:cNvSpPr>
            <a:spLocks noGrp="1"/>
          </p:cNvSpPr>
          <p:nvPr>
            <p:ph type="title"/>
          </p:nvPr>
        </p:nvSpPr>
        <p:spPr/>
        <p:txBody>
          <a:bodyPr/>
          <a:lstStyle/>
          <a:p>
            <a:r>
              <a:rPr lang="en-US" dirty="0"/>
              <a:t>Common Features of Firearms</a:t>
            </a:r>
          </a:p>
        </p:txBody>
      </p:sp>
      <p:sp>
        <p:nvSpPr>
          <p:cNvPr id="81923" name="Text Placeholder 3"/>
          <p:cNvSpPr>
            <a:spLocks noGrp="1"/>
          </p:cNvSpPr>
          <p:nvPr>
            <p:ph type="body" idx="1"/>
          </p:nvPr>
        </p:nvSpPr>
        <p:spPr>
          <a:xfrm>
            <a:off x="457200" y="1219200"/>
            <a:ext cx="8229600" cy="639763"/>
          </a:xfrm>
        </p:spPr>
        <p:txBody>
          <a:bodyPr/>
          <a:lstStyle/>
          <a:p>
            <a:r>
              <a:rPr lang="en-US" dirty="0">
                <a:latin typeface="Arial" charset="0"/>
                <a:cs typeface="Arial" charset="0"/>
              </a:rPr>
              <a:t>Magazines</a:t>
            </a:r>
          </a:p>
        </p:txBody>
      </p:sp>
      <p:sp>
        <p:nvSpPr>
          <p:cNvPr id="81924" name="Content Placeholder 4"/>
          <p:cNvSpPr>
            <a:spLocks noGrp="1"/>
          </p:cNvSpPr>
          <p:nvPr>
            <p:ph sz="half" idx="2"/>
          </p:nvPr>
        </p:nvSpPr>
        <p:spPr>
          <a:xfrm>
            <a:off x="457200" y="1858963"/>
            <a:ext cx="8229600" cy="3951287"/>
          </a:xfrm>
        </p:spPr>
        <p:txBody>
          <a:bodyPr/>
          <a:lstStyle/>
          <a:p>
            <a:pPr>
              <a:spcBef>
                <a:spcPts val="1800"/>
              </a:spcBef>
            </a:pPr>
            <a:r>
              <a:rPr lang="en-US" dirty="0">
                <a:latin typeface="Arial" charset="0"/>
                <a:cs typeface="Arial" charset="0"/>
              </a:rPr>
              <a:t>The place that stores ammunition that has not been fired in repeating firearms. By working the action, cartridge is picked up from the magazine and placed in chamber, ready to be fired.</a:t>
            </a:r>
          </a:p>
          <a:p>
            <a:pPr>
              <a:spcBef>
                <a:spcPts val="1800"/>
              </a:spcBef>
            </a:pPr>
            <a:r>
              <a:rPr lang="en-US" dirty="0">
                <a:latin typeface="Arial" charset="0"/>
                <a:cs typeface="Arial" charset="0"/>
              </a:rPr>
              <a:t>Magazines designed with spring and follower that push against cartridges to move them into the action. To check if magazine is empty, must either see or feel follower; if you cannot, may be cartridge jammed in magazine.</a:t>
            </a:r>
          </a:p>
          <a:p>
            <a:pPr>
              <a:spcBef>
                <a:spcPts val="1800"/>
              </a:spcBef>
            </a:pPr>
            <a:r>
              <a:rPr lang="en-US" dirty="0">
                <a:latin typeface="Arial" charset="0"/>
                <a:cs typeface="Arial" charset="0"/>
              </a:rPr>
              <a:t>Magazines may be either detachable or fixed.</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3"/>
          <p:cNvSpPr>
            <a:spLocks noGrp="1"/>
          </p:cNvSpPr>
          <p:nvPr>
            <p:ph type="title"/>
          </p:nvPr>
        </p:nvSpPr>
        <p:spPr/>
        <p:txBody>
          <a:bodyPr/>
          <a:lstStyle/>
          <a:p>
            <a:r>
              <a:rPr lang="en-US" dirty="0"/>
              <a:t>Chapter Nine Review Questions</a:t>
            </a:r>
          </a:p>
        </p:txBody>
      </p:sp>
      <p:sp>
        <p:nvSpPr>
          <p:cNvPr id="52227" name="Content Placeholder 4"/>
          <p:cNvSpPr>
            <a:spLocks noGrp="1"/>
          </p:cNvSpPr>
          <p:nvPr>
            <p:ph idx="1"/>
          </p:nvPr>
        </p:nvSpPr>
        <p:spPr>
          <a:xfrm>
            <a:off x="457200" y="1600200"/>
            <a:ext cx="8229600" cy="1219200"/>
          </a:xfrm>
        </p:spPr>
        <p:txBody>
          <a:bodyPr/>
          <a:lstStyle/>
          <a:p>
            <a:pPr marL="346075" indent="-346075"/>
            <a:r>
              <a:rPr lang="en-US" dirty="0">
                <a:latin typeface="Arial" charset="0"/>
                <a:cs typeface="Arial" charset="0"/>
              </a:rPr>
              <a:t>It is critical that hunters are able to identify wildlife correctly so they don’t mistakenly _______________________.</a:t>
            </a:r>
          </a:p>
        </p:txBody>
      </p:sp>
      <p:sp>
        <p:nvSpPr>
          <p:cNvPr id="52228" name="Content Placeholder 5"/>
          <p:cNvSpPr>
            <a:spLocks noGrp="1"/>
          </p:cNvSpPr>
          <p:nvPr>
            <p:ph sz="quarter" idx="10"/>
          </p:nvPr>
        </p:nvSpPr>
        <p:spPr>
          <a:xfrm>
            <a:off x="457200" y="3200400"/>
            <a:ext cx="8229600" cy="990600"/>
          </a:xfrm>
        </p:spPr>
        <p:txBody>
          <a:bodyPr/>
          <a:lstStyle/>
          <a:p>
            <a:pPr marL="346075" indent="-346075"/>
            <a:r>
              <a:rPr lang="en-US" dirty="0">
                <a:cs typeface="Arial" charset="0"/>
              </a:rPr>
              <a:t>Answer: </a:t>
            </a:r>
            <a:r>
              <a:rPr lang="en-US" dirty="0">
                <a:solidFill>
                  <a:srgbClr val="000000"/>
                </a:solidFill>
                <a:latin typeface="Arial" charset="0"/>
                <a:cs typeface="Arial" charset="0"/>
              </a:rPr>
              <a:t>harvest illegal game animals or non-game animals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8"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3"/>
          <p:cNvSpPr>
            <a:spLocks noGrp="1"/>
          </p:cNvSpPr>
          <p:nvPr>
            <p:ph type="title"/>
          </p:nvPr>
        </p:nvSpPr>
        <p:spPr/>
        <p:txBody>
          <a:bodyPr/>
          <a:lstStyle/>
          <a:p>
            <a:r>
              <a:rPr lang="en-US" dirty="0"/>
              <a:t>Common Features of Firearms</a:t>
            </a:r>
          </a:p>
        </p:txBody>
      </p:sp>
      <p:sp>
        <p:nvSpPr>
          <p:cNvPr id="82947"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Sights</a:t>
            </a:r>
          </a:p>
        </p:txBody>
      </p:sp>
      <p:sp>
        <p:nvSpPr>
          <p:cNvPr id="82948" name="Content Placeholder 5"/>
          <p:cNvSpPr>
            <a:spLocks noGrp="1"/>
          </p:cNvSpPr>
          <p:nvPr>
            <p:ph sz="half" idx="2"/>
          </p:nvPr>
        </p:nvSpPr>
        <p:spPr>
          <a:xfrm>
            <a:off x="457200" y="1916113"/>
            <a:ext cx="8229600" cy="3951287"/>
          </a:xfrm>
        </p:spPr>
        <p:txBody>
          <a:bodyPr/>
          <a:lstStyle/>
          <a:p>
            <a:r>
              <a:rPr lang="en-US" dirty="0">
                <a:latin typeface="Arial" charset="0"/>
                <a:cs typeface="Arial" charset="0"/>
              </a:rPr>
              <a:t>Devices used to line up muzzle with shooter’s eye to hit target. More critical on firearm that fires single projectile (rifle and handgun) than firearm that shoots a pattern of shot (shotgun). </a:t>
            </a:r>
          </a:p>
          <a:p>
            <a:r>
              <a:rPr lang="en-US" dirty="0">
                <a:latin typeface="Arial" charset="0"/>
                <a:cs typeface="Arial" charset="0"/>
              </a:rPr>
              <a:t>Shotguns usually have simple pointing bead. Rifles typically have an open, aperture (peep), or telescopic sight. Most handguns have an open sight, although some specialized handguns have a dot or telescopic sight.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3"/>
          <p:cNvSpPr>
            <a:spLocks noGrp="1"/>
          </p:cNvSpPr>
          <p:nvPr>
            <p:ph type="title"/>
          </p:nvPr>
        </p:nvSpPr>
        <p:spPr/>
        <p:txBody>
          <a:bodyPr/>
          <a:lstStyle/>
          <a:p>
            <a:r>
              <a:rPr lang="en-US" dirty="0"/>
              <a:t>Common Features of Firearms</a:t>
            </a:r>
          </a:p>
        </p:txBody>
      </p:sp>
      <p:sp>
        <p:nvSpPr>
          <p:cNvPr id="83971" name="Content Placeholder 4"/>
          <p:cNvSpPr>
            <a:spLocks noGrp="1"/>
          </p:cNvSpPr>
          <p:nvPr>
            <p:ph idx="1"/>
          </p:nvPr>
        </p:nvSpPr>
        <p:spPr/>
        <p:txBody>
          <a:bodyPr/>
          <a:lstStyle/>
          <a:p>
            <a:r>
              <a:rPr lang="en-US" dirty="0">
                <a:latin typeface="Arial Black" pitchFamily="34" charset="0"/>
                <a:cs typeface="Arial" charset="0"/>
              </a:rPr>
              <a:t>Bead Sight</a:t>
            </a:r>
            <a:r>
              <a:rPr lang="en-US" dirty="0">
                <a:latin typeface="Arial" charset="0"/>
                <a:cs typeface="Arial" charset="0"/>
              </a:rPr>
              <a:t>: Simple round bead set into top of barrel near muzzle of a shotgun. Some shotguns have second, smaller bead about halfway back on the barrel. Shooter uses shotgun to “point” and follow a moving object. Bead used only for reference as shotgun is pointed and moved to follow flying or running targets.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dirty="0"/>
              <a:t>Common Features of Firearms</a:t>
            </a:r>
            <a:endParaRPr lang="en-US" sz="2400" dirty="0"/>
          </a:p>
        </p:txBody>
      </p:sp>
      <p:sp>
        <p:nvSpPr>
          <p:cNvPr id="84995" name="Rectangle 3"/>
          <p:cNvSpPr>
            <a:spLocks noGrp="1" noChangeArrowheads="1"/>
          </p:cNvSpPr>
          <p:nvPr>
            <p:ph idx="1"/>
          </p:nvPr>
        </p:nvSpPr>
        <p:spPr/>
        <p:txBody>
          <a:bodyPr/>
          <a:lstStyle/>
          <a:p>
            <a:pPr eaLnBrk="1" hangingPunct="1">
              <a:lnSpc>
                <a:spcPct val="105000"/>
              </a:lnSpc>
            </a:pPr>
            <a:r>
              <a:rPr lang="en-US" dirty="0">
                <a:solidFill>
                  <a:srgbClr val="000000"/>
                </a:solidFill>
                <a:latin typeface="Arial Black" pitchFamily="34" charset="0"/>
                <a:cs typeface="Arial" charset="0"/>
              </a:rPr>
              <a:t>Open Sight</a:t>
            </a:r>
            <a:r>
              <a:rPr lang="en-US" dirty="0">
                <a:solidFill>
                  <a:srgbClr val="000000"/>
                </a:solidFill>
                <a:latin typeface="Arial" charset="0"/>
                <a:cs typeface="Arial" charset="0"/>
              </a:rPr>
              <a:t>: Combination of bead or post front sight and notched rear sight. Simple and inexpensive, allows quick sighting. To aim, center top of bead or post within the notch of rear sight and line up on target. Open sights can be fixed or adjustable.</a:t>
            </a:r>
          </a:p>
        </p:txBody>
      </p:sp>
      <p:pic>
        <p:nvPicPr>
          <p:cNvPr id="84996" name="Picture 4"/>
          <p:cNvPicPr>
            <a:picLocks noChangeAspect="1" noChangeArrowheads="1"/>
          </p:cNvPicPr>
          <p:nvPr/>
        </p:nvPicPr>
        <p:blipFill>
          <a:blip r:embed="rId2"/>
          <a:stretch>
            <a:fillRect/>
          </a:stretch>
        </p:blipFill>
        <p:spPr bwMode="auto">
          <a:xfrm>
            <a:off x="3067131" y="3716338"/>
            <a:ext cx="3009737" cy="2455862"/>
          </a:xfrm>
          <a:prstGeom prst="rect">
            <a:avLst/>
          </a:prstGeom>
          <a:noFill/>
          <a:ln w="9525">
            <a:noFill/>
            <a:miter lim="800000"/>
            <a:headEnd/>
            <a:tailEnd/>
          </a:ln>
        </p:spPr>
      </p:pic>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a:stretch>
            <a:fillRect/>
          </a:stretch>
        </p:blipFill>
        <p:spPr bwMode="auto">
          <a:xfrm>
            <a:off x="5186507" y="3124200"/>
            <a:ext cx="3590635" cy="3014663"/>
          </a:xfrm>
          <a:prstGeom prst="rect">
            <a:avLst/>
          </a:prstGeom>
          <a:noFill/>
          <a:ln w="9525">
            <a:noFill/>
            <a:miter lim="800000"/>
            <a:headEnd/>
            <a:tailEnd/>
          </a:ln>
        </p:spPr>
      </p:pic>
      <p:sp>
        <p:nvSpPr>
          <p:cNvPr id="86019" name="Rectangle 3"/>
          <p:cNvSpPr>
            <a:spLocks noGrp="1" noChangeArrowheads="1"/>
          </p:cNvSpPr>
          <p:nvPr>
            <p:ph type="title"/>
          </p:nvPr>
        </p:nvSpPr>
        <p:spPr/>
        <p:txBody>
          <a:bodyPr/>
          <a:lstStyle/>
          <a:p>
            <a:pPr eaLnBrk="1" hangingPunct="1"/>
            <a:r>
              <a:rPr lang="en-US" dirty="0"/>
              <a:t>Common Features of Firearms</a:t>
            </a:r>
            <a:endParaRPr lang="en-US" sz="2400" dirty="0"/>
          </a:p>
        </p:txBody>
      </p:sp>
      <p:sp>
        <p:nvSpPr>
          <p:cNvPr id="86020" name="Rectangle 4"/>
          <p:cNvSpPr>
            <a:spLocks noGrp="1" noChangeArrowheads="1"/>
          </p:cNvSpPr>
          <p:nvPr>
            <p:ph idx="1"/>
          </p:nvPr>
        </p:nvSpPr>
        <p:spPr>
          <a:xfrm>
            <a:off x="304800" y="1143000"/>
            <a:ext cx="8229600" cy="4525963"/>
          </a:xfrm>
        </p:spPr>
        <p:txBody>
          <a:bodyPr/>
          <a:lstStyle/>
          <a:p>
            <a:pPr eaLnBrk="1" hangingPunct="1">
              <a:lnSpc>
                <a:spcPct val="110000"/>
              </a:lnSpc>
              <a:spcBef>
                <a:spcPct val="0"/>
              </a:spcBef>
            </a:pPr>
            <a:r>
              <a:rPr lang="en-US" dirty="0">
                <a:solidFill>
                  <a:srgbClr val="000000"/>
                </a:solidFill>
                <a:latin typeface="Arial Black" pitchFamily="34" charset="0"/>
                <a:cs typeface="Arial" charset="0"/>
              </a:rPr>
              <a:t>Aperture (Peep) Sight</a:t>
            </a:r>
            <a:r>
              <a:rPr lang="en-US" dirty="0">
                <a:solidFill>
                  <a:srgbClr val="000000"/>
                </a:solidFill>
                <a:latin typeface="Arial" charset="0"/>
                <a:cs typeface="Arial" charset="0"/>
              </a:rPr>
              <a:t>: Combination of a bead or post front sight and a round hole set on rifle’s receiver close to shooter’s eye. To aim, center target in rear peep or aperture sight then bring </a:t>
            </a:r>
            <a:br>
              <a:rPr lang="en-US" dirty="0">
                <a:solidFill>
                  <a:srgbClr val="000000"/>
                </a:solidFill>
                <a:latin typeface="Arial" charset="0"/>
                <a:cs typeface="Arial" charset="0"/>
              </a:rPr>
            </a:br>
            <a:r>
              <a:rPr lang="en-US" dirty="0">
                <a:solidFill>
                  <a:srgbClr val="000000"/>
                </a:solidFill>
                <a:latin typeface="Arial" charset="0"/>
                <a:cs typeface="Arial" charset="0"/>
              </a:rPr>
              <a:t>front sight into center of </a:t>
            </a:r>
            <a:br>
              <a:rPr lang="en-US" dirty="0">
                <a:solidFill>
                  <a:srgbClr val="000000"/>
                </a:solidFill>
                <a:latin typeface="Arial" charset="0"/>
                <a:cs typeface="Arial" charset="0"/>
              </a:rPr>
            </a:br>
            <a:r>
              <a:rPr lang="en-US" dirty="0">
                <a:solidFill>
                  <a:srgbClr val="000000"/>
                </a:solidFill>
                <a:latin typeface="Arial" charset="0"/>
                <a:cs typeface="Arial" charset="0"/>
              </a:rPr>
              <a:t>hole. Aperture sight lets you </a:t>
            </a:r>
            <a:br>
              <a:rPr lang="en-US" dirty="0">
                <a:solidFill>
                  <a:srgbClr val="000000"/>
                </a:solidFill>
                <a:latin typeface="Arial" charset="0"/>
                <a:cs typeface="Arial" charset="0"/>
              </a:rPr>
            </a:br>
            <a:r>
              <a:rPr lang="en-US" dirty="0">
                <a:solidFill>
                  <a:srgbClr val="000000"/>
                </a:solidFill>
                <a:latin typeface="Arial" charset="0"/>
                <a:cs typeface="Arial" charset="0"/>
              </a:rPr>
              <a:t>aim more accurately and is </a:t>
            </a:r>
            <a:br>
              <a:rPr lang="en-US" dirty="0">
                <a:solidFill>
                  <a:srgbClr val="000000"/>
                </a:solidFill>
                <a:latin typeface="Arial" charset="0"/>
                <a:cs typeface="Arial" charset="0"/>
              </a:rPr>
            </a:br>
            <a:r>
              <a:rPr lang="en-US" dirty="0">
                <a:solidFill>
                  <a:srgbClr val="000000"/>
                </a:solidFill>
                <a:latin typeface="Arial" charset="0"/>
                <a:cs typeface="Arial" charset="0"/>
              </a:rPr>
              <a:t>adjusted more easily than an </a:t>
            </a:r>
            <a:br>
              <a:rPr lang="en-US" dirty="0">
                <a:solidFill>
                  <a:srgbClr val="000000"/>
                </a:solidFill>
                <a:latin typeface="Arial" charset="0"/>
                <a:cs typeface="Arial" charset="0"/>
              </a:rPr>
            </a:br>
            <a:r>
              <a:rPr lang="en-US" dirty="0">
                <a:solidFill>
                  <a:srgbClr val="000000"/>
                </a:solidFill>
                <a:latin typeface="Arial" charset="0"/>
                <a:cs typeface="Arial" charset="0"/>
              </a:rPr>
              <a:t>open sight.</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3"/>
          <p:cNvSpPr>
            <a:spLocks noGrp="1" noChangeArrowheads="1"/>
          </p:cNvSpPr>
          <p:nvPr>
            <p:ph type="title"/>
          </p:nvPr>
        </p:nvSpPr>
        <p:spPr/>
        <p:txBody>
          <a:bodyPr/>
          <a:lstStyle/>
          <a:p>
            <a:pPr eaLnBrk="1" hangingPunct="1"/>
            <a:r>
              <a:rPr lang="en-US" dirty="0"/>
              <a:t>Common Features of Firearms</a:t>
            </a:r>
            <a:endParaRPr lang="en-US" sz="2400" dirty="0"/>
          </a:p>
        </p:txBody>
      </p:sp>
      <p:sp>
        <p:nvSpPr>
          <p:cNvPr id="87043" name="Content Placeholder 4"/>
          <p:cNvSpPr>
            <a:spLocks noGrp="1"/>
          </p:cNvSpPr>
          <p:nvPr>
            <p:ph sz="half" idx="2"/>
          </p:nvPr>
        </p:nvSpPr>
        <p:spPr>
          <a:xfrm>
            <a:off x="2971800" y="1600200"/>
            <a:ext cx="5715000" cy="4525963"/>
          </a:xfrm>
        </p:spPr>
        <p:txBody>
          <a:bodyPr/>
          <a:lstStyle/>
          <a:p>
            <a:r>
              <a:rPr lang="en-US" dirty="0">
                <a:latin typeface="Arial Black" pitchFamily="34" charset="0"/>
                <a:cs typeface="Arial" charset="0"/>
              </a:rPr>
              <a:t>Telescopic Sight (Scope): </a:t>
            </a:r>
            <a:r>
              <a:rPr lang="en-US" dirty="0">
                <a:latin typeface="Arial" charset="0"/>
                <a:cs typeface="Arial" charset="0"/>
              </a:rPr>
              <a:t>Small telescope mounted on your firearm. Gathers light, brightening image and magnifying target doing away with aligning rear and front sights. Aiming device inside the scope called the “reticle.” To aim, simply look through scope and line up crosshairs, post, or dot with target. Telescopic sights provide the most accurate aiming.</a:t>
            </a:r>
          </a:p>
        </p:txBody>
      </p:sp>
      <p:pic>
        <p:nvPicPr>
          <p:cNvPr id="87044" name="Picture 2"/>
          <p:cNvPicPr>
            <a:picLocks noGrp="1" noChangeAspect="1" noChangeArrowheads="1"/>
          </p:cNvPicPr>
          <p:nvPr>
            <p:ph sz="half" idx="1"/>
          </p:nvPr>
        </p:nvPicPr>
        <p:blipFill>
          <a:blip r:embed="rId2"/>
          <a:stretch>
            <a:fillRect/>
          </a:stretch>
        </p:blipFill>
        <p:spPr>
          <a:xfrm>
            <a:off x="457200" y="2443212"/>
            <a:ext cx="2714625" cy="2874863"/>
          </a:xfrm>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dirty="0"/>
              <a:t>Key Topics</a:t>
            </a:r>
          </a:p>
        </p:txBody>
      </p:sp>
      <p:sp>
        <p:nvSpPr>
          <p:cNvPr id="32771" name="Rectangle 3"/>
          <p:cNvSpPr>
            <a:spLocks noGrp="1" noChangeArrowheads="1"/>
          </p:cNvSpPr>
          <p:nvPr>
            <p:ph idx="1"/>
          </p:nvPr>
        </p:nvSpPr>
        <p:spPr/>
        <p:txBody>
          <a:bodyPr/>
          <a:lstStyle/>
          <a:p>
            <a:pPr eaLnBrk="1" hangingPunct="1"/>
            <a:r>
              <a:rPr lang="en-US" dirty="0">
                <a:latin typeface="Arial" charset="0"/>
                <a:cs typeface="Arial" charset="0"/>
              </a:rPr>
              <a:t>Why Hunter Education?</a:t>
            </a:r>
          </a:p>
          <a:p>
            <a:pPr eaLnBrk="1" hangingPunct="1"/>
            <a:r>
              <a:rPr lang="en-US" dirty="0">
                <a:latin typeface="Arial" charset="0"/>
                <a:cs typeface="Arial" charset="0"/>
              </a:rPr>
              <a:t>Hunter Education Funding Sources</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dirty="0"/>
              <a:t>Common Features of Firearms</a:t>
            </a:r>
          </a:p>
        </p:txBody>
      </p:sp>
      <p:sp>
        <p:nvSpPr>
          <p:cNvPr id="88067" name="Content Placeholder 2"/>
          <p:cNvSpPr>
            <a:spLocks noGrp="1"/>
          </p:cNvSpPr>
          <p:nvPr>
            <p:ph sz="half" idx="1"/>
          </p:nvPr>
        </p:nvSpPr>
        <p:spPr>
          <a:xfrm>
            <a:off x="457200" y="1600200"/>
            <a:ext cx="4648200" cy="4525963"/>
          </a:xfrm>
        </p:spPr>
        <p:txBody>
          <a:bodyPr/>
          <a:lstStyle/>
          <a:p>
            <a:r>
              <a:rPr lang="en-US" dirty="0">
                <a:latin typeface="Arial Black" pitchFamily="34" charset="0"/>
                <a:cs typeface="Arial" charset="0"/>
              </a:rPr>
              <a:t>Dot Sight</a:t>
            </a:r>
            <a:r>
              <a:rPr lang="en-US" dirty="0">
                <a:latin typeface="Arial" charset="0"/>
                <a:cs typeface="Arial" charset="0"/>
              </a:rPr>
              <a:t>: Small device mounted on firearm. Uses electronics or optical fibers to project glowing dot or other mark on lens in front of shooter’s eye. Some dot sights magnify like telescopic sights.</a:t>
            </a:r>
          </a:p>
        </p:txBody>
      </p:sp>
      <p:pic>
        <p:nvPicPr>
          <p:cNvPr id="88068" name="Content Placeholder 4"/>
          <p:cNvPicPr>
            <a:picLocks noGrp="1" noChangeAspect="1" noChangeArrowheads="1"/>
          </p:cNvPicPr>
          <p:nvPr>
            <p:ph sz="half" idx="2"/>
          </p:nvPr>
        </p:nvPicPr>
        <p:blipFill>
          <a:blip r:embed="rId2"/>
          <a:stretch>
            <a:fillRect/>
          </a:stretch>
        </p:blipFill>
        <p:spPr>
          <a:xfrm>
            <a:off x="5656531" y="1828800"/>
            <a:ext cx="2644238" cy="2438400"/>
          </a:xfr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3"/>
          <p:cNvSpPr>
            <a:spLocks noGrp="1"/>
          </p:cNvSpPr>
          <p:nvPr>
            <p:ph type="title"/>
          </p:nvPr>
        </p:nvSpPr>
        <p:spPr/>
        <p:txBody>
          <a:bodyPr/>
          <a:lstStyle/>
          <a:p>
            <a:r>
              <a:rPr lang="en-US" dirty="0"/>
              <a:t>Differences Between Firearms</a:t>
            </a:r>
          </a:p>
        </p:txBody>
      </p:sp>
      <p:sp>
        <p:nvSpPr>
          <p:cNvPr id="5" name="Content Placeholder 4"/>
          <p:cNvSpPr>
            <a:spLocks noGrp="1"/>
          </p:cNvSpPr>
          <p:nvPr>
            <p:ph idx="1"/>
          </p:nvPr>
        </p:nvSpPr>
        <p:spPr/>
        <p:txBody>
          <a:bodyPr/>
          <a:lstStyle/>
          <a:p>
            <a:pPr marL="0">
              <a:buFont typeface="Wingdings" pitchFamily="2" charset="2"/>
              <a:buNone/>
              <a:defRPr/>
            </a:pPr>
            <a:r>
              <a:rPr lang="en-US" dirty="0"/>
              <a:t>Main differences between rifles, shotguns, and handguns are barrels and type of ammunition used.</a:t>
            </a:r>
          </a:p>
          <a:p>
            <a:pPr>
              <a:defRPr/>
            </a:pPr>
            <a:r>
              <a:rPr lang="en-US" dirty="0"/>
              <a:t>Rifle barrel: Long with thick walls with spiraling grooves cut into the bore. Grooved pattern called rifling.</a:t>
            </a:r>
          </a:p>
          <a:p>
            <a:pPr>
              <a:defRPr/>
            </a:pPr>
            <a:r>
              <a:rPr lang="en-US" dirty="0"/>
              <a:t>Shotgun barrel: Long and made of fairly thin steel that is very smooth on the inside to allow shot and wad to glide down barrel without friction.</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r>
              <a:rPr lang="en-US" dirty="0"/>
              <a:t>Differences Between Firearms</a:t>
            </a:r>
          </a:p>
        </p:txBody>
      </p:sp>
      <p:sp>
        <p:nvSpPr>
          <p:cNvPr id="90115" name="Content Placeholder 2"/>
          <p:cNvSpPr>
            <a:spLocks noGrp="1"/>
          </p:cNvSpPr>
          <p:nvPr>
            <p:ph idx="1"/>
          </p:nvPr>
        </p:nvSpPr>
        <p:spPr/>
        <p:txBody>
          <a:bodyPr/>
          <a:lstStyle/>
          <a:p>
            <a:r>
              <a:rPr lang="en-US" dirty="0">
                <a:latin typeface="Arial" charset="0"/>
                <a:cs typeface="Arial" charset="0"/>
              </a:rPr>
              <a:t>Handgun barrel: Much shorter because it’s designed to be shot while being held with one or two hands. Bores of most handgun barrels also have a grooved pattern similar to rifles.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dirty="0"/>
              <a:t>Differences Between Firearms</a:t>
            </a:r>
            <a:endParaRPr lang="en-US" sz="2400" dirty="0"/>
          </a:p>
        </p:txBody>
      </p:sp>
      <p:pic>
        <p:nvPicPr>
          <p:cNvPr id="91139" name="Picture 4"/>
          <p:cNvPicPr>
            <a:picLocks noGrp="1" noChangeAspect="1" noChangeArrowheads="1"/>
          </p:cNvPicPr>
          <p:nvPr>
            <p:ph idx="1"/>
          </p:nvPr>
        </p:nvPicPr>
        <p:blipFill>
          <a:blip r:embed="rId2"/>
          <a:stretch>
            <a:fillRect/>
          </a:stretch>
        </p:blipFill>
        <p:spPr>
          <a:xfrm>
            <a:off x="1339828" y="1979003"/>
            <a:ext cx="6788150" cy="3623285"/>
          </a:xfrm>
        </p:spPr>
      </p:pic>
      <p:sp>
        <p:nvSpPr>
          <p:cNvPr id="91140" name="TextBox 6"/>
          <p:cNvSpPr txBox="1">
            <a:spLocks noChangeArrowheads="1"/>
          </p:cNvSpPr>
          <p:nvPr/>
        </p:nvSpPr>
        <p:spPr bwMode="auto">
          <a:xfrm>
            <a:off x="5029200" y="2133600"/>
            <a:ext cx="3062288" cy="400050"/>
          </a:xfrm>
          <a:prstGeom prst="rect">
            <a:avLst/>
          </a:prstGeom>
          <a:noFill/>
          <a:ln w="9525">
            <a:noFill/>
            <a:miter lim="800000"/>
            <a:headEnd/>
            <a:tailEnd/>
          </a:ln>
        </p:spPr>
        <p:txBody>
          <a:bodyPr wrap="none">
            <a:spAutoFit/>
          </a:bodyPr>
          <a:lstStyle/>
          <a:p>
            <a:r>
              <a:rPr lang="en-US" sz="2000" b="1" dirty="0"/>
              <a:t>Rifle or Handgun Barrel</a:t>
            </a:r>
          </a:p>
        </p:txBody>
      </p:sp>
      <p:sp>
        <p:nvSpPr>
          <p:cNvPr id="91141" name="TextBox 7"/>
          <p:cNvSpPr txBox="1">
            <a:spLocks noChangeArrowheads="1"/>
          </p:cNvSpPr>
          <p:nvPr/>
        </p:nvSpPr>
        <p:spPr bwMode="auto">
          <a:xfrm>
            <a:off x="6216606" y="5182920"/>
            <a:ext cx="2038350" cy="400050"/>
          </a:xfrm>
          <a:prstGeom prst="rect">
            <a:avLst/>
          </a:prstGeom>
          <a:noFill/>
          <a:ln w="9525">
            <a:noFill/>
            <a:miter lim="800000"/>
            <a:headEnd/>
            <a:tailEnd/>
          </a:ln>
        </p:spPr>
        <p:txBody>
          <a:bodyPr wrap="none">
            <a:spAutoFit/>
          </a:bodyPr>
          <a:lstStyle/>
          <a:p>
            <a:r>
              <a:rPr lang="en-US" sz="2000" b="1" dirty="0"/>
              <a:t>Shotgun Barrel</a:t>
            </a:r>
          </a:p>
        </p:txBody>
      </p:sp>
      <p:sp>
        <p:nvSpPr>
          <p:cNvPr id="91142" name="TextBox 8"/>
          <p:cNvSpPr txBox="1">
            <a:spLocks noChangeArrowheads="1"/>
          </p:cNvSpPr>
          <p:nvPr/>
        </p:nvSpPr>
        <p:spPr bwMode="auto">
          <a:xfrm>
            <a:off x="2257425" y="4191000"/>
            <a:ext cx="2619375" cy="708025"/>
          </a:xfrm>
          <a:prstGeom prst="rect">
            <a:avLst/>
          </a:prstGeom>
          <a:noFill/>
          <a:ln w="9525">
            <a:noFill/>
            <a:miter lim="800000"/>
            <a:headEnd/>
            <a:tailEnd/>
          </a:ln>
        </p:spPr>
        <p:txBody>
          <a:bodyPr wrap="none">
            <a:spAutoFit/>
          </a:bodyPr>
          <a:lstStyle/>
          <a:p>
            <a:r>
              <a:rPr lang="en-US" sz="2000" b="1" dirty="0"/>
              <a:t>grooves: The spiral </a:t>
            </a:r>
            <a:br>
              <a:rPr lang="en-US" sz="2000" b="1" dirty="0"/>
            </a:br>
            <a:r>
              <a:rPr lang="en-US" sz="2000" b="1" dirty="0"/>
              <a:t>cuts in a rifled bore</a:t>
            </a:r>
          </a:p>
        </p:txBody>
      </p:sp>
      <p:sp>
        <p:nvSpPr>
          <p:cNvPr id="91143" name="TextBox 9"/>
          <p:cNvSpPr txBox="1">
            <a:spLocks noChangeArrowheads="1"/>
          </p:cNvSpPr>
          <p:nvPr/>
        </p:nvSpPr>
        <p:spPr bwMode="auto">
          <a:xfrm>
            <a:off x="1212850" y="5094288"/>
            <a:ext cx="3359150" cy="1016000"/>
          </a:xfrm>
          <a:prstGeom prst="rect">
            <a:avLst/>
          </a:prstGeom>
          <a:noFill/>
          <a:ln w="9525">
            <a:noFill/>
            <a:miter lim="800000"/>
            <a:headEnd/>
            <a:tailEnd/>
          </a:ln>
        </p:spPr>
        <p:txBody>
          <a:bodyPr wrap="none">
            <a:spAutoFit/>
          </a:bodyPr>
          <a:lstStyle/>
          <a:p>
            <a:r>
              <a:rPr lang="en-US" sz="2000" b="1" dirty="0"/>
              <a:t>lands: The ridges of metal</a:t>
            </a:r>
          </a:p>
          <a:p>
            <a:r>
              <a:rPr lang="en-US" sz="2000" b="1" dirty="0"/>
              <a:t>between the grooves in a </a:t>
            </a:r>
            <a:br>
              <a:rPr lang="en-US" sz="2000" b="1" dirty="0"/>
            </a:br>
            <a:r>
              <a:rPr lang="en-US" sz="2000" b="1" dirty="0"/>
              <a:t>rifled bore</a:t>
            </a:r>
          </a:p>
        </p:txBody>
      </p:sp>
      <p:cxnSp>
        <p:nvCxnSpPr>
          <p:cNvPr id="3" name="Straight Connector 2">
            <a:extLst>
              <a:ext uri="{FF2B5EF4-FFF2-40B4-BE49-F238E27FC236}">
                <a16:creationId xmlns:a16="http://schemas.microsoft.com/office/drawing/2014/main" id="{5F257D88-C10E-2E40-B066-CB00F29FF636}"/>
              </a:ext>
            </a:extLst>
          </p:cNvPr>
          <p:cNvCxnSpPr>
            <a:cxnSpLocks/>
          </p:cNvCxnSpPr>
          <p:nvPr/>
        </p:nvCxnSpPr>
        <p:spPr>
          <a:xfrm flipH="1">
            <a:off x="1828800" y="3790645"/>
            <a:ext cx="695336" cy="1390955"/>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5" name="Straight Connector 4">
            <a:extLst>
              <a:ext uri="{FF2B5EF4-FFF2-40B4-BE49-F238E27FC236}">
                <a16:creationId xmlns:a16="http://schemas.microsoft.com/office/drawing/2014/main" id="{A50CED59-7C62-1D4C-BE16-F46E45D70C09}"/>
              </a:ext>
            </a:extLst>
          </p:cNvPr>
          <p:cNvCxnSpPr/>
          <p:nvPr/>
        </p:nvCxnSpPr>
        <p:spPr>
          <a:xfrm>
            <a:off x="2892425" y="3867944"/>
            <a:ext cx="307975" cy="399256"/>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r>
              <a:rPr lang="en-US" dirty="0"/>
              <a:t>Differences Between Firearms</a:t>
            </a:r>
          </a:p>
        </p:txBody>
      </p:sp>
      <p:sp>
        <p:nvSpPr>
          <p:cNvPr id="93187" name="Content Placeholder 2"/>
          <p:cNvSpPr>
            <a:spLocks noGrp="1"/>
          </p:cNvSpPr>
          <p:nvPr>
            <p:ph idx="1"/>
          </p:nvPr>
        </p:nvSpPr>
        <p:spPr/>
        <p:txBody>
          <a:bodyPr/>
          <a:lstStyle/>
          <a:p>
            <a:pPr>
              <a:spcBef>
                <a:spcPts val="1800"/>
              </a:spcBef>
            </a:pPr>
            <a:r>
              <a:rPr lang="en-US" dirty="0">
                <a:latin typeface="Arial" charset="0"/>
                <a:cs typeface="Arial" charset="0"/>
              </a:rPr>
              <a:t>Barrel is thick and has spiraling grooves cut or pressed into bore. Ridges of metal between grooves are called lands. Together, grooves and lands make up “rifling.”</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3"/>
          <p:cNvSpPr>
            <a:spLocks noGrp="1"/>
          </p:cNvSpPr>
          <p:nvPr>
            <p:ph type="title"/>
          </p:nvPr>
        </p:nvSpPr>
        <p:spPr/>
        <p:txBody>
          <a:bodyPr/>
          <a:lstStyle/>
          <a:p>
            <a:r>
              <a:rPr lang="en-US" dirty="0"/>
              <a:t>Differences Between Firearms</a:t>
            </a:r>
          </a:p>
        </p:txBody>
      </p:sp>
      <p:sp>
        <p:nvSpPr>
          <p:cNvPr id="92163"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Rifling in the Rifle or Handgun Bore</a:t>
            </a:r>
          </a:p>
        </p:txBody>
      </p:sp>
      <p:sp>
        <p:nvSpPr>
          <p:cNvPr id="92164" name="Content Placeholder 5"/>
          <p:cNvSpPr>
            <a:spLocks noGrp="1"/>
          </p:cNvSpPr>
          <p:nvPr>
            <p:ph sz="half" idx="2"/>
          </p:nvPr>
        </p:nvSpPr>
        <p:spPr>
          <a:xfrm>
            <a:off x="457200" y="1916113"/>
            <a:ext cx="8229600" cy="3951287"/>
          </a:xfrm>
        </p:spPr>
        <p:txBody>
          <a:bodyPr/>
          <a:lstStyle/>
          <a:p>
            <a:pPr>
              <a:spcBef>
                <a:spcPts val="1800"/>
              </a:spcBef>
            </a:pPr>
            <a:r>
              <a:rPr lang="en-US" dirty="0">
                <a:latin typeface="Arial" charset="0"/>
                <a:cs typeface="Arial" charset="0"/>
              </a:rPr>
              <a:t>Bullet fired from rifle or handgun has spiral spin that keeps it point-first in flight, increasing accuracy and distance. This is achieved by rifling inside barrel.</a:t>
            </a:r>
          </a:p>
        </p:txBody>
      </p:sp>
      <p:pic>
        <p:nvPicPr>
          <p:cNvPr id="3" name="Picture 2">
            <a:extLst>
              <a:ext uri="{FF2B5EF4-FFF2-40B4-BE49-F238E27FC236}">
                <a16:creationId xmlns:a16="http://schemas.microsoft.com/office/drawing/2014/main" id="{A3CD3675-9F77-2644-8791-299FE6CA77A9}"/>
              </a:ext>
            </a:extLst>
          </p:cNvPr>
          <p:cNvPicPr>
            <a:picLocks noChangeAspect="1"/>
          </p:cNvPicPr>
          <p:nvPr/>
        </p:nvPicPr>
        <p:blipFill>
          <a:blip r:embed="rId2"/>
          <a:stretch>
            <a:fillRect/>
          </a:stretch>
        </p:blipFill>
        <p:spPr>
          <a:xfrm>
            <a:off x="1828800" y="4191000"/>
            <a:ext cx="4699000" cy="144780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4"/>
          <p:cNvSpPr>
            <a:spLocks noGrp="1"/>
          </p:cNvSpPr>
          <p:nvPr>
            <p:ph type="title"/>
          </p:nvPr>
        </p:nvSpPr>
        <p:spPr/>
        <p:txBody>
          <a:bodyPr/>
          <a:lstStyle/>
          <a:p>
            <a:r>
              <a:rPr lang="en-US" dirty="0"/>
              <a:t>Differences Between Firearms</a:t>
            </a:r>
          </a:p>
        </p:txBody>
      </p:sp>
      <p:sp>
        <p:nvSpPr>
          <p:cNvPr id="95235" name="Text Placeholder 5"/>
          <p:cNvSpPr>
            <a:spLocks noGrp="1"/>
          </p:cNvSpPr>
          <p:nvPr>
            <p:ph type="body" idx="1"/>
          </p:nvPr>
        </p:nvSpPr>
        <p:spPr/>
        <p:txBody>
          <a:bodyPr/>
          <a:lstStyle/>
          <a:p>
            <a:r>
              <a:rPr lang="en-US" dirty="0">
                <a:latin typeface="Arial" charset="0"/>
                <a:cs typeface="Arial" charset="0"/>
              </a:rPr>
              <a:t>A Rifle’s or Handgun’s Caliber</a:t>
            </a:r>
          </a:p>
        </p:txBody>
      </p:sp>
      <p:sp>
        <p:nvSpPr>
          <p:cNvPr id="95236" name="Content Placeholder 6"/>
          <p:cNvSpPr>
            <a:spLocks noGrp="1"/>
          </p:cNvSpPr>
          <p:nvPr>
            <p:ph sz="half" idx="2"/>
          </p:nvPr>
        </p:nvSpPr>
        <p:spPr/>
        <p:txBody>
          <a:bodyPr/>
          <a:lstStyle/>
          <a:p>
            <a:r>
              <a:rPr lang="en-US" dirty="0">
                <a:latin typeface="Arial" charset="0"/>
                <a:cs typeface="Arial" charset="0"/>
              </a:rPr>
              <a:t>Caliber describes size of rifle or handgun bore and size of cartridges designed for different bores.</a:t>
            </a:r>
          </a:p>
        </p:txBody>
      </p:sp>
      <p:pic>
        <p:nvPicPr>
          <p:cNvPr id="95237" name="Picture 6"/>
          <p:cNvPicPr>
            <a:picLocks noChangeAspect="1" noChangeArrowheads="1"/>
          </p:cNvPicPr>
          <p:nvPr/>
        </p:nvPicPr>
        <p:blipFill>
          <a:blip r:embed="rId2"/>
          <a:stretch>
            <a:fillRect/>
          </a:stretch>
        </p:blipFill>
        <p:spPr bwMode="auto">
          <a:xfrm>
            <a:off x="5572125" y="1512504"/>
            <a:ext cx="2733675" cy="4153667"/>
          </a:xfrm>
          <a:prstGeom prst="rect">
            <a:avLst/>
          </a:prstGeom>
          <a:noFill/>
          <a:ln w="9525">
            <a:noFill/>
            <a:miter lim="800000"/>
            <a:headEnd/>
            <a:tailEnd/>
          </a:ln>
        </p:spPr>
      </p:pic>
      <p:sp>
        <p:nvSpPr>
          <p:cNvPr id="2" name="TextBox 1">
            <a:extLst>
              <a:ext uri="{FF2B5EF4-FFF2-40B4-BE49-F238E27FC236}">
                <a16:creationId xmlns:a16="http://schemas.microsoft.com/office/drawing/2014/main" id="{59619A6A-95BD-D94A-833A-E4FE1CF35887}"/>
              </a:ext>
            </a:extLst>
          </p:cNvPr>
          <p:cNvSpPr txBox="1"/>
          <p:nvPr/>
        </p:nvSpPr>
        <p:spPr>
          <a:xfrm>
            <a:off x="6172200" y="2133600"/>
            <a:ext cx="990600" cy="246221"/>
          </a:xfrm>
          <a:prstGeom prst="rect">
            <a:avLst/>
          </a:prstGeom>
          <a:noFill/>
        </p:spPr>
        <p:txBody>
          <a:bodyPr wrap="square" rtlCol="0">
            <a:spAutoFit/>
          </a:bodyPr>
          <a:lstStyle/>
          <a:p>
            <a:r>
              <a:rPr lang="en-US" sz="1000" b="1" dirty="0"/>
              <a:t>.45, .458</a:t>
            </a:r>
          </a:p>
        </p:txBody>
      </p:sp>
      <p:sp>
        <p:nvSpPr>
          <p:cNvPr id="7" name="TextBox 6">
            <a:extLst>
              <a:ext uri="{FF2B5EF4-FFF2-40B4-BE49-F238E27FC236}">
                <a16:creationId xmlns:a16="http://schemas.microsoft.com/office/drawing/2014/main" id="{29055366-D373-9C45-B7D6-77894DF82860}"/>
              </a:ext>
            </a:extLst>
          </p:cNvPr>
          <p:cNvSpPr txBox="1"/>
          <p:nvPr/>
        </p:nvSpPr>
        <p:spPr>
          <a:xfrm>
            <a:off x="6096000" y="2814591"/>
            <a:ext cx="990600" cy="246221"/>
          </a:xfrm>
          <a:prstGeom prst="rect">
            <a:avLst/>
          </a:prstGeom>
          <a:noFill/>
        </p:spPr>
        <p:txBody>
          <a:bodyPr wrap="square" rtlCol="0">
            <a:spAutoFit/>
          </a:bodyPr>
          <a:lstStyle/>
          <a:p>
            <a:r>
              <a:rPr lang="en-US" sz="1000" b="1" dirty="0"/>
              <a:t>.44, .444</a:t>
            </a:r>
          </a:p>
        </p:txBody>
      </p:sp>
      <p:sp>
        <p:nvSpPr>
          <p:cNvPr id="9" name="TextBox 8">
            <a:extLst>
              <a:ext uri="{FF2B5EF4-FFF2-40B4-BE49-F238E27FC236}">
                <a16:creationId xmlns:a16="http://schemas.microsoft.com/office/drawing/2014/main" id="{0759D06D-6E07-C14D-8155-CE31003A974E}"/>
              </a:ext>
            </a:extLst>
          </p:cNvPr>
          <p:cNvSpPr txBox="1"/>
          <p:nvPr/>
        </p:nvSpPr>
        <p:spPr>
          <a:xfrm>
            <a:off x="6092479" y="3330623"/>
            <a:ext cx="990600" cy="246221"/>
          </a:xfrm>
          <a:prstGeom prst="rect">
            <a:avLst/>
          </a:prstGeom>
          <a:noFill/>
        </p:spPr>
        <p:txBody>
          <a:bodyPr wrap="square" rtlCol="0">
            <a:spAutoFit/>
          </a:bodyPr>
          <a:lstStyle/>
          <a:p>
            <a:r>
              <a:rPr lang="en-US" sz="1000" b="1" dirty="0"/>
              <a:t>.40, 10mm</a:t>
            </a:r>
          </a:p>
        </p:txBody>
      </p:sp>
      <p:sp>
        <p:nvSpPr>
          <p:cNvPr id="10" name="TextBox 9">
            <a:extLst>
              <a:ext uri="{FF2B5EF4-FFF2-40B4-BE49-F238E27FC236}">
                <a16:creationId xmlns:a16="http://schemas.microsoft.com/office/drawing/2014/main" id="{C21F49F8-7CC7-574E-845B-2162A4202184}"/>
              </a:ext>
            </a:extLst>
          </p:cNvPr>
          <p:cNvSpPr txBox="1"/>
          <p:nvPr/>
        </p:nvSpPr>
        <p:spPr>
          <a:xfrm>
            <a:off x="6077778" y="3881644"/>
            <a:ext cx="1085022" cy="246221"/>
          </a:xfrm>
          <a:prstGeom prst="rect">
            <a:avLst/>
          </a:prstGeom>
          <a:noFill/>
        </p:spPr>
        <p:txBody>
          <a:bodyPr wrap="square" rtlCol="0">
            <a:spAutoFit/>
          </a:bodyPr>
          <a:lstStyle/>
          <a:p>
            <a:r>
              <a:rPr lang="en-US" sz="1000" b="1" dirty="0"/>
              <a:t>.357, .38, 9mm</a:t>
            </a:r>
          </a:p>
        </p:txBody>
      </p:sp>
      <p:sp>
        <p:nvSpPr>
          <p:cNvPr id="11" name="TextBox 10">
            <a:extLst>
              <a:ext uri="{FF2B5EF4-FFF2-40B4-BE49-F238E27FC236}">
                <a16:creationId xmlns:a16="http://schemas.microsoft.com/office/drawing/2014/main" id="{4AE84DEA-7904-5A4A-BCF0-7D047AA8B797}"/>
              </a:ext>
            </a:extLst>
          </p:cNvPr>
          <p:cNvSpPr txBox="1"/>
          <p:nvPr/>
        </p:nvSpPr>
        <p:spPr>
          <a:xfrm>
            <a:off x="6077778" y="4366215"/>
            <a:ext cx="1389822" cy="400110"/>
          </a:xfrm>
          <a:prstGeom prst="rect">
            <a:avLst/>
          </a:prstGeom>
          <a:noFill/>
        </p:spPr>
        <p:txBody>
          <a:bodyPr wrap="square" rtlCol="0">
            <a:spAutoFit/>
          </a:bodyPr>
          <a:lstStyle/>
          <a:p>
            <a:r>
              <a:rPr lang="en-US" sz="1000" b="1" dirty="0"/>
              <a:t>.30, .30-06, .308, .32, 7.62mm, 8mm</a:t>
            </a:r>
          </a:p>
        </p:txBody>
      </p:sp>
      <p:sp>
        <p:nvSpPr>
          <p:cNvPr id="12" name="TextBox 11">
            <a:extLst>
              <a:ext uri="{FF2B5EF4-FFF2-40B4-BE49-F238E27FC236}">
                <a16:creationId xmlns:a16="http://schemas.microsoft.com/office/drawing/2014/main" id="{09FC779C-6479-5246-9E79-D32269BA1AC0}"/>
              </a:ext>
            </a:extLst>
          </p:cNvPr>
          <p:cNvSpPr txBox="1"/>
          <p:nvPr/>
        </p:nvSpPr>
        <p:spPr>
          <a:xfrm>
            <a:off x="6077778" y="4782979"/>
            <a:ext cx="1237422" cy="246221"/>
          </a:xfrm>
          <a:prstGeom prst="rect">
            <a:avLst/>
          </a:prstGeom>
          <a:noFill/>
        </p:spPr>
        <p:txBody>
          <a:bodyPr wrap="square" rtlCol="0">
            <a:spAutoFit/>
          </a:bodyPr>
          <a:lstStyle/>
          <a:p>
            <a:r>
              <a:rPr lang="en-US" sz="1000" b="1" dirty="0"/>
              <a:t>.270, .280, 7mm</a:t>
            </a:r>
          </a:p>
        </p:txBody>
      </p:sp>
      <p:sp>
        <p:nvSpPr>
          <p:cNvPr id="13" name="TextBox 12">
            <a:extLst>
              <a:ext uri="{FF2B5EF4-FFF2-40B4-BE49-F238E27FC236}">
                <a16:creationId xmlns:a16="http://schemas.microsoft.com/office/drawing/2014/main" id="{353728D6-CBF1-3948-818A-4636F4D60B70}"/>
              </a:ext>
            </a:extLst>
          </p:cNvPr>
          <p:cNvSpPr txBox="1"/>
          <p:nvPr/>
        </p:nvSpPr>
        <p:spPr>
          <a:xfrm>
            <a:off x="6097656" y="5181600"/>
            <a:ext cx="1217543" cy="400110"/>
          </a:xfrm>
          <a:prstGeom prst="rect">
            <a:avLst/>
          </a:prstGeom>
          <a:noFill/>
        </p:spPr>
        <p:txBody>
          <a:bodyPr wrap="square" rtlCol="0">
            <a:spAutoFit/>
          </a:bodyPr>
          <a:lstStyle/>
          <a:p>
            <a:r>
              <a:rPr lang="en-US" sz="1000" b="1" dirty="0"/>
              <a:t>.22, .223, .25, 5.56mm, 6mm</a:t>
            </a:r>
          </a:p>
        </p:txBody>
      </p:sp>
    </p:spTree>
    <p:extLst>
      <p:ext uri="{BB962C8B-B14F-4D97-AF65-F5344CB8AC3E}">
        <p14:creationId xmlns:p14="http://schemas.microsoft.com/office/powerpoint/2010/main" val="2878258572"/>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4"/>
          <p:cNvSpPr>
            <a:spLocks noGrp="1"/>
          </p:cNvSpPr>
          <p:nvPr>
            <p:ph type="title"/>
          </p:nvPr>
        </p:nvSpPr>
        <p:spPr/>
        <p:txBody>
          <a:bodyPr/>
          <a:lstStyle/>
          <a:p>
            <a:r>
              <a:rPr lang="en-US" dirty="0"/>
              <a:t>Differences Between Firearms</a:t>
            </a:r>
          </a:p>
        </p:txBody>
      </p:sp>
      <p:sp>
        <p:nvSpPr>
          <p:cNvPr id="94211" name="Text Placeholder 5"/>
          <p:cNvSpPr>
            <a:spLocks noGrp="1"/>
          </p:cNvSpPr>
          <p:nvPr>
            <p:ph type="body" idx="1"/>
          </p:nvPr>
        </p:nvSpPr>
        <p:spPr/>
        <p:txBody>
          <a:bodyPr/>
          <a:lstStyle/>
          <a:p>
            <a:r>
              <a:rPr lang="en-US" dirty="0">
                <a:latin typeface="Arial" charset="0"/>
                <a:cs typeface="Arial" charset="0"/>
              </a:rPr>
              <a:t>A Shotgun’s Gauge</a:t>
            </a:r>
          </a:p>
        </p:txBody>
      </p:sp>
      <p:sp>
        <p:nvSpPr>
          <p:cNvPr id="94212" name="Content Placeholder 6"/>
          <p:cNvSpPr>
            <a:spLocks noGrp="1"/>
          </p:cNvSpPr>
          <p:nvPr>
            <p:ph sz="half" idx="2"/>
          </p:nvPr>
        </p:nvSpPr>
        <p:spPr>
          <a:xfrm>
            <a:off x="457200" y="2179638"/>
            <a:ext cx="4040188" cy="3916362"/>
          </a:xfrm>
        </p:spPr>
        <p:txBody>
          <a:bodyPr/>
          <a:lstStyle/>
          <a:p>
            <a:r>
              <a:rPr lang="en-US" dirty="0">
                <a:latin typeface="Arial" charset="0"/>
                <a:cs typeface="Arial" charset="0"/>
              </a:rPr>
              <a:t>Shotguns are classified by gauge, which is a measure related to diameter of the smooth shotgun bore and size of the shotshell designed for that bore.</a:t>
            </a:r>
          </a:p>
          <a:p>
            <a:endParaRPr lang="en-US" dirty="0">
              <a:latin typeface="Arial" charset="0"/>
              <a:cs typeface="Arial" charset="0"/>
            </a:endParaRPr>
          </a:p>
        </p:txBody>
      </p:sp>
      <p:pic>
        <p:nvPicPr>
          <p:cNvPr id="94213" name="Picture 3"/>
          <p:cNvPicPr>
            <a:picLocks noChangeAspect="1" noChangeArrowheads="1"/>
          </p:cNvPicPr>
          <p:nvPr/>
        </p:nvPicPr>
        <p:blipFill>
          <a:blip r:embed="rId2"/>
          <a:stretch>
            <a:fillRect/>
          </a:stretch>
        </p:blipFill>
        <p:spPr bwMode="auto">
          <a:xfrm>
            <a:off x="5384253" y="1040296"/>
            <a:ext cx="2786742" cy="4876800"/>
          </a:xfrm>
          <a:prstGeom prst="rect">
            <a:avLst/>
          </a:prstGeom>
          <a:noFill/>
          <a:ln w="9525">
            <a:noFill/>
            <a:miter lim="800000"/>
            <a:headEnd/>
            <a:tailEnd/>
          </a:ln>
        </p:spPr>
      </p:pic>
      <p:sp>
        <p:nvSpPr>
          <p:cNvPr id="2" name="TextBox 1">
            <a:extLst>
              <a:ext uri="{FF2B5EF4-FFF2-40B4-BE49-F238E27FC236}">
                <a16:creationId xmlns:a16="http://schemas.microsoft.com/office/drawing/2014/main" id="{55E6A6BD-062C-F64A-A6B3-429A0BBCCABF}"/>
              </a:ext>
            </a:extLst>
          </p:cNvPr>
          <p:cNvSpPr txBox="1"/>
          <p:nvPr/>
        </p:nvSpPr>
        <p:spPr>
          <a:xfrm>
            <a:off x="6206124" y="1284228"/>
            <a:ext cx="1143000" cy="400110"/>
          </a:xfrm>
          <a:prstGeom prst="rect">
            <a:avLst/>
          </a:prstGeom>
          <a:noFill/>
        </p:spPr>
        <p:txBody>
          <a:bodyPr wrap="square" rtlCol="0">
            <a:spAutoFit/>
          </a:bodyPr>
          <a:lstStyle/>
          <a:p>
            <a:r>
              <a:rPr lang="en-US" sz="1000" b="1" dirty="0"/>
              <a:t>10 Gauge </a:t>
            </a:r>
          </a:p>
          <a:p>
            <a:r>
              <a:rPr lang="en-US" sz="1000" b="1" dirty="0"/>
              <a:t>.775”</a:t>
            </a:r>
          </a:p>
        </p:txBody>
      </p:sp>
      <p:sp>
        <p:nvSpPr>
          <p:cNvPr id="14" name="TextBox 13">
            <a:extLst>
              <a:ext uri="{FF2B5EF4-FFF2-40B4-BE49-F238E27FC236}">
                <a16:creationId xmlns:a16="http://schemas.microsoft.com/office/drawing/2014/main" id="{8601F542-2664-8547-820E-A1F7A49737F6}"/>
              </a:ext>
            </a:extLst>
          </p:cNvPr>
          <p:cNvSpPr txBox="1"/>
          <p:nvPr/>
        </p:nvSpPr>
        <p:spPr>
          <a:xfrm>
            <a:off x="6109253" y="2206673"/>
            <a:ext cx="1143000" cy="400110"/>
          </a:xfrm>
          <a:prstGeom prst="rect">
            <a:avLst/>
          </a:prstGeom>
          <a:noFill/>
        </p:spPr>
        <p:txBody>
          <a:bodyPr wrap="square" rtlCol="0">
            <a:spAutoFit/>
          </a:bodyPr>
          <a:lstStyle/>
          <a:p>
            <a:r>
              <a:rPr lang="en-US" sz="1000" b="1" dirty="0"/>
              <a:t>12 Gauge </a:t>
            </a:r>
          </a:p>
          <a:p>
            <a:r>
              <a:rPr lang="en-US" sz="1000" b="1" dirty="0"/>
              <a:t>.725”</a:t>
            </a:r>
          </a:p>
        </p:txBody>
      </p:sp>
      <p:sp>
        <p:nvSpPr>
          <p:cNvPr id="15" name="TextBox 14">
            <a:extLst>
              <a:ext uri="{FF2B5EF4-FFF2-40B4-BE49-F238E27FC236}">
                <a16:creationId xmlns:a16="http://schemas.microsoft.com/office/drawing/2014/main" id="{14D4F3B0-38B1-5F4B-BBA8-340A3AE40BCC}"/>
              </a:ext>
            </a:extLst>
          </p:cNvPr>
          <p:cNvSpPr txBox="1"/>
          <p:nvPr/>
        </p:nvSpPr>
        <p:spPr>
          <a:xfrm>
            <a:off x="6139070" y="3111372"/>
            <a:ext cx="1143000" cy="400110"/>
          </a:xfrm>
          <a:prstGeom prst="rect">
            <a:avLst/>
          </a:prstGeom>
          <a:noFill/>
        </p:spPr>
        <p:txBody>
          <a:bodyPr wrap="square" rtlCol="0">
            <a:spAutoFit/>
          </a:bodyPr>
          <a:lstStyle/>
          <a:p>
            <a:r>
              <a:rPr lang="en-US" sz="1000" b="1" dirty="0"/>
              <a:t>16 Gauge </a:t>
            </a:r>
          </a:p>
          <a:p>
            <a:r>
              <a:rPr lang="en-US" sz="1000" b="1" dirty="0"/>
              <a:t>.665”</a:t>
            </a:r>
          </a:p>
        </p:txBody>
      </p:sp>
      <p:sp>
        <p:nvSpPr>
          <p:cNvPr id="16" name="TextBox 15">
            <a:extLst>
              <a:ext uri="{FF2B5EF4-FFF2-40B4-BE49-F238E27FC236}">
                <a16:creationId xmlns:a16="http://schemas.microsoft.com/office/drawing/2014/main" id="{3FB83DAE-7053-6D47-A6C4-07F624719721}"/>
              </a:ext>
            </a:extLst>
          </p:cNvPr>
          <p:cNvSpPr txBox="1"/>
          <p:nvPr/>
        </p:nvSpPr>
        <p:spPr>
          <a:xfrm>
            <a:off x="6109253" y="3868628"/>
            <a:ext cx="1143000" cy="400110"/>
          </a:xfrm>
          <a:prstGeom prst="rect">
            <a:avLst/>
          </a:prstGeom>
          <a:noFill/>
        </p:spPr>
        <p:txBody>
          <a:bodyPr wrap="square" rtlCol="0">
            <a:spAutoFit/>
          </a:bodyPr>
          <a:lstStyle/>
          <a:p>
            <a:r>
              <a:rPr lang="en-US" sz="1000" b="1" dirty="0"/>
              <a:t>20 Gauge </a:t>
            </a:r>
          </a:p>
          <a:p>
            <a:r>
              <a:rPr lang="en-US" sz="1000" b="1" dirty="0"/>
              <a:t>.615”</a:t>
            </a:r>
          </a:p>
        </p:txBody>
      </p:sp>
      <p:sp>
        <p:nvSpPr>
          <p:cNvPr id="17" name="TextBox 16">
            <a:extLst>
              <a:ext uri="{FF2B5EF4-FFF2-40B4-BE49-F238E27FC236}">
                <a16:creationId xmlns:a16="http://schemas.microsoft.com/office/drawing/2014/main" id="{4BC8FBE0-6E4C-9B46-85A4-58B704530C25}"/>
              </a:ext>
            </a:extLst>
          </p:cNvPr>
          <p:cNvSpPr txBox="1"/>
          <p:nvPr/>
        </p:nvSpPr>
        <p:spPr>
          <a:xfrm>
            <a:off x="6019800" y="4651567"/>
            <a:ext cx="1143000" cy="400110"/>
          </a:xfrm>
          <a:prstGeom prst="rect">
            <a:avLst/>
          </a:prstGeom>
          <a:noFill/>
        </p:spPr>
        <p:txBody>
          <a:bodyPr wrap="square" rtlCol="0">
            <a:spAutoFit/>
          </a:bodyPr>
          <a:lstStyle/>
          <a:p>
            <a:r>
              <a:rPr lang="en-US" sz="1000" b="1" dirty="0"/>
              <a:t>28 Gauge </a:t>
            </a:r>
          </a:p>
          <a:p>
            <a:r>
              <a:rPr lang="en-US" sz="1000" b="1" dirty="0"/>
              <a:t>.545”</a:t>
            </a:r>
          </a:p>
        </p:txBody>
      </p:sp>
      <p:sp>
        <p:nvSpPr>
          <p:cNvPr id="18" name="TextBox 17">
            <a:extLst>
              <a:ext uri="{FF2B5EF4-FFF2-40B4-BE49-F238E27FC236}">
                <a16:creationId xmlns:a16="http://schemas.microsoft.com/office/drawing/2014/main" id="{00B9E7F9-7802-7744-BD96-EC72DC6715D1}"/>
              </a:ext>
            </a:extLst>
          </p:cNvPr>
          <p:cNvSpPr txBox="1"/>
          <p:nvPr/>
        </p:nvSpPr>
        <p:spPr>
          <a:xfrm>
            <a:off x="6051274" y="5308887"/>
            <a:ext cx="1143000" cy="400110"/>
          </a:xfrm>
          <a:prstGeom prst="rect">
            <a:avLst/>
          </a:prstGeom>
          <a:noFill/>
        </p:spPr>
        <p:txBody>
          <a:bodyPr wrap="square" rtlCol="0">
            <a:spAutoFit/>
          </a:bodyPr>
          <a:lstStyle/>
          <a:p>
            <a:r>
              <a:rPr lang="en-US" sz="1000" b="1" dirty="0"/>
              <a:t>.410 Bore </a:t>
            </a:r>
          </a:p>
          <a:p>
            <a:r>
              <a:rPr lang="en-US" sz="1000" b="1" dirty="0"/>
              <a:t>.410”</a:t>
            </a: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3"/>
          <p:cNvSpPr>
            <a:spLocks noGrp="1"/>
          </p:cNvSpPr>
          <p:nvPr>
            <p:ph type="title"/>
          </p:nvPr>
        </p:nvSpPr>
        <p:spPr/>
        <p:txBody>
          <a:bodyPr/>
          <a:lstStyle/>
          <a:p>
            <a:r>
              <a:rPr lang="en-US" dirty="0"/>
              <a:t>Differences Between Firearms</a:t>
            </a:r>
          </a:p>
        </p:txBody>
      </p:sp>
      <p:sp>
        <p:nvSpPr>
          <p:cNvPr id="96259"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Shotgun Choke and Shot Pattern</a:t>
            </a:r>
          </a:p>
        </p:txBody>
      </p:sp>
      <p:sp>
        <p:nvSpPr>
          <p:cNvPr id="96260" name="Content Placeholder 5"/>
          <p:cNvSpPr>
            <a:spLocks noGrp="1"/>
          </p:cNvSpPr>
          <p:nvPr>
            <p:ph sz="half" idx="2"/>
          </p:nvPr>
        </p:nvSpPr>
        <p:spPr>
          <a:xfrm>
            <a:off x="457200" y="1916113"/>
            <a:ext cx="8229600" cy="3951287"/>
          </a:xfrm>
        </p:spPr>
        <p:txBody>
          <a:bodyPr/>
          <a:lstStyle/>
          <a:p>
            <a:r>
              <a:rPr lang="en-US" dirty="0">
                <a:latin typeface="Arial" charset="0"/>
                <a:cs typeface="Arial" charset="0"/>
              </a:rPr>
              <a:t>When shotshell is fired, pellets leave the barrel and begin to spread or scatter. The farther pellets travel, the greater the spread of the group of pellets. Spread is called shot pattern. The barrel has a choke to control spread or shot pattern.</a:t>
            </a:r>
          </a:p>
          <a:p>
            <a:r>
              <a:rPr lang="en-US" dirty="0">
                <a:latin typeface="Arial" charset="0"/>
                <a:cs typeface="Arial" charset="0"/>
              </a:rPr>
              <a:t>Steel shot is slightly lighter and harder than lead shot of same size—reducing velocity and distance and keeping pattern tighter. Pattern your shotgun with various loads of steel shot before hunting waterfowl.</a:t>
            </a:r>
          </a:p>
          <a:p>
            <a:endParaRPr lang="en-US" dirty="0">
              <a:latin typeface="Arial" charset="0"/>
              <a:cs typeface="Arial" charset="0"/>
            </a:endParaRPr>
          </a:p>
          <a:p>
            <a:pPr>
              <a:buNone/>
            </a:pPr>
            <a:endParaRPr lang="en-US" dirty="0">
              <a:latin typeface="Arial" charset="0"/>
              <a:cs typeface="Arial" charset="0"/>
            </a:endParaRPr>
          </a:p>
          <a:p>
            <a:endParaRPr lang="en-US" dirty="0">
              <a:latin typeface="Arial" charset="0"/>
              <a:cs typeface="Arial"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3"/>
          <p:cNvSpPr>
            <a:spLocks noGrp="1"/>
          </p:cNvSpPr>
          <p:nvPr>
            <p:ph type="title"/>
          </p:nvPr>
        </p:nvSpPr>
        <p:spPr/>
        <p:txBody>
          <a:bodyPr/>
          <a:lstStyle/>
          <a:p>
            <a:r>
              <a:rPr lang="en-US" dirty="0"/>
              <a:t>Differences Between Firearms</a:t>
            </a:r>
          </a:p>
        </p:txBody>
      </p:sp>
      <p:sp>
        <p:nvSpPr>
          <p:cNvPr id="97284" name="Content Placeholder 5"/>
          <p:cNvSpPr>
            <a:spLocks noGrp="1"/>
          </p:cNvSpPr>
          <p:nvPr>
            <p:ph sz="half" idx="2"/>
          </p:nvPr>
        </p:nvSpPr>
        <p:spPr>
          <a:xfrm>
            <a:off x="609600" y="1265238"/>
            <a:ext cx="8077200" cy="4525962"/>
          </a:xfrm>
        </p:spPr>
        <p:txBody>
          <a:bodyPr/>
          <a:lstStyle/>
          <a:p>
            <a:r>
              <a:rPr lang="en-US" dirty="0">
                <a:latin typeface="Arial" charset="0"/>
                <a:cs typeface="Arial" charset="0"/>
              </a:rPr>
              <a:t>Distance from target determines choke needed. </a:t>
            </a:r>
          </a:p>
          <a:p>
            <a:r>
              <a:rPr lang="en-US" dirty="0">
                <a:latin typeface="Arial" charset="0"/>
                <a:cs typeface="Arial" charset="0"/>
              </a:rPr>
              <a:t>The choke of a shotgun determines shot string only. It has no bearing on shot speed (velocity) or distance (range).</a:t>
            </a:r>
          </a:p>
          <a:p>
            <a:endParaRPr lang="en-US" dirty="0">
              <a:latin typeface="Arial" charset="0"/>
              <a:cs typeface="Arial"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3"/>
          <p:cNvSpPr>
            <a:spLocks noGrp="1"/>
          </p:cNvSpPr>
          <p:nvPr>
            <p:ph type="title"/>
          </p:nvPr>
        </p:nvSpPr>
        <p:spPr/>
        <p:txBody>
          <a:bodyPr/>
          <a:lstStyle/>
          <a:p>
            <a:r>
              <a:rPr lang="en-US" dirty="0"/>
              <a:t>Objectives</a:t>
            </a:r>
          </a:p>
        </p:txBody>
      </p:sp>
      <p:sp>
        <p:nvSpPr>
          <p:cNvPr id="33795" name="Text Placeholder 4"/>
          <p:cNvSpPr>
            <a:spLocks noGrp="1"/>
          </p:cNvSpPr>
          <p:nvPr>
            <p:ph type="body" idx="1"/>
          </p:nvPr>
        </p:nvSpPr>
        <p:spPr>
          <a:xfrm>
            <a:off x="457200" y="1143000"/>
            <a:ext cx="8229600" cy="639763"/>
          </a:xfrm>
        </p:spPr>
        <p:txBody>
          <a:bodyPr/>
          <a:lstStyle/>
          <a:p>
            <a:r>
              <a:rPr lang="en-US" dirty="0">
                <a:latin typeface="Arial" charset="0"/>
                <a:cs typeface="Arial" charset="0"/>
              </a:rPr>
              <a:t>You should be able to…</a:t>
            </a:r>
          </a:p>
        </p:txBody>
      </p:sp>
      <p:sp>
        <p:nvSpPr>
          <p:cNvPr id="33796" name="Content Placeholder 5"/>
          <p:cNvSpPr>
            <a:spLocks noGrp="1"/>
          </p:cNvSpPr>
          <p:nvPr>
            <p:ph sz="half" idx="2"/>
          </p:nvPr>
        </p:nvSpPr>
        <p:spPr>
          <a:xfrm>
            <a:off x="457200" y="1782763"/>
            <a:ext cx="8229600" cy="3951287"/>
          </a:xfrm>
        </p:spPr>
        <p:txBody>
          <a:bodyPr/>
          <a:lstStyle/>
          <a:p>
            <a:pPr>
              <a:spcBef>
                <a:spcPts val="1800"/>
              </a:spcBef>
            </a:pPr>
            <a:r>
              <a:rPr lang="en-US" dirty="0">
                <a:latin typeface="Arial" charset="0"/>
                <a:cs typeface="Arial" charset="0"/>
              </a:rPr>
              <a:t>Give two reasons why hunter education is important.</a:t>
            </a:r>
          </a:p>
          <a:p>
            <a:pPr>
              <a:spcBef>
                <a:spcPts val="1800"/>
              </a:spcBef>
            </a:pPr>
            <a:r>
              <a:rPr lang="en-US" dirty="0">
                <a:latin typeface="Arial" charset="0"/>
                <a:cs typeface="Arial" charset="0"/>
              </a:rPr>
              <a:t>Name three hunting-related projects for which the Federal Aid in Wildlife Restoration Act (Pittman–Robertson Act) funds are used.</a:t>
            </a:r>
          </a:p>
          <a:p>
            <a:pPr>
              <a:spcBef>
                <a:spcPts val="1800"/>
              </a:spcBef>
            </a:pPr>
            <a:r>
              <a:rPr lang="en-US" dirty="0">
                <a:latin typeface="Arial" charset="0"/>
                <a:cs typeface="Arial" charset="0"/>
              </a:rPr>
              <a:t>Describe the behavior of a responsible hunter.</a:t>
            </a:r>
          </a:p>
          <a:p>
            <a:pPr>
              <a:spcBef>
                <a:spcPts val="1800"/>
              </a:spcBef>
            </a:pPr>
            <a:r>
              <a:rPr lang="en-US" dirty="0">
                <a:latin typeface="Arial" charset="0"/>
                <a:cs typeface="Arial" charset="0"/>
              </a:rPr>
              <a:t>Give an example of how you can be involved in making hunting a respected sport.</a:t>
            </a:r>
          </a:p>
          <a:p>
            <a:pPr>
              <a:spcBef>
                <a:spcPts val="1800"/>
              </a:spcBef>
            </a:pPr>
            <a:r>
              <a:rPr lang="en-US" dirty="0">
                <a:latin typeface="Arial" charset="0"/>
                <a:cs typeface="Arial" charset="0"/>
              </a:rPr>
              <a:t>Name five sources of hunter education funding.</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r>
              <a:rPr lang="en-US" dirty="0"/>
              <a:t>Differences Between Firearms</a:t>
            </a:r>
          </a:p>
        </p:txBody>
      </p:sp>
      <p:sp>
        <p:nvSpPr>
          <p:cNvPr id="98307" name="Content Placeholder 2"/>
          <p:cNvSpPr>
            <a:spLocks noGrp="1"/>
          </p:cNvSpPr>
          <p:nvPr>
            <p:ph idx="1"/>
          </p:nvPr>
        </p:nvSpPr>
        <p:spPr/>
        <p:txBody>
          <a:bodyPr/>
          <a:lstStyle/>
          <a:p>
            <a:r>
              <a:rPr lang="en-US" dirty="0">
                <a:latin typeface="Arial Black" pitchFamily="34" charset="0"/>
                <a:cs typeface="Arial" charset="0"/>
              </a:rPr>
              <a:t>Cylinder</a:t>
            </a:r>
            <a:r>
              <a:rPr lang="en-US" dirty="0">
                <a:latin typeface="Arial" charset="0"/>
                <a:cs typeface="Arial" charset="0"/>
              </a:rPr>
              <a:t> choke is an unconstricted barrel. Shot string spreads quickly.</a:t>
            </a:r>
          </a:p>
          <a:p>
            <a:r>
              <a:rPr lang="en-US" dirty="0">
                <a:latin typeface="Arial Black" pitchFamily="34" charset="0"/>
                <a:cs typeface="Arial" charset="0"/>
              </a:rPr>
              <a:t>Improved Cylinder </a:t>
            </a:r>
            <a:r>
              <a:rPr lang="en-US" dirty="0">
                <a:latin typeface="Arial" charset="0"/>
                <a:cs typeface="Arial" charset="0"/>
              </a:rPr>
              <a:t>has a slight constriction. Allows shot string to spread fairly quickly. </a:t>
            </a:r>
          </a:p>
          <a:p>
            <a:r>
              <a:rPr lang="en-US" dirty="0">
                <a:latin typeface="Arial Black" pitchFamily="34" charset="0"/>
                <a:cs typeface="Arial" charset="0"/>
              </a:rPr>
              <a:t>Modified </a:t>
            </a:r>
            <a:r>
              <a:rPr lang="en-US" dirty="0">
                <a:latin typeface="Arial" charset="0"/>
                <a:cs typeface="Arial" charset="0"/>
              </a:rPr>
              <a:t>choke</a:t>
            </a:r>
            <a:r>
              <a:rPr lang="en-US" dirty="0">
                <a:latin typeface="Arial Black" pitchFamily="34" charset="0"/>
                <a:cs typeface="Arial" charset="0"/>
              </a:rPr>
              <a:t> </a:t>
            </a:r>
            <a:r>
              <a:rPr lang="en-US" dirty="0">
                <a:latin typeface="Arial" charset="0"/>
                <a:cs typeface="Arial" charset="0"/>
              </a:rPr>
              <a:t>has a moderate constriction. Pellets stays together longer, making the shot string denser and more useful at longer ranges.</a:t>
            </a:r>
          </a:p>
          <a:p>
            <a:r>
              <a:rPr lang="en-US" dirty="0">
                <a:latin typeface="Arial Black" pitchFamily="34" charset="0"/>
                <a:cs typeface="Arial" charset="0"/>
              </a:rPr>
              <a:t>Full</a:t>
            </a:r>
            <a:r>
              <a:rPr lang="en-US" dirty="0">
                <a:latin typeface="Arial" charset="0"/>
                <a:cs typeface="Arial" charset="0"/>
              </a:rPr>
              <a:t> choke has a tight constriction. Shot string holds together even longer.</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3"/>
          <p:cNvSpPr>
            <a:spLocks noGrp="1"/>
          </p:cNvSpPr>
          <p:nvPr>
            <p:ph type="title"/>
          </p:nvPr>
        </p:nvSpPr>
        <p:spPr/>
        <p:txBody>
          <a:bodyPr/>
          <a:lstStyle/>
          <a:p>
            <a:r>
              <a:rPr lang="en-US" dirty="0"/>
              <a:t>Differences Between Firearms</a:t>
            </a:r>
          </a:p>
        </p:txBody>
      </p:sp>
      <p:sp>
        <p:nvSpPr>
          <p:cNvPr id="99331"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Pattern Spread at Various Distances</a:t>
            </a:r>
          </a:p>
        </p:txBody>
      </p:sp>
      <p:pic>
        <p:nvPicPr>
          <p:cNvPr id="99332" name="Picture 4"/>
          <p:cNvPicPr>
            <a:picLocks noGrp="1" noChangeAspect="1" noChangeArrowheads="1"/>
          </p:cNvPicPr>
          <p:nvPr>
            <p:ph sz="half" idx="2"/>
          </p:nvPr>
        </p:nvPicPr>
        <p:blipFill>
          <a:blip r:embed="rId2"/>
          <a:stretch>
            <a:fillRect/>
          </a:stretch>
        </p:blipFill>
        <p:spPr>
          <a:xfrm>
            <a:off x="1238250" y="2419350"/>
            <a:ext cx="6667500" cy="3315229"/>
          </a:xfrm>
        </p:spPr>
      </p:pic>
      <p:sp>
        <p:nvSpPr>
          <p:cNvPr id="2" name="TextBox 1">
            <a:extLst>
              <a:ext uri="{FF2B5EF4-FFF2-40B4-BE49-F238E27FC236}">
                <a16:creationId xmlns:a16="http://schemas.microsoft.com/office/drawing/2014/main" id="{AE4B3598-7F49-7C47-B4A2-B78FA84EE627}"/>
              </a:ext>
            </a:extLst>
          </p:cNvPr>
          <p:cNvSpPr txBox="1"/>
          <p:nvPr/>
        </p:nvSpPr>
        <p:spPr>
          <a:xfrm>
            <a:off x="685800" y="1916113"/>
            <a:ext cx="6705600" cy="369332"/>
          </a:xfrm>
          <a:prstGeom prst="rect">
            <a:avLst/>
          </a:prstGeom>
          <a:noFill/>
        </p:spPr>
        <p:txBody>
          <a:bodyPr wrap="square" rtlCol="0">
            <a:spAutoFit/>
          </a:bodyPr>
          <a:lstStyle/>
          <a:p>
            <a:r>
              <a:rPr lang="en-US" b="1" dirty="0"/>
              <a:t>Pattern spread of lead shot is shown below in inches.</a:t>
            </a:r>
          </a:p>
        </p:txBody>
      </p:sp>
      <p:sp>
        <p:nvSpPr>
          <p:cNvPr id="3" name="TextBox 2">
            <a:extLst>
              <a:ext uri="{FF2B5EF4-FFF2-40B4-BE49-F238E27FC236}">
                <a16:creationId xmlns:a16="http://schemas.microsoft.com/office/drawing/2014/main" id="{AEB4DABF-A38C-8147-A16B-7970B490BE7A}"/>
              </a:ext>
            </a:extLst>
          </p:cNvPr>
          <p:cNvSpPr txBox="1"/>
          <p:nvPr/>
        </p:nvSpPr>
        <p:spPr>
          <a:xfrm>
            <a:off x="1066800" y="2971800"/>
            <a:ext cx="1143000" cy="246221"/>
          </a:xfrm>
          <a:prstGeom prst="rect">
            <a:avLst/>
          </a:prstGeom>
          <a:noFill/>
        </p:spPr>
        <p:txBody>
          <a:bodyPr wrap="square" rtlCol="0">
            <a:spAutoFit/>
          </a:bodyPr>
          <a:lstStyle/>
          <a:p>
            <a:r>
              <a:rPr lang="en-US" sz="1000" b="1" dirty="0"/>
              <a:t>Cylinder Choke</a:t>
            </a:r>
          </a:p>
        </p:txBody>
      </p:sp>
      <p:sp>
        <p:nvSpPr>
          <p:cNvPr id="7" name="TextBox 6">
            <a:extLst>
              <a:ext uri="{FF2B5EF4-FFF2-40B4-BE49-F238E27FC236}">
                <a16:creationId xmlns:a16="http://schemas.microsoft.com/office/drawing/2014/main" id="{346D9360-EE6D-1E4C-B0DB-68B485A30C93}"/>
              </a:ext>
            </a:extLst>
          </p:cNvPr>
          <p:cNvSpPr txBox="1"/>
          <p:nvPr/>
        </p:nvSpPr>
        <p:spPr>
          <a:xfrm>
            <a:off x="1068946" y="3825377"/>
            <a:ext cx="1143000" cy="400110"/>
          </a:xfrm>
          <a:prstGeom prst="rect">
            <a:avLst/>
          </a:prstGeom>
          <a:noFill/>
        </p:spPr>
        <p:txBody>
          <a:bodyPr wrap="square" rtlCol="0">
            <a:spAutoFit/>
          </a:bodyPr>
          <a:lstStyle/>
          <a:p>
            <a:r>
              <a:rPr lang="en-US" sz="1000" b="1" dirty="0"/>
              <a:t>Improved Cylinder Choke</a:t>
            </a:r>
          </a:p>
        </p:txBody>
      </p:sp>
      <p:sp>
        <p:nvSpPr>
          <p:cNvPr id="8" name="TextBox 7">
            <a:extLst>
              <a:ext uri="{FF2B5EF4-FFF2-40B4-BE49-F238E27FC236}">
                <a16:creationId xmlns:a16="http://schemas.microsoft.com/office/drawing/2014/main" id="{084271FA-7D5D-6745-82E8-5D0A1A539370}"/>
              </a:ext>
            </a:extLst>
          </p:cNvPr>
          <p:cNvSpPr txBox="1"/>
          <p:nvPr/>
        </p:nvSpPr>
        <p:spPr>
          <a:xfrm>
            <a:off x="1066800" y="4555842"/>
            <a:ext cx="1143000" cy="246221"/>
          </a:xfrm>
          <a:prstGeom prst="rect">
            <a:avLst/>
          </a:prstGeom>
          <a:noFill/>
        </p:spPr>
        <p:txBody>
          <a:bodyPr wrap="square" rtlCol="0">
            <a:spAutoFit/>
          </a:bodyPr>
          <a:lstStyle/>
          <a:p>
            <a:r>
              <a:rPr lang="en-US" sz="1000" b="1" dirty="0"/>
              <a:t>Modified Choke</a:t>
            </a:r>
          </a:p>
        </p:txBody>
      </p:sp>
      <p:sp>
        <p:nvSpPr>
          <p:cNvPr id="9" name="TextBox 8">
            <a:extLst>
              <a:ext uri="{FF2B5EF4-FFF2-40B4-BE49-F238E27FC236}">
                <a16:creationId xmlns:a16="http://schemas.microsoft.com/office/drawing/2014/main" id="{A471CBB2-7F90-F14B-8554-3326A2845449}"/>
              </a:ext>
            </a:extLst>
          </p:cNvPr>
          <p:cNvSpPr txBox="1"/>
          <p:nvPr/>
        </p:nvSpPr>
        <p:spPr>
          <a:xfrm>
            <a:off x="1066800" y="5399245"/>
            <a:ext cx="1143000" cy="246221"/>
          </a:xfrm>
          <a:prstGeom prst="rect">
            <a:avLst/>
          </a:prstGeom>
          <a:noFill/>
        </p:spPr>
        <p:txBody>
          <a:bodyPr wrap="square" rtlCol="0">
            <a:spAutoFit/>
          </a:bodyPr>
          <a:lstStyle/>
          <a:p>
            <a:r>
              <a:rPr lang="en-US" sz="1000" b="1" dirty="0"/>
              <a:t>Full Choke</a:t>
            </a:r>
          </a:p>
        </p:txBody>
      </p:sp>
      <p:sp>
        <p:nvSpPr>
          <p:cNvPr id="10" name="TextBox 9">
            <a:extLst>
              <a:ext uri="{FF2B5EF4-FFF2-40B4-BE49-F238E27FC236}">
                <a16:creationId xmlns:a16="http://schemas.microsoft.com/office/drawing/2014/main" id="{4F13FC11-A824-A040-B00A-B04B8133A94D}"/>
              </a:ext>
            </a:extLst>
          </p:cNvPr>
          <p:cNvSpPr txBox="1"/>
          <p:nvPr/>
        </p:nvSpPr>
        <p:spPr>
          <a:xfrm>
            <a:off x="5562600" y="2971799"/>
            <a:ext cx="1143000" cy="246221"/>
          </a:xfrm>
          <a:prstGeom prst="rect">
            <a:avLst/>
          </a:prstGeom>
          <a:noFill/>
        </p:spPr>
        <p:txBody>
          <a:bodyPr wrap="square" rtlCol="0">
            <a:spAutoFit/>
          </a:bodyPr>
          <a:lstStyle/>
          <a:p>
            <a:r>
              <a:rPr lang="en-US" sz="1000" b="1" dirty="0"/>
              <a:t>Cylinder Choke</a:t>
            </a:r>
          </a:p>
        </p:txBody>
      </p:sp>
      <p:sp>
        <p:nvSpPr>
          <p:cNvPr id="11" name="TextBox 10">
            <a:extLst>
              <a:ext uri="{FF2B5EF4-FFF2-40B4-BE49-F238E27FC236}">
                <a16:creationId xmlns:a16="http://schemas.microsoft.com/office/drawing/2014/main" id="{6289BC1B-6E9C-E044-B40F-E8EF3CEC0112}"/>
              </a:ext>
            </a:extLst>
          </p:cNvPr>
          <p:cNvSpPr txBox="1"/>
          <p:nvPr/>
        </p:nvSpPr>
        <p:spPr>
          <a:xfrm>
            <a:off x="5791200" y="3825376"/>
            <a:ext cx="1143000" cy="400110"/>
          </a:xfrm>
          <a:prstGeom prst="rect">
            <a:avLst/>
          </a:prstGeom>
          <a:noFill/>
        </p:spPr>
        <p:txBody>
          <a:bodyPr wrap="square" rtlCol="0">
            <a:spAutoFit/>
          </a:bodyPr>
          <a:lstStyle/>
          <a:p>
            <a:r>
              <a:rPr lang="en-US" sz="1000" b="1" dirty="0"/>
              <a:t>Improved Cylinder Choke</a:t>
            </a:r>
          </a:p>
        </p:txBody>
      </p:sp>
      <p:sp>
        <p:nvSpPr>
          <p:cNvPr id="12" name="TextBox 11">
            <a:extLst>
              <a:ext uri="{FF2B5EF4-FFF2-40B4-BE49-F238E27FC236}">
                <a16:creationId xmlns:a16="http://schemas.microsoft.com/office/drawing/2014/main" id="{AB95CA5B-662E-7D42-93F3-0A98C682CF5A}"/>
              </a:ext>
            </a:extLst>
          </p:cNvPr>
          <p:cNvSpPr txBox="1"/>
          <p:nvPr/>
        </p:nvSpPr>
        <p:spPr>
          <a:xfrm>
            <a:off x="6172200" y="4678953"/>
            <a:ext cx="1143000" cy="246221"/>
          </a:xfrm>
          <a:prstGeom prst="rect">
            <a:avLst/>
          </a:prstGeom>
          <a:noFill/>
        </p:spPr>
        <p:txBody>
          <a:bodyPr wrap="square" rtlCol="0">
            <a:spAutoFit/>
          </a:bodyPr>
          <a:lstStyle/>
          <a:p>
            <a:r>
              <a:rPr lang="en-US" sz="1000" b="1" dirty="0"/>
              <a:t>Modified Choke</a:t>
            </a:r>
          </a:p>
        </p:txBody>
      </p:sp>
      <p:sp>
        <p:nvSpPr>
          <p:cNvPr id="13" name="TextBox 12">
            <a:extLst>
              <a:ext uri="{FF2B5EF4-FFF2-40B4-BE49-F238E27FC236}">
                <a16:creationId xmlns:a16="http://schemas.microsoft.com/office/drawing/2014/main" id="{CE8DFE69-7EAF-534F-9546-D2F363354E6E}"/>
              </a:ext>
            </a:extLst>
          </p:cNvPr>
          <p:cNvSpPr txBox="1"/>
          <p:nvPr/>
        </p:nvSpPr>
        <p:spPr>
          <a:xfrm>
            <a:off x="6629400" y="5487049"/>
            <a:ext cx="1143000" cy="246221"/>
          </a:xfrm>
          <a:prstGeom prst="rect">
            <a:avLst/>
          </a:prstGeom>
          <a:noFill/>
        </p:spPr>
        <p:txBody>
          <a:bodyPr wrap="square" rtlCol="0">
            <a:spAutoFit/>
          </a:bodyPr>
          <a:lstStyle/>
          <a:p>
            <a:r>
              <a:rPr lang="en-US" sz="1000" b="1" dirty="0"/>
              <a:t>Full Choke</a:t>
            </a:r>
          </a:p>
        </p:txBody>
      </p:sp>
      <p:sp>
        <p:nvSpPr>
          <p:cNvPr id="4" name="TextBox 3">
            <a:extLst>
              <a:ext uri="{FF2B5EF4-FFF2-40B4-BE49-F238E27FC236}">
                <a16:creationId xmlns:a16="http://schemas.microsoft.com/office/drawing/2014/main" id="{EAB91A56-9893-2146-97A2-E096C4F08B96}"/>
              </a:ext>
            </a:extLst>
          </p:cNvPr>
          <p:cNvSpPr txBox="1"/>
          <p:nvPr/>
        </p:nvSpPr>
        <p:spPr>
          <a:xfrm>
            <a:off x="7335592" y="2143541"/>
            <a:ext cx="1295400" cy="553998"/>
          </a:xfrm>
          <a:prstGeom prst="rect">
            <a:avLst/>
          </a:prstGeom>
          <a:noFill/>
        </p:spPr>
        <p:txBody>
          <a:bodyPr wrap="square" rtlCol="0">
            <a:spAutoFit/>
          </a:bodyPr>
          <a:lstStyle/>
          <a:p>
            <a:r>
              <a:rPr lang="en-US" sz="1000" b="1" dirty="0"/>
              <a:t>Bore narrowing is exaggerated for clarity.</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2"/>
          <a:stretch>
            <a:fillRect/>
          </a:stretch>
        </p:blipFill>
        <p:spPr bwMode="auto">
          <a:xfrm>
            <a:off x="1340517" y="3810000"/>
            <a:ext cx="2346134" cy="2408238"/>
          </a:xfrm>
          <a:prstGeom prst="rect">
            <a:avLst/>
          </a:prstGeom>
          <a:noFill/>
          <a:ln w="9525">
            <a:noFill/>
            <a:miter lim="800000"/>
            <a:headEnd/>
            <a:tailEnd/>
          </a:ln>
        </p:spPr>
      </p:pic>
      <p:pic>
        <p:nvPicPr>
          <p:cNvPr id="100355" name="Picture 3"/>
          <p:cNvPicPr>
            <a:picLocks noChangeAspect="1" noChangeArrowheads="1"/>
          </p:cNvPicPr>
          <p:nvPr/>
        </p:nvPicPr>
        <p:blipFill>
          <a:blip r:embed="rId3"/>
          <a:stretch>
            <a:fillRect/>
          </a:stretch>
        </p:blipFill>
        <p:spPr bwMode="auto">
          <a:xfrm>
            <a:off x="5257800" y="2301081"/>
            <a:ext cx="2576571" cy="2644775"/>
          </a:xfrm>
          <a:prstGeom prst="rect">
            <a:avLst/>
          </a:prstGeom>
          <a:noFill/>
          <a:ln w="9525">
            <a:noFill/>
            <a:miter lim="800000"/>
            <a:headEnd/>
            <a:tailEnd/>
          </a:ln>
        </p:spPr>
      </p:pic>
      <p:sp>
        <p:nvSpPr>
          <p:cNvPr id="100356" name="Title 5"/>
          <p:cNvSpPr>
            <a:spLocks noGrp="1"/>
          </p:cNvSpPr>
          <p:nvPr>
            <p:ph type="title"/>
          </p:nvPr>
        </p:nvSpPr>
        <p:spPr/>
        <p:txBody>
          <a:bodyPr/>
          <a:lstStyle/>
          <a:p>
            <a:r>
              <a:rPr lang="en-US" dirty="0"/>
              <a:t>Match Firearms and Ammunition</a:t>
            </a:r>
          </a:p>
        </p:txBody>
      </p:sp>
      <p:sp>
        <p:nvSpPr>
          <p:cNvPr id="100357" name="Content Placeholder 6"/>
          <p:cNvSpPr>
            <a:spLocks noGrp="1"/>
          </p:cNvSpPr>
          <p:nvPr>
            <p:ph idx="1"/>
          </p:nvPr>
        </p:nvSpPr>
        <p:spPr/>
        <p:txBody>
          <a:bodyPr/>
          <a:lstStyle/>
          <a:p>
            <a:r>
              <a:rPr lang="en-US" dirty="0">
                <a:latin typeface="Arial" charset="0"/>
                <a:cs typeface="Arial" charset="0"/>
              </a:rPr>
              <a:t>Read the specific caliber or gauge designations on side of barrel. Match designation exactly. Shotgun barrels give gauge and length of chamber </a:t>
            </a:r>
            <a:br>
              <a:rPr lang="en-US" dirty="0">
                <a:latin typeface="Arial" charset="0"/>
                <a:cs typeface="Arial" charset="0"/>
              </a:rPr>
            </a:br>
            <a:r>
              <a:rPr lang="en-US" dirty="0">
                <a:latin typeface="Arial" charset="0"/>
                <a:cs typeface="Arial" charset="0"/>
              </a:rPr>
              <a:t>(“12 gauge for 2 ¾-inch shells” or “20-gauge magnum for 3-inch shells”).</a:t>
            </a:r>
          </a:p>
        </p:txBody>
      </p:sp>
      <p:sp>
        <p:nvSpPr>
          <p:cNvPr id="100358" name="Text Box 5"/>
          <p:cNvSpPr txBox="1">
            <a:spLocks noChangeArrowheads="1"/>
          </p:cNvSpPr>
          <p:nvPr/>
        </p:nvSpPr>
        <p:spPr bwMode="auto">
          <a:xfrm>
            <a:off x="1038225" y="5616575"/>
            <a:ext cx="2754313" cy="708025"/>
          </a:xfrm>
          <a:prstGeom prst="rect">
            <a:avLst/>
          </a:prstGeom>
          <a:noFill/>
          <a:ln w="9525">
            <a:noFill/>
            <a:miter lim="800000"/>
            <a:headEnd/>
            <a:tailEnd/>
          </a:ln>
        </p:spPr>
        <p:txBody>
          <a:bodyPr>
            <a:spAutoFit/>
          </a:bodyPr>
          <a:lstStyle/>
          <a:p>
            <a:pPr algn="ctr"/>
            <a:r>
              <a:rPr lang="en-US" sz="2000" b="1" dirty="0">
                <a:solidFill>
                  <a:srgbClr val="000000"/>
                </a:solidFill>
                <a:cs typeface="Arial" charset="0"/>
              </a:rPr>
              <a:t>Gauge and length</a:t>
            </a:r>
          </a:p>
          <a:p>
            <a:pPr algn="ctr"/>
            <a:r>
              <a:rPr lang="en-US" sz="2000" b="1" dirty="0">
                <a:solidFill>
                  <a:srgbClr val="000000"/>
                </a:solidFill>
                <a:cs typeface="Arial" charset="0"/>
              </a:rPr>
              <a:t>of chamber</a:t>
            </a:r>
          </a:p>
        </p:txBody>
      </p:sp>
      <p:sp>
        <p:nvSpPr>
          <p:cNvPr id="100359" name="Text Box 6"/>
          <p:cNvSpPr txBox="1">
            <a:spLocks noChangeArrowheads="1"/>
          </p:cNvSpPr>
          <p:nvPr/>
        </p:nvSpPr>
        <p:spPr bwMode="auto">
          <a:xfrm>
            <a:off x="5900738" y="5616575"/>
            <a:ext cx="1566862" cy="400050"/>
          </a:xfrm>
          <a:prstGeom prst="rect">
            <a:avLst/>
          </a:prstGeom>
          <a:noFill/>
          <a:ln w="9525">
            <a:noFill/>
            <a:miter lim="800000"/>
            <a:headEnd/>
            <a:tailEnd/>
          </a:ln>
        </p:spPr>
        <p:txBody>
          <a:bodyPr wrap="none">
            <a:spAutoFit/>
          </a:bodyPr>
          <a:lstStyle/>
          <a:p>
            <a:pPr algn="ctr"/>
            <a:r>
              <a:rPr lang="en-US" sz="2000" b="1" dirty="0">
                <a:solidFill>
                  <a:srgbClr val="000000"/>
                </a:solidFill>
                <a:cs typeface="Arial" charset="0"/>
              </a:rPr>
              <a:t>Data stamp</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en-US" dirty="0"/>
              <a:t>Match Firearms and Ammunition</a:t>
            </a:r>
            <a:endParaRPr lang="en-US" sz="2400" dirty="0"/>
          </a:p>
        </p:txBody>
      </p:sp>
      <p:sp>
        <p:nvSpPr>
          <p:cNvPr id="1623043" name="Rectangle 3"/>
          <p:cNvSpPr>
            <a:spLocks noGrp="1" noChangeArrowheads="1"/>
          </p:cNvSpPr>
          <p:nvPr>
            <p:ph idx="1"/>
          </p:nvPr>
        </p:nvSpPr>
        <p:spPr/>
        <p:txBody>
          <a:bodyPr/>
          <a:lstStyle/>
          <a:p>
            <a:pPr eaLnBrk="1" hangingPunct="1">
              <a:defRPr/>
            </a:pPr>
            <a:r>
              <a:rPr lang="en-US" dirty="0">
                <a:solidFill>
                  <a:srgbClr val="000000"/>
                </a:solidFill>
              </a:rPr>
              <a:t>Carefully read information on lid of ammunition box. With shotgun ammunition, always check </a:t>
            </a:r>
            <a:r>
              <a:rPr lang="en-US" dirty="0">
                <a:solidFill>
                  <a:srgbClr val="000000"/>
                </a:solidFill>
                <a:latin typeface="Arial Black" pitchFamily="34" charset="0"/>
              </a:rPr>
              <a:t>both</a:t>
            </a:r>
            <a:r>
              <a:rPr lang="en-US" dirty="0">
                <a:solidFill>
                  <a:srgbClr val="000000"/>
                </a:solidFill>
                <a:latin typeface="+mj-lt"/>
              </a:rPr>
              <a:t> </a:t>
            </a:r>
            <a:r>
              <a:rPr lang="en-US" dirty="0">
                <a:solidFill>
                  <a:srgbClr val="000000"/>
                </a:solidFill>
              </a:rPr>
              <a:t>gauge and shell length, and whether it’s a magnum load to ensure it matches data on barrel.</a:t>
            </a:r>
          </a:p>
          <a:p>
            <a:pPr eaLnBrk="1" hangingPunct="1">
              <a:defRPr/>
            </a:pPr>
            <a:r>
              <a:rPr lang="en-US" dirty="0">
                <a:solidFill>
                  <a:srgbClr val="000000"/>
                </a:solidFill>
              </a:rPr>
              <a:t>Match the information on the barrel to the information on the cartridge or shotshell</a:t>
            </a:r>
            <a:r>
              <a:rPr lang="en-US" dirty="0">
                <a:solidFill>
                  <a:srgbClr val="000000"/>
                </a:solidFill>
                <a:latin typeface="Arial Black" pitchFamily="34" charset="0"/>
              </a:rPr>
              <a:t> before you shoot.</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4"/>
          <p:cNvPicPr>
            <a:picLocks noChangeAspect="1" noChangeArrowheads="1"/>
          </p:cNvPicPr>
          <p:nvPr/>
        </p:nvPicPr>
        <p:blipFill>
          <a:blip r:embed="rId2"/>
          <a:stretch>
            <a:fillRect/>
          </a:stretch>
        </p:blipFill>
        <p:spPr bwMode="auto">
          <a:xfrm>
            <a:off x="4602546" y="2895600"/>
            <a:ext cx="3844158" cy="2895600"/>
          </a:xfrm>
          <a:prstGeom prst="rect">
            <a:avLst/>
          </a:prstGeom>
          <a:noFill/>
          <a:ln w="9525">
            <a:noFill/>
            <a:miter lim="800000"/>
            <a:headEnd/>
            <a:tailEnd/>
          </a:ln>
        </p:spPr>
      </p:pic>
      <p:sp>
        <p:nvSpPr>
          <p:cNvPr id="102403" name="Rectangle 2"/>
          <p:cNvSpPr>
            <a:spLocks noGrp="1" noChangeArrowheads="1"/>
          </p:cNvSpPr>
          <p:nvPr>
            <p:ph type="title"/>
          </p:nvPr>
        </p:nvSpPr>
        <p:spPr/>
        <p:txBody>
          <a:bodyPr/>
          <a:lstStyle/>
          <a:p>
            <a:pPr eaLnBrk="1" hangingPunct="1"/>
            <a:r>
              <a:rPr lang="en-US" dirty="0"/>
              <a:t>Match Firearms and Ammunition</a:t>
            </a:r>
            <a:endParaRPr lang="en-US" sz="2400" dirty="0"/>
          </a:p>
        </p:txBody>
      </p:sp>
      <p:sp>
        <p:nvSpPr>
          <p:cNvPr id="102404" name="Content Placeholder 3"/>
          <p:cNvSpPr>
            <a:spLocks noGrp="1"/>
          </p:cNvSpPr>
          <p:nvPr>
            <p:ph idx="1"/>
          </p:nvPr>
        </p:nvSpPr>
        <p:spPr>
          <a:xfrm>
            <a:off x="487746" y="1228967"/>
            <a:ext cx="8229600" cy="4191000"/>
          </a:xfrm>
        </p:spPr>
        <p:txBody>
          <a:bodyPr/>
          <a:lstStyle/>
          <a:p>
            <a:r>
              <a:rPr lang="en-US" dirty="0">
                <a:latin typeface="Arial" charset="0"/>
                <a:cs typeface="Arial" charset="0"/>
              </a:rPr>
              <a:t>Safety practices that will help you avoid using the wrong ammunition are:</a:t>
            </a:r>
          </a:p>
          <a:p>
            <a:pPr lvl="1"/>
            <a:r>
              <a:rPr lang="en-US" dirty="0">
                <a:latin typeface="Arial" charset="0"/>
                <a:cs typeface="Arial" charset="0"/>
              </a:rPr>
              <a:t>Purchase only correct ammunition. </a:t>
            </a:r>
          </a:p>
          <a:p>
            <a:pPr lvl="1"/>
            <a:r>
              <a:rPr lang="en-US" dirty="0">
                <a:latin typeface="Arial" charset="0"/>
                <a:cs typeface="Arial" charset="0"/>
              </a:rPr>
              <a:t>Carry only correct ammunition </a:t>
            </a:r>
            <a:br>
              <a:rPr lang="en-US" dirty="0">
                <a:latin typeface="Arial" charset="0"/>
                <a:cs typeface="Arial" charset="0"/>
              </a:rPr>
            </a:br>
            <a:r>
              <a:rPr lang="en-US" dirty="0">
                <a:latin typeface="Arial" charset="0"/>
                <a:cs typeface="Arial" charset="0"/>
              </a:rPr>
              <a:t>for firearm you’re using. Never </a:t>
            </a:r>
            <a:br>
              <a:rPr lang="en-US" dirty="0">
                <a:latin typeface="Arial" charset="0"/>
                <a:cs typeface="Arial" charset="0"/>
              </a:rPr>
            </a:br>
            <a:r>
              <a:rPr lang="en-US" dirty="0">
                <a:latin typeface="Arial" charset="0"/>
                <a:cs typeface="Arial" charset="0"/>
              </a:rPr>
              <a:t>mix ammunition. Common </a:t>
            </a:r>
            <a:br>
              <a:rPr lang="en-US" dirty="0">
                <a:latin typeface="Arial" charset="0"/>
                <a:cs typeface="Arial" charset="0"/>
              </a:rPr>
            </a:br>
            <a:r>
              <a:rPr lang="en-US" dirty="0">
                <a:latin typeface="Arial" charset="0"/>
                <a:cs typeface="Arial" charset="0"/>
              </a:rPr>
              <a:t>mistake involves putting </a:t>
            </a:r>
            <a:br>
              <a:rPr lang="en-US" dirty="0">
                <a:latin typeface="Arial" charset="0"/>
                <a:cs typeface="Arial" charset="0"/>
              </a:rPr>
            </a:br>
            <a:r>
              <a:rPr lang="en-US" dirty="0">
                <a:latin typeface="Arial" charset="0"/>
                <a:cs typeface="Arial" charset="0"/>
              </a:rPr>
              <a:t>20-gauge shotshell into </a:t>
            </a:r>
            <a:br>
              <a:rPr lang="en-US" dirty="0">
                <a:latin typeface="Arial" charset="0"/>
                <a:cs typeface="Arial" charset="0"/>
              </a:rPr>
            </a:br>
            <a:r>
              <a:rPr lang="en-US" dirty="0">
                <a:latin typeface="Arial" charset="0"/>
                <a:cs typeface="Arial" charset="0"/>
              </a:rPr>
              <a:t>12-gauge shotgun, </a:t>
            </a:r>
            <a:br>
              <a:rPr lang="en-US" dirty="0">
                <a:latin typeface="Arial" charset="0"/>
                <a:cs typeface="Arial" charset="0"/>
              </a:rPr>
            </a:br>
            <a:r>
              <a:rPr lang="en-US" dirty="0">
                <a:latin typeface="Arial" charset="0"/>
                <a:cs typeface="Arial" charset="0"/>
              </a:rPr>
              <a:t>which causes an </a:t>
            </a:r>
            <a:br>
              <a:rPr lang="en-US" dirty="0">
                <a:latin typeface="Arial" charset="0"/>
                <a:cs typeface="Arial" charset="0"/>
              </a:rPr>
            </a:br>
            <a:r>
              <a:rPr lang="en-US" dirty="0">
                <a:latin typeface="Arial" charset="0"/>
                <a:cs typeface="Arial" charset="0"/>
              </a:rPr>
              <a:t>obstruction.</a:t>
            </a:r>
          </a:p>
        </p:txBody>
      </p:sp>
      <p:sp>
        <p:nvSpPr>
          <p:cNvPr id="102406" name="Text Box 5"/>
          <p:cNvSpPr txBox="1">
            <a:spLocks noChangeArrowheads="1"/>
          </p:cNvSpPr>
          <p:nvPr/>
        </p:nvSpPr>
        <p:spPr bwMode="auto">
          <a:xfrm>
            <a:off x="5410200" y="5257800"/>
            <a:ext cx="3581400" cy="708025"/>
          </a:xfrm>
          <a:prstGeom prst="rect">
            <a:avLst/>
          </a:prstGeom>
          <a:noFill/>
          <a:ln w="9525">
            <a:noFill/>
            <a:miter lim="800000"/>
            <a:headEnd/>
            <a:tailEnd/>
          </a:ln>
        </p:spPr>
        <p:txBody>
          <a:bodyPr>
            <a:spAutoFit/>
          </a:bodyPr>
          <a:lstStyle/>
          <a:p>
            <a:pPr algn="r"/>
            <a:r>
              <a:rPr lang="en-US" sz="2000" b="1" dirty="0">
                <a:solidFill>
                  <a:srgbClr val="000000"/>
                </a:solidFill>
              </a:rPr>
              <a:t>20-gauge shotshell</a:t>
            </a:r>
          </a:p>
          <a:p>
            <a:pPr algn="r"/>
            <a:r>
              <a:rPr lang="en-US" sz="2000" b="1" dirty="0">
                <a:solidFill>
                  <a:srgbClr val="000000"/>
                </a:solidFill>
              </a:rPr>
              <a:t>lodged in a 12-gauge barrel</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3"/>
          <p:cNvSpPr>
            <a:spLocks noGrp="1"/>
          </p:cNvSpPr>
          <p:nvPr>
            <p:ph type="title"/>
          </p:nvPr>
        </p:nvSpPr>
        <p:spPr/>
        <p:txBody>
          <a:bodyPr/>
          <a:lstStyle/>
          <a:p>
            <a:r>
              <a:rPr lang="en-US" dirty="0"/>
              <a:t>Match Firearms and Ammunition</a:t>
            </a:r>
          </a:p>
        </p:txBody>
      </p:sp>
      <p:sp>
        <p:nvSpPr>
          <p:cNvPr id="103427" name="Text Placeholder 4"/>
          <p:cNvSpPr>
            <a:spLocks noGrp="1"/>
          </p:cNvSpPr>
          <p:nvPr>
            <p:ph type="body" idx="1"/>
          </p:nvPr>
        </p:nvSpPr>
        <p:spPr>
          <a:xfrm>
            <a:off x="457200" y="1276350"/>
            <a:ext cx="8229600" cy="639763"/>
          </a:xfrm>
        </p:spPr>
        <p:txBody>
          <a:bodyPr/>
          <a:lstStyle/>
          <a:p>
            <a:r>
              <a:rPr lang="en-US" dirty="0">
                <a:latin typeface="Arial" charset="0"/>
                <a:cs typeface="Arial" charset="0"/>
              </a:rPr>
              <a:t>Safety Tip</a:t>
            </a:r>
          </a:p>
        </p:txBody>
      </p:sp>
      <p:sp>
        <p:nvSpPr>
          <p:cNvPr id="103428" name="Content Placeholder 5"/>
          <p:cNvSpPr>
            <a:spLocks noGrp="1"/>
          </p:cNvSpPr>
          <p:nvPr>
            <p:ph sz="half" idx="2"/>
          </p:nvPr>
        </p:nvSpPr>
        <p:spPr>
          <a:xfrm>
            <a:off x="457200" y="1916113"/>
            <a:ext cx="8229600" cy="3951287"/>
          </a:xfrm>
        </p:spPr>
        <p:txBody>
          <a:bodyPr/>
          <a:lstStyle/>
          <a:p>
            <a:r>
              <a:rPr lang="en-US" dirty="0">
                <a:latin typeface="Arial" charset="0"/>
                <a:cs typeface="Arial" charset="0"/>
              </a:rPr>
              <a:t>Hang fires happen when firing pin has struck primer and there is a delay before it fires. Misfire is when primer fails to ignite the powder.</a:t>
            </a:r>
          </a:p>
          <a:p>
            <a:r>
              <a:rPr lang="en-US" dirty="0">
                <a:latin typeface="Arial" charset="0"/>
                <a:cs typeface="Arial" charset="0"/>
              </a:rPr>
              <a:t>Always treat a “misfire” or a “hang fire” as if firearm is going to discharge at any second and keep the firearm pointed in a safe direction. Leave action closed and retain your shooting position. Most importantly, maintain muzzle control in a safe direction at all times.</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p:txBody>
          <a:bodyPr/>
          <a:lstStyle/>
          <a:p>
            <a:r>
              <a:rPr lang="en-US" dirty="0"/>
              <a:t>Know Your Firearm’s Range</a:t>
            </a:r>
          </a:p>
        </p:txBody>
      </p:sp>
      <p:sp>
        <p:nvSpPr>
          <p:cNvPr id="104451" name="Content Placeholder 2"/>
          <p:cNvSpPr>
            <a:spLocks noGrp="1"/>
          </p:cNvSpPr>
          <p:nvPr>
            <p:ph idx="1"/>
          </p:nvPr>
        </p:nvSpPr>
        <p:spPr/>
        <p:txBody>
          <a:bodyPr/>
          <a:lstStyle/>
          <a:p>
            <a:r>
              <a:rPr lang="en-US" dirty="0">
                <a:latin typeface="Arial" charset="0"/>
                <a:cs typeface="Arial" charset="0"/>
              </a:rPr>
              <a:t>Knowing firearm’s “maximum projectile range” is critical—tells at what distances firearm’s projectile could cause injury and damage to persons, animals, or objects.</a:t>
            </a:r>
          </a:p>
          <a:p>
            <a:r>
              <a:rPr lang="en-US" dirty="0">
                <a:latin typeface="Arial" charset="0"/>
                <a:cs typeface="Arial" charset="0"/>
              </a:rPr>
              <a:t>When hunting, knowing the “effective killing range” lets you immediately assess when shot will give clean kill. The effective killing range will always be less than the maximum projectile range.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r>
              <a:rPr lang="en-US" dirty="0"/>
              <a:t>Know Your Firearm’s Range</a:t>
            </a:r>
            <a:endParaRPr lang="en-US" sz="2400" dirty="0"/>
          </a:p>
        </p:txBody>
      </p:sp>
      <p:pic>
        <p:nvPicPr>
          <p:cNvPr id="105475" name="Picture 3" descr="rifle_shooting_range"/>
          <p:cNvPicPr>
            <a:picLocks noGrp="1" noChangeAspect="1" noChangeArrowheads="1"/>
          </p:cNvPicPr>
          <p:nvPr>
            <p:ph idx="1"/>
          </p:nvPr>
        </p:nvPicPr>
        <p:blipFill>
          <a:blip r:embed="rId2"/>
          <a:srcRect/>
          <a:stretch>
            <a:fillRect/>
          </a:stretch>
        </p:blipFill>
        <p:spPr>
          <a:xfrm>
            <a:off x="1143000" y="1295400"/>
            <a:ext cx="6858000" cy="4632325"/>
          </a:xfrm>
        </p:spPr>
      </p:pic>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en-US" dirty="0"/>
              <a:t>Know Your Firearm’s Range</a:t>
            </a:r>
            <a:endParaRPr lang="en-US" sz="2400" dirty="0"/>
          </a:p>
        </p:txBody>
      </p:sp>
      <p:pic>
        <p:nvPicPr>
          <p:cNvPr id="106499" name="Picture 3" descr="shotgun_shooting_range"/>
          <p:cNvPicPr>
            <a:picLocks noGrp="1" noChangeAspect="1" noChangeArrowheads="1"/>
          </p:cNvPicPr>
          <p:nvPr>
            <p:ph idx="1"/>
          </p:nvPr>
        </p:nvPicPr>
        <p:blipFill>
          <a:blip r:embed="rId2"/>
          <a:srcRect/>
          <a:stretch>
            <a:fillRect/>
          </a:stretch>
        </p:blipFill>
        <p:spPr>
          <a:xfrm>
            <a:off x="866775" y="1447800"/>
            <a:ext cx="7439025" cy="4191000"/>
          </a:xfrm>
        </p:spPr>
      </p:pic>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n-US" dirty="0"/>
              <a:t>Know Your Firearm’s Range</a:t>
            </a:r>
            <a:endParaRPr lang="en-US" sz="2400" dirty="0"/>
          </a:p>
        </p:txBody>
      </p:sp>
      <p:pic>
        <p:nvPicPr>
          <p:cNvPr id="107523" name="Picture 3" descr="handgun_shooting_range"/>
          <p:cNvPicPr>
            <a:picLocks noGrp="1" noChangeAspect="1" noChangeArrowheads="1"/>
          </p:cNvPicPr>
          <p:nvPr>
            <p:ph idx="1"/>
          </p:nvPr>
        </p:nvPicPr>
        <p:blipFill>
          <a:blip r:embed="rId2"/>
          <a:srcRect/>
          <a:stretch>
            <a:fillRect/>
          </a:stretch>
        </p:blipFill>
        <p:spPr>
          <a:xfrm>
            <a:off x="739775" y="1905000"/>
            <a:ext cx="7642225" cy="3111500"/>
          </a:xfrm>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dirty="0"/>
              <a:t>Why Hunter Education?</a:t>
            </a:r>
          </a:p>
        </p:txBody>
      </p:sp>
      <p:sp>
        <p:nvSpPr>
          <p:cNvPr id="34819" name="Content Placeholder 2"/>
          <p:cNvSpPr>
            <a:spLocks noGrp="1"/>
          </p:cNvSpPr>
          <p:nvPr>
            <p:ph idx="1"/>
          </p:nvPr>
        </p:nvSpPr>
        <p:spPr/>
        <p:txBody>
          <a:bodyPr/>
          <a:lstStyle/>
          <a:p>
            <a:r>
              <a:rPr lang="en-US" dirty="0">
                <a:latin typeface="Arial" charset="0"/>
                <a:cs typeface="Arial" charset="0"/>
              </a:rPr>
              <a:t>Mandated hunter education program began in New York in 1949.</a:t>
            </a:r>
          </a:p>
          <a:p>
            <a:r>
              <a:rPr lang="en-US" dirty="0">
                <a:latin typeface="Arial" charset="0"/>
                <a:cs typeface="Arial" charset="0"/>
              </a:rPr>
              <a:t>Later, safety coordinators formed International Hunter Education Association (IHEA). </a:t>
            </a:r>
          </a:p>
          <a:p>
            <a:r>
              <a:rPr lang="en-US" dirty="0">
                <a:latin typeface="Arial" charset="0"/>
                <a:cs typeface="Arial" charset="0"/>
              </a:rPr>
              <a:t>The mission of IHEA-USA is to foster hunting by developing safe, responsible, and knowledgeable hunters.</a:t>
            </a:r>
          </a:p>
        </p:txBody>
      </p:sp>
      <p:pic>
        <p:nvPicPr>
          <p:cNvPr id="34820" name="Picture 5" descr="\\Ladybird\shared_graphics\Hunting_Graphics\Export_PPT\Generic_export_ppt\IHEA_logo_color.jpg"/>
          <p:cNvPicPr>
            <a:picLocks noChangeAspect="1" noChangeArrowheads="1"/>
          </p:cNvPicPr>
          <p:nvPr/>
        </p:nvPicPr>
        <p:blipFill>
          <a:blip r:embed="rId2"/>
          <a:stretch>
            <a:fillRect/>
          </a:stretch>
        </p:blipFill>
        <p:spPr bwMode="auto">
          <a:xfrm>
            <a:off x="2324100" y="4724852"/>
            <a:ext cx="4495800" cy="1122724"/>
          </a:xfrm>
          <a:prstGeom prst="rect">
            <a:avLst/>
          </a:prstGeom>
          <a:noFill/>
          <a:ln w="9525">
            <a:noFill/>
            <a:miter lim="800000"/>
            <a:headEnd/>
            <a:tailEnd/>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AB172-AF0F-424C-BD51-C6A116F1AA5E}"/>
              </a:ext>
            </a:extLst>
          </p:cNvPr>
          <p:cNvSpPr>
            <a:spLocks noGrp="1"/>
          </p:cNvSpPr>
          <p:nvPr>
            <p:ph type="title"/>
          </p:nvPr>
        </p:nvSpPr>
        <p:spPr/>
        <p:txBody>
          <a:bodyPr/>
          <a:lstStyle/>
          <a:p>
            <a:r>
              <a:rPr lang="en-US" dirty="0"/>
              <a:t>Cleaning Your Firearm</a:t>
            </a:r>
          </a:p>
        </p:txBody>
      </p:sp>
      <p:sp>
        <p:nvSpPr>
          <p:cNvPr id="3" name="Content Placeholder 2">
            <a:extLst>
              <a:ext uri="{FF2B5EF4-FFF2-40B4-BE49-F238E27FC236}">
                <a16:creationId xmlns:a16="http://schemas.microsoft.com/office/drawing/2014/main" id="{FA72B40D-7F38-A949-9862-74E747E21062}"/>
              </a:ext>
            </a:extLst>
          </p:cNvPr>
          <p:cNvSpPr>
            <a:spLocks noGrp="1"/>
          </p:cNvSpPr>
          <p:nvPr>
            <p:ph idx="1"/>
          </p:nvPr>
        </p:nvSpPr>
        <p:spPr/>
        <p:txBody>
          <a:bodyPr/>
          <a:lstStyle/>
          <a:p>
            <a:r>
              <a:rPr lang="en-US" dirty="0"/>
              <a:t>Firearms must be cleaned after every use and after prolonged storage to keep them in top condition. Accumulated dirt and moisture, burnt powder residue, and solidified oil or grease can prevent a gun from operating properly.</a:t>
            </a:r>
          </a:p>
          <a:p>
            <a:r>
              <a:rPr lang="en-US" dirty="0"/>
              <a:t>Work on a cleared table or bench. Always give cleaning your full attention. Never clean a firearm while doing something else.</a:t>
            </a:r>
          </a:p>
          <a:p>
            <a:endParaRPr lang="en-US" dirty="0"/>
          </a:p>
        </p:txBody>
      </p:sp>
    </p:spTree>
    <p:extLst>
      <p:ext uri="{BB962C8B-B14F-4D97-AF65-F5344CB8AC3E}">
        <p14:creationId xmlns:p14="http://schemas.microsoft.com/office/powerpoint/2010/main" val="13891365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9A44B-5559-564B-9DB6-0663422310BA}"/>
              </a:ext>
            </a:extLst>
          </p:cNvPr>
          <p:cNvSpPr>
            <a:spLocks noGrp="1"/>
          </p:cNvSpPr>
          <p:nvPr>
            <p:ph type="title"/>
          </p:nvPr>
        </p:nvSpPr>
        <p:spPr/>
        <p:txBody>
          <a:bodyPr/>
          <a:lstStyle/>
          <a:p>
            <a:r>
              <a:rPr lang="en-US" dirty="0"/>
              <a:t>Cleaning Your Firearm</a:t>
            </a:r>
          </a:p>
        </p:txBody>
      </p:sp>
      <p:sp>
        <p:nvSpPr>
          <p:cNvPr id="3" name="Content Placeholder 2">
            <a:extLst>
              <a:ext uri="{FF2B5EF4-FFF2-40B4-BE49-F238E27FC236}">
                <a16:creationId xmlns:a16="http://schemas.microsoft.com/office/drawing/2014/main" id="{96230B5C-3467-DB49-BB42-7B3947D3CE45}"/>
              </a:ext>
            </a:extLst>
          </p:cNvPr>
          <p:cNvSpPr>
            <a:spLocks noGrp="1"/>
          </p:cNvSpPr>
          <p:nvPr>
            <p:ph idx="1"/>
          </p:nvPr>
        </p:nvSpPr>
        <p:spPr/>
        <p:txBody>
          <a:bodyPr/>
          <a:lstStyle/>
          <a:p>
            <a:r>
              <a:rPr lang="en-US" dirty="0"/>
              <a:t>Follow these basic steps to clean your firearm.</a:t>
            </a:r>
          </a:p>
          <a:p>
            <a:pPr marL="0" indent="0">
              <a:buNone/>
            </a:pPr>
            <a:r>
              <a:rPr lang="en-US" dirty="0"/>
              <a:t>• Point the muzzle in a safe direction, and make sure the gun is unloaded.</a:t>
            </a:r>
          </a:p>
          <a:p>
            <a:pPr marL="0" indent="0">
              <a:buNone/>
            </a:pPr>
            <a:r>
              <a:rPr lang="en-US" dirty="0"/>
              <a:t>• Remove all ammunition from the cleaning bench.</a:t>
            </a:r>
          </a:p>
          <a:p>
            <a:pPr marL="0" indent="0">
              <a:buNone/>
            </a:pPr>
            <a:r>
              <a:rPr lang="en-US" dirty="0"/>
              <a:t>• For the most thorough cleaning, field strip the firearm as directed in the firearm owner’s manual. Then clean each part separately.</a:t>
            </a:r>
          </a:p>
          <a:p>
            <a:endParaRPr lang="en-US" dirty="0"/>
          </a:p>
        </p:txBody>
      </p:sp>
    </p:spTree>
    <p:extLst>
      <p:ext uri="{BB962C8B-B14F-4D97-AF65-F5344CB8AC3E}">
        <p14:creationId xmlns:p14="http://schemas.microsoft.com/office/powerpoint/2010/main" val="21333665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8B035-8BFD-5B45-95CA-E927A8E91E0C}"/>
              </a:ext>
            </a:extLst>
          </p:cNvPr>
          <p:cNvSpPr>
            <a:spLocks noGrp="1"/>
          </p:cNvSpPr>
          <p:nvPr>
            <p:ph type="title"/>
          </p:nvPr>
        </p:nvSpPr>
        <p:spPr/>
        <p:txBody>
          <a:bodyPr/>
          <a:lstStyle/>
          <a:p>
            <a:r>
              <a:rPr lang="en-US" dirty="0"/>
              <a:t>Cleaning Your Firearm</a:t>
            </a:r>
          </a:p>
        </p:txBody>
      </p:sp>
      <p:sp>
        <p:nvSpPr>
          <p:cNvPr id="3" name="Content Placeholder 2">
            <a:extLst>
              <a:ext uri="{FF2B5EF4-FFF2-40B4-BE49-F238E27FC236}">
                <a16:creationId xmlns:a16="http://schemas.microsoft.com/office/drawing/2014/main" id="{69A1DEAD-8B89-6A4D-A8F4-A663E9E58AB0}"/>
              </a:ext>
            </a:extLst>
          </p:cNvPr>
          <p:cNvSpPr>
            <a:spLocks noGrp="1"/>
          </p:cNvSpPr>
          <p:nvPr>
            <p:ph idx="1"/>
          </p:nvPr>
        </p:nvSpPr>
        <p:spPr/>
        <p:txBody>
          <a:bodyPr/>
          <a:lstStyle/>
          <a:p>
            <a:pPr marL="0" indent="0">
              <a:buNone/>
            </a:pPr>
            <a:r>
              <a:rPr lang="en-US" dirty="0"/>
              <a:t>• Follow the instructions in your cleaning kit. If possible, clean the barrel from the breech end, using a bore guide and a cleaning rod holding a bore brush or patch wetted with solvent. Pass the brush/patch all the way through the barrel.</a:t>
            </a:r>
          </a:p>
          <a:p>
            <a:pPr marL="0" indent="0">
              <a:buNone/>
            </a:pPr>
            <a:r>
              <a:rPr lang="en-US" dirty="0"/>
              <a:t>• Repeat several times with fresh patches. You may need a larger brush for the chamber. Use a hand brush to clean the crevices where powder residue accumulates. Follow with a dry patch, and finish with a lightly oiled patch for the barrel. Use cloth for other parts.</a:t>
            </a:r>
          </a:p>
          <a:p>
            <a:endParaRPr lang="en-US" dirty="0"/>
          </a:p>
        </p:txBody>
      </p:sp>
    </p:spTree>
    <p:extLst>
      <p:ext uri="{BB962C8B-B14F-4D97-AF65-F5344CB8AC3E}">
        <p14:creationId xmlns:p14="http://schemas.microsoft.com/office/powerpoint/2010/main" val="731420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BDB0F-7C8F-F443-BF22-A74C9FE27B78}"/>
              </a:ext>
            </a:extLst>
          </p:cNvPr>
          <p:cNvSpPr>
            <a:spLocks noGrp="1"/>
          </p:cNvSpPr>
          <p:nvPr>
            <p:ph type="title"/>
          </p:nvPr>
        </p:nvSpPr>
        <p:spPr/>
        <p:txBody>
          <a:bodyPr/>
          <a:lstStyle/>
          <a:p>
            <a:r>
              <a:rPr lang="en-US" dirty="0"/>
              <a:t>Cleaning Your Firearm</a:t>
            </a:r>
          </a:p>
        </p:txBody>
      </p:sp>
      <p:sp>
        <p:nvSpPr>
          <p:cNvPr id="3" name="Content Placeholder 2">
            <a:extLst>
              <a:ext uri="{FF2B5EF4-FFF2-40B4-BE49-F238E27FC236}">
                <a16:creationId xmlns:a16="http://schemas.microsoft.com/office/drawing/2014/main" id="{CCFE4911-588B-F143-B84B-2F5484700791}"/>
              </a:ext>
            </a:extLst>
          </p:cNvPr>
          <p:cNvSpPr>
            <a:spLocks noGrp="1"/>
          </p:cNvSpPr>
          <p:nvPr>
            <p:ph idx="1"/>
          </p:nvPr>
        </p:nvSpPr>
        <p:spPr/>
        <p:txBody>
          <a:bodyPr/>
          <a:lstStyle/>
          <a:p>
            <a:r>
              <a:rPr lang="en-US" dirty="0"/>
              <a:t>Use a flexible “pull-through” cleaning cable when cleaning firearms with lever or semi-automatic actions to prevent dirt, grime, or debris from being pushed into the action area.</a:t>
            </a:r>
          </a:p>
          <a:p>
            <a:r>
              <a:rPr lang="en-US" dirty="0"/>
              <a:t>Use cleaning solvents in a well-ventilated area and only as directed.</a:t>
            </a:r>
          </a:p>
          <a:p>
            <a:r>
              <a:rPr lang="en-US" dirty="0"/>
              <a:t>If cleaning from the muzzle end, use a muzzle protector so that you don’t damage the rifling near the muzzle.</a:t>
            </a:r>
          </a:p>
          <a:p>
            <a:endParaRPr lang="en-US" dirty="0"/>
          </a:p>
        </p:txBody>
      </p:sp>
    </p:spTree>
    <p:extLst>
      <p:ext uri="{BB962C8B-B14F-4D97-AF65-F5344CB8AC3E}">
        <p14:creationId xmlns:p14="http://schemas.microsoft.com/office/powerpoint/2010/main" val="21038865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p:txBody>
          <a:bodyPr/>
          <a:lstStyle/>
          <a:p>
            <a:r>
              <a:rPr lang="en-US" dirty="0"/>
              <a:t>Storing Your Firearm</a:t>
            </a:r>
          </a:p>
        </p:txBody>
      </p:sp>
      <p:sp>
        <p:nvSpPr>
          <p:cNvPr id="108547" name="Content Placeholder 2"/>
          <p:cNvSpPr>
            <a:spLocks noGrp="1"/>
          </p:cNvSpPr>
          <p:nvPr>
            <p:ph idx="1"/>
          </p:nvPr>
        </p:nvSpPr>
        <p:spPr/>
        <p:txBody>
          <a:bodyPr/>
          <a:lstStyle/>
          <a:p>
            <a:r>
              <a:rPr lang="en-US" dirty="0">
                <a:latin typeface="Arial" charset="0"/>
                <a:cs typeface="Arial" charset="0"/>
              </a:rPr>
              <a:t>Firearms must be stored </a:t>
            </a:r>
            <a:r>
              <a:rPr lang="en-US" dirty="0">
                <a:latin typeface="Arial Black" pitchFamily="34" charset="0"/>
                <a:cs typeface="Arial" charset="0"/>
              </a:rPr>
              <a:t>unloaded</a:t>
            </a:r>
            <a:r>
              <a:rPr lang="en-US" dirty="0">
                <a:latin typeface="Arial" charset="0"/>
                <a:cs typeface="Arial" charset="0"/>
              </a:rPr>
              <a:t> and in a </a:t>
            </a:r>
            <a:r>
              <a:rPr lang="en-US" dirty="0">
                <a:latin typeface="Arial Black" pitchFamily="34" charset="0"/>
                <a:cs typeface="Arial" charset="0"/>
              </a:rPr>
              <a:t>locked</a:t>
            </a:r>
            <a:r>
              <a:rPr lang="en-US" dirty="0">
                <a:latin typeface="Arial" charset="0"/>
                <a:cs typeface="Arial" charset="0"/>
              </a:rPr>
              <a:t> location, </a:t>
            </a:r>
            <a:r>
              <a:rPr lang="en-US" dirty="0">
                <a:latin typeface="Arial Black" pitchFamily="34" charset="0"/>
                <a:cs typeface="Arial" charset="0"/>
              </a:rPr>
              <a:t>separate from ammunition</a:t>
            </a:r>
            <a:r>
              <a:rPr lang="en-US" dirty="0">
                <a:latin typeface="Arial" charset="0"/>
                <a:cs typeface="Arial" charset="0"/>
              </a:rPr>
              <a:t>. Storage area should be cool, clean, and dry. </a:t>
            </a:r>
          </a:p>
          <a:p>
            <a:r>
              <a:rPr lang="en-US" dirty="0">
                <a:latin typeface="Arial" charset="0"/>
                <a:cs typeface="Arial" charset="0"/>
              </a:rPr>
              <a:t>Store guns horizontally, or with muzzle pointing down. When guns stored upright, gravity pulls gun oil downward into action, forming sticky film. Oil also can drain onto stock, softening the wood. Do not use too much oil prior to storing your firearm.</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4"/>
          <p:cNvSpPr>
            <a:spLocks noGrp="1"/>
          </p:cNvSpPr>
          <p:nvPr>
            <p:ph type="title"/>
          </p:nvPr>
        </p:nvSpPr>
        <p:spPr/>
        <p:txBody>
          <a:bodyPr/>
          <a:lstStyle/>
          <a:p>
            <a:r>
              <a:rPr lang="en-US" dirty="0"/>
              <a:t>Storing Your Firearm</a:t>
            </a:r>
          </a:p>
        </p:txBody>
      </p:sp>
      <p:sp>
        <p:nvSpPr>
          <p:cNvPr id="109571" name="Content Placeholder 5"/>
          <p:cNvSpPr>
            <a:spLocks noGrp="1"/>
          </p:cNvSpPr>
          <p:nvPr>
            <p:ph sz="half" idx="1"/>
          </p:nvPr>
        </p:nvSpPr>
        <p:spPr>
          <a:xfrm>
            <a:off x="457200" y="1265238"/>
            <a:ext cx="5410200" cy="4525962"/>
          </a:xfrm>
        </p:spPr>
        <p:txBody>
          <a:bodyPr/>
          <a:lstStyle/>
          <a:p>
            <a:r>
              <a:rPr lang="en-US" dirty="0">
                <a:latin typeface="Arial" charset="0"/>
                <a:cs typeface="Arial" charset="0"/>
              </a:rPr>
              <a:t>Guns should be hidden from view and locked. </a:t>
            </a:r>
          </a:p>
          <a:p>
            <a:r>
              <a:rPr lang="en-US" dirty="0">
                <a:latin typeface="Arial" charset="0"/>
                <a:cs typeface="Arial" charset="0"/>
              </a:rPr>
              <a:t>Store ammunition in separate locked compartment, away </a:t>
            </a:r>
            <a:br>
              <a:rPr lang="en-US" dirty="0">
                <a:latin typeface="Arial" charset="0"/>
                <a:cs typeface="Arial" charset="0"/>
              </a:rPr>
            </a:br>
            <a:r>
              <a:rPr lang="en-US" dirty="0">
                <a:latin typeface="Arial" charset="0"/>
                <a:cs typeface="Arial" charset="0"/>
              </a:rPr>
              <a:t>from flammables. </a:t>
            </a:r>
          </a:p>
          <a:p>
            <a:r>
              <a:rPr lang="en-US" dirty="0">
                <a:latin typeface="Arial" charset="0"/>
                <a:cs typeface="Arial" charset="0"/>
              </a:rPr>
              <a:t>Store ammunition in cool, dry place to prevent corrosion. Corroded ammunition can cause jamming and misfires.</a:t>
            </a:r>
          </a:p>
        </p:txBody>
      </p:sp>
      <p:pic>
        <p:nvPicPr>
          <p:cNvPr id="109572" name="Picture 5" descr="\\Ladybird\Shared_Media\Graphics\Hunting_graphics\Export_PPT\Generic_drawings\storing_firearms.jpg"/>
          <p:cNvPicPr>
            <a:picLocks noGrp="1" noChangeAspect="1" noChangeArrowheads="1"/>
          </p:cNvPicPr>
          <p:nvPr>
            <p:ph sz="half" idx="2"/>
          </p:nvPr>
        </p:nvPicPr>
        <p:blipFill>
          <a:blip r:embed="rId2"/>
          <a:srcRect/>
          <a:stretch>
            <a:fillRect/>
          </a:stretch>
        </p:blipFill>
        <p:spPr>
          <a:xfrm>
            <a:off x="5499100" y="1265238"/>
            <a:ext cx="3340100" cy="4525962"/>
          </a:xfrm>
          <a:noFill/>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3"/>
          <p:cNvSpPr>
            <a:spLocks noGrp="1"/>
          </p:cNvSpPr>
          <p:nvPr>
            <p:ph type="title"/>
          </p:nvPr>
        </p:nvSpPr>
        <p:spPr/>
        <p:txBody>
          <a:bodyPr/>
          <a:lstStyle/>
          <a:p>
            <a:r>
              <a:rPr lang="en-US" dirty="0"/>
              <a:t>Chapter Two Review Questions</a:t>
            </a:r>
          </a:p>
        </p:txBody>
      </p:sp>
      <p:sp>
        <p:nvSpPr>
          <p:cNvPr id="110595"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The three basic parts of a modern firearm are ___________________________.</a:t>
            </a:r>
          </a:p>
        </p:txBody>
      </p:sp>
      <p:sp>
        <p:nvSpPr>
          <p:cNvPr id="103428" name="Content Placeholder 5"/>
          <p:cNvSpPr>
            <a:spLocks noGrp="1"/>
          </p:cNvSpPr>
          <p:nvPr>
            <p:ph sz="quarter" idx="10"/>
          </p:nvPr>
        </p:nvSpPr>
        <p:spPr/>
        <p:txBody>
          <a:bodyPr/>
          <a:lstStyle/>
          <a:p>
            <a:r>
              <a:rPr lang="en-US" dirty="0">
                <a:cs typeface="Arial" charset="0"/>
              </a:rPr>
              <a:t>Answer: </a:t>
            </a:r>
            <a:r>
              <a:rPr lang="en-US" dirty="0">
                <a:solidFill>
                  <a:srgbClr val="000000"/>
                </a:solidFill>
                <a:latin typeface="Arial" charset="0"/>
                <a:cs typeface="Arial" charset="0"/>
              </a:rPr>
              <a:t>action, stock, and barrel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42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8"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3"/>
          <p:cNvSpPr>
            <a:spLocks noGrp="1"/>
          </p:cNvSpPr>
          <p:nvPr>
            <p:ph type="title"/>
          </p:nvPr>
        </p:nvSpPr>
        <p:spPr/>
        <p:txBody>
          <a:bodyPr/>
          <a:lstStyle/>
          <a:p>
            <a:r>
              <a:rPr lang="en-US" dirty="0"/>
              <a:t>Chapter Two Review Questions</a:t>
            </a:r>
          </a:p>
        </p:txBody>
      </p:sp>
      <p:sp>
        <p:nvSpPr>
          <p:cNvPr id="111619"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Label the indicated parts of a bolt-action rifle.</a:t>
            </a:r>
          </a:p>
        </p:txBody>
      </p:sp>
      <p:pic>
        <p:nvPicPr>
          <p:cNvPr id="111620" name="Picture 3"/>
          <p:cNvPicPr>
            <a:picLocks noGrp="1" noChangeAspect="1"/>
          </p:cNvPicPr>
          <p:nvPr>
            <p:ph sz="quarter" idx="10"/>
          </p:nvPr>
        </p:nvPicPr>
        <p:blipFill>
          <a:blip r:embed="rId2"/>
          <a:stretch>
            <a:fillRect/>
          </a:stretch>
        </p:blipFill>
        <p:spPr>
          <a:xfrm>
            <a:off x="571500" y="3626398"/>
            <a:ext cx="8001000" cy="1586405"/>
          </a:xfrm>
        </p:spPr>
      </p:pic>
      <p:sp>
        <p:nvSpPr>
          <p:cNvPr id="9" name="TextBox 8"/>
          <p:cNvSpPr txBox="1">
            <a:spLocks noChangeArrowheads="1"/>
          </p:cNvSpPr>
          <p:nvPr/>
        </p:nvSpPr>
        <p:spPr bwMode="auto">
          <a:xfrm>
            <a:off x="1371600" y="2998788"/>
            <a:ext cx="1295400" cy="477054"/>
          </a:xfrm>
          <a:prstGeom prst="rect">
            <a:avLst/>
          </a:prstGeom>
          <a:noFill/>
          <a:ln w="9525">
            <a:noFill/>
            <a:miter lim="800000"/>
            <a:headEnd/>
            <a:tailEnd/>
          </a:ln>
        </p:spPr>
        <p:txBody>
          <a:bodyPr wrap="square">
            <a:spAutoFit/>
          </a:bodyPr>
          <a:lstStyle/>
          <a:p>
            <a:r>
              <a:rPr lang="en-US" sz="2500" b="1" dirty="0">
                <a:solidFill>
                  <a:srgbClr val="000000"/>
                </a:solidFill>
              </a:rPr>
              <a:t>i. </a:t>
            </a:r>
            <a:r>
              <a:rPr lang="en-US" sz="2500" b="1" dirty="0">
                <a:solidFill>
                  <a:srgbClr val="E46C0A"/>
                </a:solidFill>
              </a:rPr>
              <a:t>stock</a:t>
            </a:r>
          </a:p>
        </p:txBody>
      </p:sp>
      <p:sp>
        <p:nvSpPr>
          <p:cNvPr id="10" name="TextBox 9"/>
          <p:cNvSpPr txBox="1">
            <a:spLocks noChangeArrowheads="1"/>
          </p:cNvSpPr>
          <p:nvPr/>
        </p:nvSpPr>
        <p:spPr bwMode="auto">
          <a:xfrm>
            <a:off x="2705100" y="5148953"/>
            <a:ext cx="1676400" cy="477054"/>
          </a:xfrm>
          <a:prstGeom prst="rect">
            <a:avLst/>
          </a:prstGeom>
          <a:noFill/>
          <a:ln w="9525">
            <a:noFill/>
            <a:miter lim="800000"/>
            <a:headEnd/>
            <a:tailEnd/>
          </a:ln>
        </p:spPr>
        <p:txBody>
          <a:bodyPr wrap="square">
            <a:spAutoFit/>
          </a:bodyPr>
          <a:lstStyle/>
          <a:p>
            <a:r>
              <a:rPr lang="en-US" sz="2500" b="1" dirty="0">
                <a:solidFill>
                  <a:srgbClr val="000000"/>
                </a:solidFill>
              </a:rPr>
              <a:t>iii. </a:t>
            </a:r>
            <a:r>
              <a:rPr lang="en-US" sz="2500" b="1" dirty="0">
                <a:solidFill>
                  <a:srgbClr val="E46C0A"/>
                </a:solidFill>
              </a:rPr>
              <a:t>trigger</a:t>
            </a:r>
          </a:p>
        </p:txBody>
      </p:sp>
      <p:sp>
        <p:nvSpPr>
          <p:cNvPr id="11" name="TextBox 10"/>
          <p:cNvSpPr txBox="1">
            <a:spLocks noChangeArrowheads="1"/>
          </p:cNvSpPr>
          <p:nvPr/>
        </p:nvSpPr>
        <p:spPr bwMode="auto">
          <a:xfrm>
            <a:off x="5181600" y="3006472"/>
            <a:ext cx="2133600" cy="477054"/>
          </a:xfrm>
          <a:prstGeom prst="rect">
            <a:avLst/>
          </a:prstGeom>
          <a:noFill/>
          <a:ln w="9525">
            <a:noFill/>
            <a:miter lim="800000"/>
            <a:headEnd/>
            <a:tailEnd/>
          </a:ln>
        </p:spPr>
        <p:txBody>
          <a:bodyPr wrap="square">
            <a:spAutoFit/>
          </a:bodyPr>
          <a:lstStyle/>
          <a:p>
            <a:r>
              <a:rPr lang="en-US" sz="2500" b="1" dirty="0">
                <a:solidFill>
                  <a:srgbClr val="000000"/>
                </a:solidFill>
              </a:rPr>
              <a:t>ii. </a:t>
            </a:r>
            <a:r>
              <a:rPr lang="en-US" sz="2500" b="1" dirty="0">
                <a:solidFill>
                  <a:srgbClr val="E46C0A"/>
                </a:solidFill>
              </a:rPr>
              <a:t>rear sight</a:t>
            </a:r>
          </a:p>
        </p:txBody>
      </p:sp>
      <p:sp>
        <p:nvSpPr>
          <p:cNvPr id="12" name="TextBox 11"/>
          <p:cNvSpPr txBox="1">
            <a:spLocks noChangeArrowheads="1"/>
          </p:cNvSpPr>
          <p:nvPr/>
        </p:nvSpPr>
        <p:spPr bwMode="auto">
          <a:xfrm>
            <a:off x="6967538" y="5160204"/>
            <a:ext cx="1719262" cy="477054"/>
          </a:xfrm>
          <a:prstGeom prst="rect">
            <a:avLst/>
          </a:prstGeom>
          <a:noFill/>
          <a:ln w="9525">
            <a:noFill/>
            <a:miter lim="800000"/>
            <a:headEnd/>
            <a:tailEnd/>
          </a:ln>
        </p:spPr>
        <p:txBody>
          <a:bodyPr wrap="square">
            <a:spAutoFit/>
          </a:bodyPr>
          <a:lstStyle/>
          <a:p>
            <a:r>
              <a:rPr lang="en-US" sz="2500" b="1" dirty="0">
                <a:solidFill>
                  <a:srgbClr val="000000"/>
                </a:solidFill>
              </a:rPr>
              <a:t>iv. </a:t>
            </a:r>
            <a:r>
              <a:rPr lang="en-US" sz="2500" b="1" dirty="0">
                <a:solidFill>
                  <a:srgbClr val="E46C0A"/>
                </a:solidFill>
              </a:rPr>
              <a:t>muzzle</a:t>
            </a:r>
          </a:p>
        </p:txBody>
      </p:sp>
      <p:cxnSp>
        <p:nvCxnSpPr>
          <p:cNvPr id="3" name="Straight Connector 2">
            <a:extLst>
              <a:ext uri="{FF2B5EF4-FFF2-40B4-BE49-F238E27FC236}">
                <a16:creationId xmlns:a16="http://schemas.microsoft.com/office/drawing/2014/main" id="{6E83A02D-FB50-5044-8955-37E27AC01791}"/>
              </a:ext>
            </a:extLst>
          </p:cNvPr>
          <p:cNvCxnSpPr>
            <a:cxnSpLocks/>
          </p:cNvCxnSpPr>
          <p:nvPr/>
        </p:nvCxnSpPr>
        <p:spPr>
          <a:xfrm flipH="1" flipV="1">
            <a:off x="1524000" y="3483526"/>
            <a:ext cx="152400" cy="631274"/>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17" name="Straight Connector 16">
            <a:extLst>
              <a:ext uri="{FF2B5EF4-FFF2-40B4-BE49-F238E27FC236}">
                <a16:creationId xmlns:a16="http://schemas.microsoft.com/office/drawing/2014/main" id="{AA522A52-7223-D14A-A546-61A4A791B341}"/>
              </a:ext>
            </a:extLst>
          </p:cNvPr>
          <p:cNvCxnSpPr>
            <a:cxnSpLocks/>
          </p:cNvCxnSpPr>
          <p:nvPr/>
        </p:nvCxnSpPr>
        <p:spPr>
          <a:xfrm flipV="1">
            <a:off x="7086600" y="3886200"/>
            <a:ext cx="1448628" cy="1274763"/>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18" name="Straight Connector 17">
            <a:extLst>
              <a:ext uri="{FF2B5EF4-FFF2-40B4-BE49-F238E27FC236}">
                <a16:creationId xmlns:a16="http://schemas.microsoft.com/office/drawing/2014/main" id="{F1BB80E7-208D-4040-8064-0BBEE6977948}"/>
              </a:ext>
            </a:extLst>
          </p:cNvPr>
          <p:cNvCxnSpPr>
            <a:cxnSpLocks/>
          </p:cNvCxnSpPr>
          <p:nvPr/>
        </p:nvCxnSpPr>
        <p:spPr>
          <a:xfrm flipV="1">
            <a:off x="2994163" y="4407302"/>
            <a:ext cx="304800" cy="814526"/>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FDB63247-FF15-5646-AE55-632724224012}"/>
              </a:ext>
            </a:extLst>
          </p:cNvPr>
          <p:cNvCxnSpPr>
            <a:cxnSpLocks/>
          </p:cNvCxnSpPr>
          <p:nvPr/>
        </p:nvCxnSpPr>
        <p:spPr>
          <a:xfrm flipH="1" flipV="1">
            <a:off x="5257800" y="3425687"/>
            <a:ext cx="139976" cy="248335"/>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22" name="Straight Connector 21">
            <a:extLst>
              <a:ext uri="{FF2B5EF4-FFF2-40B4-BE49-F238E27FC236}">
                <a16:creationId xmlns:a16="http://schemas.microsoft.com/office/drawing/2014/main" id="{1E38EFC0-EF73-434F-9D4E-A5416904CA87}"/>
              </a:ext>
            </a:extLst>
          </p:cNvPr>
          <p:cNvCxnSpPr/>
          <p:nvPr/>
        </p:nvCxnSpPr>
        <p:spPr>
          <a:xfrm>
            <a:off x="1371600" y="3435626"/>
            <a:ext cx="1447800"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26" name="Straight Connector 25">
            <a:extLst>
              <a:ext uri="{FF2B5EF4-FFF2-40B4-BE49-F238E27FC236}">
                <a16:creationId xmlns:a16="http://schemas.microsoft.com/office/drawing/2014/main" id="{5B20D308-8741-454C-82BA-F4D436A5C5A2}"/>
              </a:ext>
            </a:extLst>
          </p:cNvPr>
          <p:cNvCxnSpPr>
            <a:cxnSpLocks/>
          </p:cNvCxnSpPr>
          <p:nvPr/>
        </p:nvCxnSpPr>
        <p:spPr>
          <a:xfrm>
            <a:off x="5300662" y="3425687"/>
            <a:ext cx="1785938"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28" name="Straight Connector 27">
            <a:extLst>
              <a:ext uri="{FF2B5EF4-FFF2-40B4-BE49-F238E27FC236}">
                <a16:creationId xmlns:a16="http://schemas.microsoft.com/office/drawing/2014/main" id="{0966371F-2B79-F44F-B07D-CF93E899F756}"/>
              </a:ext>
            </a:extLst>
          </p:cNvPr>
          <p:cNvCxnSpPr>
            <a:cxnSpLocks/>
          </p:cNvCxnSpPr>
          <p:nvPr/>
        </p:nvCxnSpPr>
        <p:spPr>
          <a:xfrm>
            <a:off x="2705100" y="5637258"/>
            <a:ext cx="1785938"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29" name="Straight Connector 28">
            <a:extLst>
              <a:ext uri="{FF2B5EF4-FFF2-40B4-BE49-F238E27FC236}">
                <a16:creationId xmlns:a16="http://schemas.microsoft.com/office/drawing/2014/main" id="{C914864A-5261-A24E-B7FF-AA256BA0F555}"/>
              </a:ext>
            </a:extLst>
          </p:cNvPr>
          <p:cNvCxnSpPr>
            <a:cxnSpLocks/>
          </p:cNvCxnSpPr>
          <p:nvPr/>
        </p:nvCxnSpPr>
        <p:spPr>
          <a:xfrm>
            <a:off x="7010400" y="5626007"/>
            <a:ext cx="1676400" cy="11251"/>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3"/>
          <p:cNvSpPr>
            <a:spLocks noGrp="1"/>
          </p:cNvSpPr>
          <p:nvPr>
            <p:ph type="title"/>
          </p:nvPr>
        </p:nvSpPr>
        <p:spPr/>
        <p:txBody>
          <a:bodyPr/>
          <a:lstStyle/>
          <a:p>
            <a:r>
              <a:rPr lang="en-US" dirty="0"/>
              <a:t>Chapter Two Review Questions</a:t>
            </a:r>
          </a:p>
        </p:txBody>
      </p:sp>
      <p:sp>
        <p:nvSpPr>
          <p:cNvPr id="112643"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The component in ammunition that ignites the gunpowder when struck by the firing pin is the _________.</a:t>
            </a:r>
          </a:p>
        </p:txBody>
      </p:sp>
      <p:sp>
        <p:nvSpPr>
          <p:cNvPr id="105476" name="Content Placeholder 5"/>
          <p:cNvSpPr>
            <a:spLocks noGrp="1"/>
          </p:cNvSpPr>
          <p:nvPr>
            <p:ph sz="quarter" idx="10"/>
          </p:nvPr>
        </p:nvSpPr>
        <p:spPr/>
        <p:txBody>
          <a:bodyPr/>
          <a:lstStyle/>
          <a:p>
            <a:r>
              <a:rPr lang="en-US" dirty="0">
                <a:cs typeface="Arial" charset="0"/>
              </a:rPr>
              <a:t>Answer: </a:t>
            </a:r>
            <a:r>
              <a:rPr lang="en-US" dirty="0">
                <a:solidFill>
                  <a:srgbClr val="000000"/>
                </a:solidFill>
                <a:latin typeface="Arial" charset="0"/>
                <a:cs typeface="Arial" charset="0"/>
              </a:rPr>
              <a:t>primer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47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6"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3"/>
          <p:cNvSpPr>
            <a:spLocks noGrp="1"/>
          </p:cNvSpPr>
          <p:nvPr>
            <p:ph type="title"/>
          </p:nvPr>
        </p:nvSpPr>
        <p:spPr/>
        <p:txBody>
          <a:bodyPr/>
          <a:lstStyle/>
          <a:p>
            <a:r>
              <a:rPr lang="en-US" dirty="0"/>
              <a:t>Chapter Two Review Questions</a:t>
            </a:r>
          </a:p>
        </p:txBody>
      </p:sp>
      <p:sp>
        <p:nvSpPr>
          <p:cNvPr id="113667"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The action of a firearm is made up of parts that ______________________________.</a:t>
            </a:r>
          </a:p>
        </p:txBody>
      </p:sp>
      <p:sp>
        <p:nvSpPr>
          <p:cNvPr id="106500" name="Content Placeholder 5"/>
          <p:cNvSpPr>
            <a:spLocks noGrp="1"/>
          </p:cNvSpPr>
          <p:nvPr>
            <p:ph sz="quarter" idx="10"/>
          </p:nvPr>
        </p:nvSpPr>
        <p:spPr/>
        <p:txBody>
          <a:bodyPr/>
          <a:lstStyle/>
          <a:p>
            <a:pPr marL="346075" indent="-346075"/>
            <a:r>
              <a:rPr lang="en-US" dirty="0">
                <a:cs typeface="Arial" charset="0"/>
              </a:rPr>
              <a:t>Answer: </a:t>
            </a:r>
            <a:r>
              <a:rPr lang="en-US" dirty="0">
                <a:solidFill>
                  <a:srgbClr val="000000"/>
                </a:solidFill>
                <a:latin typeface="Arial" charset="0"/>
                <a:cs typeface="Arial" charset="0"/>
              </a:rPr>
              <a:t>load, unload, fire, and eject the cartridge or shotshell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650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0"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050"/>
          <p:cNvSpPr>
            <a:spLocks noGrp="1" noChangeArrowheads="1"/>
          </p:cNvSpPr>
          <p:nvPr>
            <p:ph type="title"/>
          </p:nvPr>
        </p:nvSpPr>
        <p:spPr/>
        <p:txBody>
          <a:bodyPr/>
          <a:lstStyle/>
          <a:p>
            <a:pPr eaLnBrk="1" hangingPunct="1"/>
            <a:r>
              <a:rPr lang="en-US" dirty="0"/>
              <a:t>Why Hunter Education?</a:t>
            </a:r>
            <a:endParaRPr lang="en-US" sz="2400" dirty="0"/>
          </a:p>
        </p:txBody>
      </p:sp>
      <p:pic>
        <p:nvPicPr>
          <p:cNvPr id="35843" name="Picture 5" descr="\\Ladybird\shared_graphics\Hunting_graphics\Export_PPT\Generic_drawings\scene_multi_generation.jpg"/>
          <p:cNvPicPr>
            <a:picLocks noGrp="1" noChangeAspect="1" noChangeArrowheads="1"/>
          </p:cNvPicPr>
          <p:nvPr>
            <p:ph sz="half" idx="1"/>
          </p:nvPr>
        </p:nvPicPr>
        <p:blipFill>
          <a:blip r:embed="rId2"/>
          <a:stretch>
            <a:fillRect/>
          </a:stretch>
        </p:blipFill>
        <p:spPr>
          <a:xfrm>
            <a:off x="457308" y="1412875"/>
            <a:ext cx="4038384" cy="4230688"/>
          </a:xfrm>
          <a:noFill/>
        </p:spPr>
      </p:pic>
      <p:sp>
        <p:nvSpPr>
          <p:cNvPr id="35844" name="Content Placeholder 4"/>
          <p:cNvSpPr>
            <a:spLocks noGrp="1"/>
          </p:cNvSpPr>
          <p:nvPr>
            <p:ph sz="half" idx="2"/>
          </p:nvPr>
        </p:nvSpPr>
        <p:spPr>
          <a:xfrm>
            <a:off x="4648200" y="1265238"/>
            <a:ext cx="4038600" cy="4525962"/>
          </a:xfrm>
        </p:spPr>
        <p:txBody>
          <a:bodyPr/>
          <a:lstStyle/>
          <a:p>
            <a:r>
              <a:rPr lang="en-US" dirty="0">
                <a:latin typeface="Arial" charset="0"/>
                <a:cs typeface="Arial" charset="0"/>
              </a:rPr>
              <a:t>Hunter education is about more than firearm and hunting safety. The goal includes producing knowledgeable, responsible, </a:t>
            </a:r>
            <a:br>
              <a:rPr lang="en-US" dirty="0">
                <a:latin typeface="Arial" charset="0"/>
                <a:cs typeface="Arial" charset="0"/>
              </a:rPr>
            </a:br>
            <a:r>
              <a:rPr lang="en-US" dirty="0">
                <a:latin typeface="Arial" charset="0"/>
                <a:cs typeface="Arial" charset="0"/>
              </a:rPr>
              <a:t>and involved hunters who understand importance of </a:t>
            </a:r>
            <a:br>
              <a:rPr lang="en-US" dirty="0">
                <a:latin typeface="Arial" charset="0"/>
                <a:cs typeface="Arial" charset="0"/>
              </a:rPr>
            </a:br>
            <a:r>
              <a:rPr lang="en-US" dirty="0">
                <a:latin typeface="Arial" charset="0"/>
                <a:cs typeface="Arial" charset="0"/>
              </a:rPr>
              <a:t>complying with laws and behaving ethically. </a:t>
            </a:r>
          </a:p>
          <a:p>
            <a:endParaRPr lang="en-US" dirty="0">
              <a:latin typeface="Arial" charset="0"/>
              <a:cs typeface="Arial" charset="0"/>
            </a:endParaRP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p:txBody>
          <a:bodyPr/>
          <a:lstStyle/>
          <a:p>
            <a:r>
              <a:rPr lang="en-US" dirty="0"/>
              <a:t>Chapter Two Review Questions</a:t>
            </a:r>
          </a:p>
        </p:txBody>
      </p:sp>
      <p:sp>
        <p:nvSpPr>
          <p:cNvPr id="114691" name="Content Placeholder 3"/>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You should use only ammunition that exactly matches the caliber or gauge specifications marked on the ________of your firearm.</a:t>
            </a:r>
          </a:p>
        </p:txBody>
      </p:sp>
      <p:sp>
        <p:nvSpPr>
          <p:cNvPr id="107524" name="Content Placeholder 4"/>
          <p:cNvSpPr>
            <a:spLocks noGrp="1"/>
          </p:cNvSpPr>
          <p:nvPr>
            <p:ph sz="quarter" idx="10"/>
          </p:nvPr>
        </p:nvSpPr>
        <p:spPr/>
        <p:txBody>
          <a:bodyPr/>
          <a:lstStyle/>
          <a:p>
            <a:r>
              <a:rPr lang="en-US" dirty="0">
                <a:cs typeface="Arial" charset="0"/>
              </a:rPr>
              <a:t>Answer:</a:t>
            </a:r>
            <a:r>
              <a:rPr lang="en-US" dirty="0">
                <a:solidFill>
                  <a:srgbClr val="000000"/>
                </a:solidFill>
                <a:latin typeface="Arial" charset="0"/>
                <a:cs typeface="Arial" charset="0"/>
              </a:rPr>
              <a:t> barrel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52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4"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3" descr="ammo_cutaway_review.jpg"/>
          <p:cNvPicPr>
            <a:picLocks noChangeAspect="1"/>
          </p:cNvPicPr>
          <p:nvPr/>
        </p:nvPicPr>
        <p:blipFill>
          <a:blip r:embed="rId2"/>
          <a:srcRect/>
          <a:stretch>
            <a:fillRect/>
          </a:stretch>
        </p:blipFill>
        <p:spPr bwMode="auto">
          <a:xfrm>
            <a:off x="2840038" y="2043113"/>
            <a:ext cx="3713162" cy="4052887"/>
          </a:xfrm>
          <a:prstGeom prst="rect">
            <a:avLst/>
          </a:prstGeom>
          <a:noFill/>
          <a:ln w="9525">
            <a:noFill/>
            <a:miter lim="800000"/>
            <a:headEnd/>
            <a:tailEnd/>
          </a:ln>
        </p:spPr>
      </p:pic>
      <p:sp>
        <p:nvSpPr>
          <p:cNvPr id="115715" name="Title 3"/>
          <p:cNvSpPr>
            <a:spLocks noGrp="1"/>
          </p:cNvSpPr>
          <p:nvPr>
            <p:ph type="title"/>
          </p:nvPr>
        </p:nvSpPr>
        <p:spPr/>
        <p:txBody>
          <a:bodyPr/>
          <a:lstStyle/>
          <a:p>
            <a:r>
              <a:rPr lang="en-US" dirty="0"/>
              <a:t>Chapter Two Review Questions</a:t>
            </a:r>
          </a:p>
        </p:txBody>
      </p:sp>
      <p:sp>
        <p:nvSpPr>
          <p:cNvPr id="115716"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Label the indicated parts of rifle and shotgun ammunition.</a:t>
            </a:r>
          </a:p>
        </p:txBody>
      </p:sp>
      <p:sp>
        <p:nvSpPr>
          <p:cNvPr id="8" name="TextBox 7"/>
          <p:cNvSpPr txBox="1">
            <a:spLocks noChangeArrowheads="1"/>
          </p:cNvSpPr>
          <p:nvPr/>
        </p:nvSpPr>
        <p:spPr bwMode="auto">
          <a:xfrm>
            <a:off x="4113213" y="3255963"/>
            <a:ext cx="860425" cy="477837"/>
          </a:xfrm>
          <a:prstGeom prst="rect">
            <a:avLst/>
          </a:prstGeom>
          <a:noFill/>
          <a:ln w="9525">
            <a:noFill/>
            <a:miter lim="800000"/>
            <a:headEnd/>
            <a:tailEnd/>
          </a:ln>
        </p:spPr>
        <p:txBody>
          <a:bodyPr wrap="none">
            <a:spAutoFit/>
          </a:bodyPr>
          <a:lstStyle/>
          <a:p>
            <a:r>
              <a:rPr lang="en-US" sz="2500" b="1" dirty="0">
                <a:solidFill>
                  <a:srgbClr val="E46C0A"/>
                </a:solidFill>
              </a:rPr>
              <a:t>shot</a:t>
            </a:r>
          </a:p>
        </p:txBody>
      </p:sp>
      <p:sp>
        <p:nvSpPr>
          <p:cNvPr id="9" name="TextBox 8"/>
          <p:cNvSpPr txBox="1">
            <a:spLocks noChangeArrowheads="1"/>
          </p:cNvSpPr>
          <p:nvPr/>
        </p:nvSpPr>
        <p:spPr bwMode="auto">
          <a:xfrm>
            <a:off x="4035425" y="5157788"/>
            <a:ext cx="1371600" cy="476250"/>
          </a:xfrm>
          <a:prstGeom prst="rect">
            <a:avLst/>
          </a:prstGeom>
          <a:noFill/>
          <a:ln w="9525">
            <a:noFill/>
            <a:miter lim="800000"/>
            <a:headEnd/>
            <a:tailEnd/>
          </a:ln>
        </p:spPr>
        <p:txBody>
          <a:bodyPr>
            <a:spAutoFit/>
          </a:bodyPr>
          <a:lstStyle/>
          <a:p>
            <a:r>
              <a:rPr lang="en-US" sz="2500" b="1" dirty="0">
                <a:solidFill>
                  <a:srgbClr val="E46C0A"/>
                </a:solidFill>
              </a:rPr>
              <a:t>primer</a:t>
            </a:r>
          </a:p>
        </p:txBody>
      </p:sp>
      <p:sp>
        <p:nvSpPr>
          <p:cNvPr id="10" name="TextBox 9"/>
          <p:cNvSpPr txBox="1">
            <a:spLocks noChangeArrowheads="1"/>
          </p:cNvSpPr>
          <p:nvPr/>
        </p:nvSpPr>
        <p:spPr bwMode="auto">
          <a:xfrm>
            <a:off x="3602038" y="4038600"/>
            <a:ext cx="2057400" cy="477838"/>
          </a:xfrm>
          <a:prstGeom prst="rect">
            <a:avLst/>
          </a:prstGeom>
          <a:noFill/>
          <a:ln w="9525">
            <a:noFill/>
            <a:miter lim="800000"/>
            <a:headEnd/>
            <a:tailEnd/>
          </a:ln>
        </p:spPr>
        <p:txBody>
          <a:bodyPr>
            <a:spAutoFit/>
          </a:bodyPr>
          <a:lstStyle/>
          <a:p>
            <a:r>
              <a:rPr lang="en-US" sz="2500" b="1" dirty="0">
                <a:solidFill>
                  <a:srgbClr val="E46C0A"/>
                </a:solidFill>
              </a:rPr>
              <a:t>gunpowder</a:t>
            </a:r>
          </a:p>
        </p:txBody>
      </p:sp>
      <p:sp>
        <p:nvSpPr>
          <p:cNvPr id="11" name="TextBox 10"/>
          <p:cNvSpPr txBox="1">
            <a:spLocks noChangeArrowheads="1"/>
          </p:cNvSpPr>
          <p:nvPr/>
        </p:nvSpPr>
        <p:spPr bwMode="auto">
          <a:xfrm>
            <a:off x="4059238" y="2286000"/>
            <a:ext cx="1066800" cy="477838"/>
          </a:xfrm>
          <a:prstGeom prst="rect">
            <a:avLst/>
          </a:prstGeom>
          <a:noFill/>
          <a:ln w="9525">
            <a:noFill/>
            <a:miter lim="800000"/>
            <a:headEnd/>
            <a:tailEnd/>
          </a:ln>
        </p:spPr>
        <p:txBody>
          <a:bodyPr>
            <a:spAutoFit/>
          </a:bodyPr>
          <a:lstStyle/>
          <a:p>
            <a:r>
              <a:rPr lang="en-US" sz="2500" b="1" dirty="0">
                <a:solidFill>
                  <a:srgbClr val="E46C0A"/>
                </a:solidFill>
              </a:rPr>
              <a:t>bullet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p:txBody>
          <a:bodyPr/>
          <a:lstStyle/>
          <a:p>
            <a:r>
              <a:rPr lang="en-US" dirty="0"/>
              <a:t>Chapter Two Review Questions</a:t>
            </a:r>
          </a:p>
        </p:txBody>
      </p:sp>
      <p:sp>
        <p:nvSpPr>
          <p:cNvPr id="116739" name="Content Placeholder 3"/>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List six types of firearm actions.</a:t>
            </a:r>
          </a:p>
        </p:txBody>
      </p:sp>
      <p:sp>
        <p:nvSpPr>
          <p:cNvPr id="5" name="Content Placeholder 4"/>
          <p:cNvSpPr>
            <a:spLocks noGrp="1"/>
          </p:cNvSpPr>
          <p:nvPr>
            <p:ph sz="quarter" idx="10"/>
          </p:nvPr>
        </p:nvSpPr>
        <p:spPr/>
        <p:txBody>
          <a:bodyPr/>
          <a:lstStyle/>
          <a:p>
            <a:pPr>
              <a:defRPr/>
            </a:pPr>
            <a:r>
              <a:rPr lang="en-US" dirty="0"/>
              <a:t>Answer:</a:t>
            </a:r>
            <a:endParaRPr lang="en-US" dirty="0">
              <a:solidFill>
                <a:schemeClr val="tx1"/>
              </a:solidFill>
              <a:latin typeface="Arial" pitchFamily="34" charset="0"/>
            </a:endParaRPr>
          </a:p>
          <a:p>
            <a:pPr marL="786384" indent="-347472">
              <a:spcBef>
                <a:spcPts val="1200"/>
              </a:spcBef>
              <a:buClr>
                <a:srgbClr val="000000"/>
              </a:buClr>
              <a:buFont typeface="Arial" pitchFamily="34" charset="0"/>
              <a:buChar char="•"/>
              <a:defRPr/>
            </a:pPr>
            <a:r>
              <a:rPr lang="en-US" dirty="0">
                <a:solidFill>
                  <a:srgbClr val="000000"/>
                </a:solidFill>
                <a:latin typeface="Arial" pitchFamily="34" charset="0"/>
              </a:rPr>
              <a:t>bolt action </a:t>
            </a:r>
          </a:p>
          <a:p>
            <a:pPr marL="786384" indent="-347472">
              <a:spcBef>
                <a:spcPts val="1200"/>
              </a:spcBef>
              <a:buClr>
                <a:srgbClr val="000000"/>
              </a:buClr>
              <a:buFont typeface="Arial" pitchFamily="34" charset="0"/>
              <a:buChar char="•"/>
              <a:defRPr/>
            </a:pPr>
            <a:r>
              <a:rPr lang="en-US" dirty="0">
                <a:solidFill>
                  <a:srgbClr val="000000"/>
                </a:solidFill>
                <a:latin typeface="Arial" pitchFamily="34" charset="0"/>
              </a:rPr>
              <a:t>lever action </a:t>
            </a:r>
          </a:p>
          <a:p>
            <a:pPr marL="786384" indent="-347472">
              <a:spcBef>
                <a:spcPts val="1200"/>
              </a:spcBef>
              <a:buClr>
                <a:srgbClr val="000000"/>
              </a:buClr>
              <a:buFont typeface="Arial" pitchFamily="34" charset="0"/>
              <a:buChar char="•"/>
              <a:defRPr/>
            </a:pPr>
            <a:r>
              <a:rPr lang="en-US" dirty="0">
                <a:solidFill>
                  <a:srgbClr val="000000"/>
                </a:solidFill>
                <a:latin typeface="Arial" pitchFamily="34" charset="0"/>
              </a:rPr>
              <a:t>pump action </a:t>
            </a:r>
          </a:p>
          <a:p>
            <a:pPr marL="786384" indent="-347472">
              <a:spcBef>
                <a:spcPts val="1200"/>
              </a:spcBef>
              <a:buClr>
                <a:srgbClr val="000000"/>
              </a:buClr>
              <a:buFont typeface="Arial" pitchFamily="34" charset="0"/>
              <a:buChar char="•"/>
              <a:defRPr/>
            </a:pPr>
            <a:r>
              <a:rPr lang="en-US" dirty="0">
                <a:solidFill>
                  <a:srgbClr val="000000"/>
                </a:solidFill>
                <a:latin typeface="Arial" pitchFamily="34" charset="0"/>
              </a:rPr>
              <a:t>semi-automatic action</a:t>
            </a:r>
          </a:p>
          <a:p>
            <a:pPr marL="786384" indent="-347472">
              <a:spcBef>
                <a:spcPts val="1200"/>
              </a:spcBef>
              <a:buClr>
                <a:srgbClr val="000000"/>
              </a:buClr>
              <a:buFont typeface="Arial" pitchFamily="34" charset="0"/>
              <a:buChar char="•"/>
              <a:defRPr/>
            </a:pPr>
            <a:r>
              <a:rPr lang="en-US" dirty="0">
                <a:solidFill>
                  <a:srgbClr val="000000"/>
                </a:solidFill>
                <a:latin typeface="Arial" pitchFamily="34" charset="0"/>
              </a:rPr>
              <a:t>break (hinge) action</a:t>
            </a:r>
          </a:p>
          <a:p>
            <a:pPr marL="786384" indent="-347472">
              <a:spcBef>
                <a:spcPts val="1200"/>
              </a:spcBef>
              <a:buClr>
                <a:srgbClr val="000000"/>
              </a:buClr>
              <a:buFont typeface="Arial" pitchFamily="34" charset="0"/>
              <a:buChar char="•"/>
              <a:defRPr/>
            </a:pPr>
            <a:r>
              <a:rPr lang="en-US" dirty="0">
                <a:solidFill>
                  <a:srgbClr val="000000"/>
                </a:solidFill>
                <a:latin typeface="Arial" pitchFamily="34" charset="0"/>
              </a:rPr>
              <a:t>revolving action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3"/>
          <p:cNvSpPr>
            <a:spLocks noGrp="1"/>
          </p:cNvSpPr>
          <p:nvPr>
            <p:ph type="title"/>
          </p:nvPr>
        </p:nvSpPr>
        <p:spPr/>
        <p:txBody>
          <a:bodyPr/>
          <a:lstStyle/>
          <a:p>
            <a:r>
              <a:rPr lang="en-US" dirty="0"/>
              <a:t>Chapter Two Review Questions</a:t>
            </a:r>
          </a:p>
        </p:txBody>
      </p:sp>
      <p:sp>
        <p:nvSpPr>
          <p:cNvPr id="117763"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A safety is located around the receiver of the firearm and ________________.</a:t>
            </a:r>
          </a:p>
        </p:txBody>
      </p:sp>
      <p:sp>
        <p:nvSpPr>
          <p:cNvPr id="110596" name="Content Placeholder 5"/>
          <p:cNvSpPr>
            <a:spLocks noGrp="1"/>
          </p:cNvSpPr>
          <p:nvPr>
            <p:ph sz="quarter" idx="10"/>
          </p:nvPr>
        </p:nvSpPr>
        <p:spPr/>
        <p:txBody>
          <a:bodyPr/>
          <a:lstStyle/>
          <a:p>
            <a:pPr marL="346075" indent="-346075"/>
            <a:r>
              <a:rPr lang="en-US" dirty="0">
                <a:cs typeface="Arial" charset="0"/>
              </a:rPr>
              <a:t>Answer: </a:t>
            </a:r>
            <a:r>
              <a:rPr lang="en-US" dirty="0">
                <a:solidFill>
                  <a:srgbClr val="000000"/>
                </a:solidFill>
                <a:latin typeface="Arial" charset="0"/>
                <a:cs typeface="Arial" charset="0"/>
              </a:rPr>
              <a:t>is a device that blocks the firing pin and/or trigger to prevent accidental firing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59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6"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3"/>
          <p:cNvSpPr>
            <a:spLocks noGrp="1"/>
          </p:cNvSpPr>
          <p:nvPr>
            <p:ph type="title"/>
          </p:nvPr>
        </p:nvSpPr>
        <p:spPr/>
        <p:txBody>
          <a:bodyPr/>
          <a:lstStyle/>
          <a:p>
            <a:r>
              <a:rPr lang="en-US" dirty="0"/>
              <a:t>Chapter Two Review Questions</a:t>
            </a:r>
          </a:p>
        </p:txBody>
      </p:sp>
      <p:sp>
        <p:nvSpPr>
          <p:cNvPr id="118787"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The most accurate sight for a firearm is the ___________.</a:t>
            </a:r>
          </a:p>
        </p:txBody>
      </p:sp>
      <p:sp>
        <p:nvSpPr>
          <p:cNvPr id="111620" name="Content Placeholder 5"/>
          <p:cNvSpPr>
            <a:spLocks noGrp="1"/>
          </p:cNvSpPr>
          <p:nvPr>
            <p:ph sz="quarter" idx="10"/>
          </p:nvPr>
        </p:nvSpPr>
        <p:spPr/>
        <p:txBody>
          <a:bodyPr/>
          <a:lstStyle/>
          <a:p>
            <a:r>
              <a:rPr lang="en-US" dirty="0">
                <a:cs typeface="Arial" charset="0"/>
              </a:rPr>
              <a:t>Answer: </a:t>
            </a:r>
            <a:r>
              <a:rPr lang="en-US" dirty="0">
                <a:solidFill>
                  <a:srgbClr val="000000"/>
                </a:solidFill>
                <a:latin typeface="Arial" charset="0"/>
                <a:cs typeface="Arial" charset="0"/>
              </a:rPr>
              <a:t>telescope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162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0"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p:txBody>
          <a:bodyPr/>
          <a:lstStyle/>
          <a:p>
            <a:r>
              <a:rPr lang="en-US" dirty="0"/>
              <a:t>Chapter Two Review Questions</a:t>
            </a:r>
          </a:p>
        </p:txBody>
      </p:sp>
      <p:sp>
        <p:nvSpPr>
          <p:cNvPr id="119811" name="Content Placeholder 2"/>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The design feature that causes a bullet to spiral, which increases accuracy and distance, is called _________.</a:t>
            </a:r>
          </a:p>
        </p:txBody>
      </p:sp>
      <p:sp>
        <p:nvSpPr>
          <p:cNvPr id="112644" name="Content Placeholder 3"/>
          <p:cNvSpPr>
            <a:spLocks noGrp="1"/>
          </p:cNvSpPr>
          <p:nvPr>
            <p:ph sz="quarter" idx="10"/>
          </p:nvPr>
        </p:nvSpPr>
        <p:spPr/>
        <p:txBody>
          <a:bodyPr/>
          <a:lstStyle/>
          <a:p>
            <a:r>
              <a:rPr lang="en-US" dirty="0">
                <a:cs typeface="Arial" charset="0"/>
              </a:rPr>
              <a:t>Answer: </a:t>
            </a:r>
            <a:r>
              <a:rPr lang="en-US" dirty="0">
                <a:solidFill>
                  <a:srgbClr val="000000"/>
                </a:solidFill>
                <a:latin typeface="Arial" charset="0"/>
                <a:cs typeface="Arial" charset="0"/>
              </a:rPr>
              <a:t>rifling</a:t>
            </a:r>
          </a:p>
        </p:txBody>
      </p:sp>
      <p:pic>
        <p:nvPicPr>
          <p:cNvPr id="3" name="Picture 2">
            <a:extLst>
              <a:ext uri="{FF2B5EF4-FFF2-40B4-BE49-F238E27FC236}">
                <a16:creationId xmlns:a16="http://schemas.microsoft.com/office/drawing/2014/main" id="{F6DBAA7D-928F-BE42-BEAB-F19FEBDCC39A}"/>
              </a:ext>
            </a:extLst>
          </p:cNvPr>
          <p:cNvPicPr>
            <a:picLocks noChangeAspect="1"/>
          </p:cNvPicPr>
          <p:nvPr/>
        </p:nvPicPr>
        <p:blipFill>
          <a:blip r:embed="rId2"/>
          <a:stretch>
            <a:fillRect/>
          </a:stretch>
        </p:blipFill>
        <p:spPr>
          <a:xfrm>
            <a:off x="2057400" y="3494788"/>
            <a:ext cx="4699000" cy="1447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4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4"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3"/>
          <p:cNvSpPr>
            <a:spLocks noGrp="1"/>
          </p:cNvSpPr>
          <p:nvPr>
            <p:ph type="title"/>
          </p:nvPr>
        </p:nvSpPr>
        <p:spPr/>
        <p:txBody>
          <a:bodyPr/>
          <a:lstStyle/>
          <a:p>
            <a:r>
              <a:rPr lang="en-US" dirty="0"/>
              <a:t>Chapter Two Review Questions</a:t>
            </a:r>
          </a:p>
        </p:txBody>
      </p:sp>
      <p:sp>
        <p:nvSpPr>
          <p:cNvPr id="120835"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___________ is a measure related to the diameter of the bore and the size of the shotshell designed for that bore.</a:t>
            </a:r>
          </a:p>
        </p:txBody>
      </p:sp>
      <p:sp>
        <p:nvSpPr>
          <p:cNvPr id="113668" name="Content Placeholder 5"/>
          <p:cNvSpPr>
            <a:spLocks noGrp="1"/>
          </p:cNvSpPr>
          <p:nvPr>
            <p:ph sz="quarter" idx="10"/>
          </p:nvPr>
        </p:nvSpPr>
        <p:spPr/>
        <p:txBody>
          <a:bodyPr/>
          <a:lstStyle/>
          <a:p>
            <a:r>
              <a:rPr lang="en-US" dirty="0">
                <a:cs typeface="Arial" charset="0"/>
              </a:rPr>
              <a:t>Answer: </a:t>
            </a:r>
            <a:r>
              <a:rPr lang="en-US" dirty="0">
                <a:solidFill>
                  <a:srgbClr val="000000"/>
                </a:solidFill>
                <a:latin typeface="Arial" charset="0"/>
                <a:cs typeface="Arial" charset="0"/>
              </a:rPr>
              <a:t>Gauge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66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8"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3"/>
          <p:cNvSpPr>
            <a:spLocks noGrp="1"/>
          </p:cNvSpPr>
          <p:nvPr>
            <p:ph type="title"/>
          </p:nvPr>
        </p:nvSpPr>
        <p:spPr/>
        <p:txBody>
          <a:bodyPr/>
          <a:lstStyle/>
          <a:p>
            <a:r>
              <a:rPr lang="en-US" dirty="0"/>
              <a:t>Chapter Two Review Questions</a:t>
            </a:r>
          </a:p>
        </p:txBody>
      </p:sp>
      <p:sp>
        <p:nvSpPr>
          <p:cNvPr id="121859"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When referring to firearms, “caliber” is ______________________.</a:t>
            </a:r>
          </a:p>
        </p:txBody>
      </p:sp>
      <p:sp>
        <p:nvSpPr>
          <p:cNvPr id="114692" name="Content Placeholder 5"/>
          <p:cNvSpPr>
            <a:spLocks noGrp="1"/>
          </p:cNvSpPr>
          <p:nvPr>
            <p:ph sz="quarter" idx="10"/>
          </p:nvPr>
        </p:nvSpPr>
        <p:spPr/>
        <p:txBody>
          <a:bodyPr/>
          <a:lstStyle/>
          <a:p>
            <a:pPr marL="346075" indent="-346075"/>
            <a:r>
              <a:rPr lang="en-US" dirty="0">
                <a:cs typeface="Arial" charset="0"/>
              </a:rPr>
              <a:t>Answer: </a:t>
            </a:r>
            <a:r>
              <a:rPr lang="en-US" dirty="0">
                <a:solidFill>
                  <a:srgbClr val="000000"/>
                </a:solidFill>
                <a:latin typeface="Arial" charset="0"/>
                <a:cs typeface="Arial" charset="0"/>
              </a:rPr>
              <a:t>used to describe the size of a rifle bore and the size of cartridges designed for different bores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69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2"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p:txBody>
          <a:bodyPr/>
          <a:lstStyle/>
          <a:p>
            <a:r>
              <a:rPr lang="en-US" dirty="0"/>
              <a:t>Chapter Two Review Questions</a:t>
            </a:r>
          </a:p>
        </p:txBody>
      </p:sp>
      <p:sp>
        <p:nvSpPr>
          <p:cNvPr id="122883" name="Content Placeholder 3"/>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Name the most common shotgun chokes.</a:t>
            </a:r>
          </a:p>
        </p:txBody>
      </p:sp>
      <p:sp>
        <p:nvSpPr>
          <p:cNvPr id="5" name="Content Placeholder 4"/>
          <p:cNvSpPr>
            <a:spLocks noGrp="1"/>
          </p:cNvSpPr>
          <p:nvPr>
            <p:ph sz="quarter" idx="10"/>
          </p:nvPr>
        </p:nvSpPr>
        <p:spPr/>
        <p:txBody>
          <a:bodyPr/>
          <a:lstStyle/>
          <a:p>
            <a:pPr>
              <a:defRPr/>
            </a:pPr>
            <a:r>
              <a:rPr lang="en-US" dirty="0"/>
              <a:t>Answer:</a:t>
            </a:r>
          </a:p>
          <a:p>
            <a:pPr marL="786384" indent="-347472">
              <a:spcBef>
                <a:spcPts val="1200"/>
              </a:spcBef>
              <a:buClr>
                <a:srgbClr val="000000"/>
              </a:buClr>
              <a:buFont typeface="Arial" pitchFamily="34" charset="0"/>
              <a:buChar char="•"/>
              <a:defRPr/>
            </a:pPr>
            <a:r>
              <a:rPr lang="en-US" dirty="0">
                <a:solidFill>
                  <a:srgbClr val="000000"/>
                </a:solidFill>
                <a:latin typeface="Arial" pitchFamily="34" charset="0"/>
              </a:rPr>
              <a:t>Full	</a:t>
            </a:r>
          </a:p>
          <a:p>
            <a:pPr marL="786384" indent="-347472">
              <a:spcBef>
                <a:spcPts val="1200"/>
              </a:spcBef>
              <a:buClr>
                <a:srgbClr val="000000"/>
              </a:buClr>
              <a:buFont typeface="Arial" pitchFamily="34" charset="0"/>
              <a:buChar char="•"/>
              <a:defRPr/>
            </a:pPr>
            <a:r>
              <a:rPr lang="en-US" dirty="0">
                <a:solidFill>
                  <a:srgbClr val="000000"/>
                </a:solidFill>
                <a:latin typeface="Arial" pitchFamily="34" charset="0"/>
              </a:rPr>
              <a:t>Modified	</a:t>
            </a:r>
          </a:p>
          <a:p>
            <a:pPr marL="786384" indent="-347472">
              <a:spcBef>
                <a:spcPts val="1200"/>
              </a:spcBef>
              <a:buClr>
                <a:srgbClr val="000000"/>
              </a:buClr>
              <a:buFont typeface="Arial" pitchFamily="34" charset="0"/>
              <a:buChar char="•"/>
              <a:defRPr/>
            </a:pPr>
            <a:r>
              <a:rPr lang="en-US" dirty="0">
                <a:solidFill>
                  <a:srgbClr val="000000"/>
                </a:solidFill>
                <a:latin typeface="Arial" pitchFamily="34" charset="0"/>
              </a:rPr>
              <a:t>Improved Cylinder</a:t>
            </a:r>
          </a:p>
          <a:p>
            <a:pPr marL="786384" indent="-347472">
              <a:spcBef>
                <a:spcPts val="1200"/>
              </a:spcBef>
              <a:buClr>
                <a:srgbClr val="000000"/>
              </a:buClr>
              <a:buFont typeface="Arial" pitchFamily="34" charset="0"/>
              <a:buChar char="•"/>
              <a:defRPr/>
            </a:pPr>
            <a:r>
              <a:rPr lang="en-US" dirty="0">
                <a:solidFill>
                  <a:srgbClr val="000000"/>
                </a:solidFill>
                <a:latin typeface="Arial" pitchFamily="34" charset="0"/>
              </a:rPr>
              <a:t>Cylinder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3"/>
          <p:cNvSpPr>
            <a:spLocks noGrp="1"/>
          </p:cNvSpPr>
          <p:nvPr>
            <p:ph type="title"/>
          </p:nvPr>
        </p:nvSpPr>
        <p:spPr/>
        <p:txBody>
          <a:bodyPr/>
          <a:lstStyle/>
          <a:p>
            <a:r>
              <a:rPr lang="en-US" dirty="0"/>
              <a:t>Chapter Two Review Questions</a:t>
            </a:r>
          </a:p>
        </p:txBody>
      </p:sp>
      <p:sp>
        <p:nvSpPr>
          <p:cNvPr id="123907" name="Content Placeholder 4"/>
          <p:cNvSpPr>
            <a:spLocks noGrp="1"/>
          </p:cNvSpPr>
          <p:nvPr>
            <p:ph idx="1"/>
          </p:nvPr>
        </p:nvSpPr>
        <p:spPr>
          <a:xfrm>
            <a:off x="457200" y="1295400"/>
            <a:ext cx="8229600" cy="1219200"/>
          </a:xfrm>
        </p:spPr>
        <p:txBody>
          <a:bodyPr/>
          <a:lstStyle/>
          <a:p>
            <a:pPr marL="346075" indent="-346075"/>
            <a:r>
              <a:rPr lang="en-US" dirty="0">
                <a:latin typeface="Arial" charset="0"/>
                <a:cs typeface="Arial" charset="0"/>
              </a:rPr>
              <a:t>Steel shot is ___________________.</a:t>
            </a:r>
          </a:p>
        </p:txBody>
      </p:sp>
      <p:sp>
        <p:nvSpPr>
          <p:cNvPr id="6" name="Content Placeholder 5"/>
          <p:cNvSpPr>
            <a:spLocks noGrp="1"/>
          </p:cNvSpPr>
          <p:nvPr>
            <p:ph sz="quarter" idx="10"/>
          </p:nvPr>
        </p:nvSpPr>
        <p:spPr/>
        <p:txBody>
          <a:bodyPr/>
          <a:lstStyle/>
          <a:p>
            <a:pPr>
              <a:defRPr/>
            </a:pPr>
            <a:r>
              <a:rPr lang="en-US" dirty="0"/>
              <a:t>Answer:</a:t>
            </a:r>
          </a:p>
          <a:p>
            <a:pPr marL="786384" indent="-347472">
              <a:spcBef>
                <a:spcPts val="1200"/>
              </a:spcBef>
              <a:buClr>
                <a:srgbClr val="000000"/>
              </a:buClr>
              <a:buFont typeface="Arial" pitchFamily="34" charset="0"/>
              <a:buChar char="•"/>
              <a:defRPr/>
            </a:pPr>
            <a:r>
              <a:rPr lang="en-US" dirty="0">
                <a:solidFill>
                  <a:srgbClr val="000000"/>
                </a:solidFill>
                <a:latin typeface="Arial" pitchFamily="34" charset="0"/>
              </a:rPr>
              <a:t>lighter than lead shot, reducing velocity and distance</a:t>
            </a:r>
          </a:p>
          <a:p>
            <a:pPr marL="786384" indent="-347472">
              <a:spcBef>
                <a:spcPts val="1200"/>
              </a:spcBef>
              <a:buClr>
                <a:srgbClr val="000000"/>
              </a:buClr>
              <a:buFont typeface="Arial" pitchFamily="34" charset="0"/>
              <a:buChar char="•"/>
              <a:defRPr/>
            </a:pPr>
            <a:r>
              <a:rPr lang="en-US" dirty="0">
                <a:solidFill>
                  <a:srgbClr val="000000"/>
                </a:solidFill>
                <a:latin typeface="Arial" pitchFamily="34" charset="0"/>
              </a:rPr>
              <a:t>harder than lead, keeping the pattern tighter</a:t>
            </a:r>
          </a:p>
          <a:p>
            <a:pPr marL="786384" indent="-347472">
              <a:spcBef>
                <a:spcPts val="1200"/>
              </a:spcBef>
              <a:buClr>
                <a:srgbClr val="000000"/>
              </a:buClr>
              <a:buFont typeface="Arial" pitchFamily="34" charset="0"/>
              <a:buChar char="•"/>
              <a:defRPr/>
            </a:pPr>
            <a:r>
              <a:rPr lang="en-US" dirty="0">
                <a:solidFill>
                  <a:srgbClr val="000000"/>
                </a:solidFill>
                <a:latin typeface="Arial" pitchFamily="34" charset="0"/>
              </a:rPr>
              <a:t>non-toxic, unlike lead shot that can be toxic to waterfowl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8&quot; unique_id=&quot;10002&quot;&gt;&lt;/object&gt;&lt;object type=&quot;2&quot; unique_id=&quot;10003&quot;&gt;&lt;object type=&quot;3&quot; unique_id=&quot;257407&quot;&gt;&lt;property id=&quot;20148&quot; value=&quot;5&quot;/&gt;&lt;property id=&quot;20300&quot; value=&quot;Slide 1&quot;/&gt;&lt;property id=&quot;20307&quot; value=&quot;258&quot;/&gt;&lt;/object&gt;&lt;object type=&quot;3&quot; unique_id=&quot;257408&quot;&gt;&lt;property id=&quot;20148&quot; value=&quot;5&quot;/&gt;&lt;property id=&quot;20300&quot; value=&quot;Slide 2&quot;/&gt;&lt;property id=&quot;20307&quot; value=&quot;259&quot;/&gt;&lt;/object&gt;&lt;object type=&quot;3&quot; unique_id=&quot;257409&quot;&gt;&lt;property id=&quot;20148&quot; value=&quot;5&quot;/&gt;&lt;property id=&quot;20300&quot; value=&quot;Slide 3 - &amp;quot;Class Plan&amp;quot;&quot;/&gt;&lt;property id=&quot;20307&quot; value=&quot;260&quot;/&gt;&lt;/object&gt;&lt;object type=&quot;3&quot; unique_id=&quot;257410&quot;&gt;&lt;property id=&quot;20148&quot; value=&quot;5&quot;/&gt;&lt;property id=&quot;20300&quot; value=&quot;Slide 4 - &amp;quot;Class Plan&amp;quot;&quot;/&gt;&lt;property id=&quot;20307&quot; value=&quot;261&quot;/&gt;&lt;/object&gt;&lt;object type=&quot;3&quot; unique_id=&quot;257411&quot;&gt;&lt;property id=&quot;20148&quot; value=&quot;5&quot;/&gt;&lt;property id=&quot;20300&quot; value=&quot;Slide 5 - &amp;quot;Chapter One&amp;quot;&quot;/&gt;&lt;property id=&quot;20307&quot; value=&quot;262&quot;/&gt;&lt;/object&gt;&lt;object type=&quot;3&quot; unique_id=&quot;257412&quot;&gt;&lt;property id=&quot;20148&quot; value=&quot;5&quot;/&gt;&lt;property id=&quot;20300&quot; value=&quot;Slide 6 - &amp;quot;Key Topics&amp;quot;&quot;/&gt;&lt;property id=&quot;20307&quot; value=&quot;263&quot;/&gt;&lt;/object&gt;&lt;object type=&quot;3&quot; unique_id=&quot;257424&quot;&gt;&lt;property id=&quot;20148&quot; value=&quot;5&quot;/&gt;&lt;property id=&quot;20300&quot; value=&quot;Slide 18 - &amp;quot;Chapter Two&amp;quot;&quot;/&gt;&lt;property id=&quot;20307&quot; value=&quot;275&quot;/&gt;&lt;/object&gt;&lt;object type=&quot;3&quot; unique_id=&quot;257425&quot;&gt;&lt;property id=&quot;20148&quot; value=&quot;5&quot;/&gt;&lt;property id=&quot;20300&quot; value=&quot;Slide 19 - &amp;quot;Key Topics&amp;quot;&quot;/&gt;&lt;property id=&quot;20307&quot; value=&quot;276&quot;/&gt;&lt;/object&gt;&lt;object type=&quot;3&quot; unique_id=&quot;257426&quot;&gt;&lt;property id=&quot;20148&quot; value=&quot;5&quot;/&gt;&lt;property id=&quot;20300&quot; value=&quot;Slide 20 - &amp;quot;Key Topics&amp;quot;&quot;/&gt;&lt;property id=&quot;20307&quot; value=&quot;277&quot;/&gt;&lt;/object&gt;&lt;object type=&quot;3&quot; unique_id=&quot;257429&quot;&gt;&lt;property id=&quot;20148&quot; value=&quot;5&quot;/&gt;&lt;property id=&quot;20300&quot; value=&quot;Slide 23 - &amp;quot;Objectives&amp;quot;&quot;/&gt;&lt;property id=&quot;20307&quot; value=&quot;280&quot;/&gt;&lt;/object&gt;&lt;object type=&quot;3&quot; unique_id=&quot;257430&quot;&gt;&lt;property id=&quot;20148&quot; value=&quot;5&quot;/&gt;&lt;property id=&quot;20300&quot; value=&quot;Slide 24 - &amp;quot;Objectives&amp;quot;&quot;/&gt;&lt;property id=&quot;20307&quot; value=&quot;281&quot;/&gt;&lt;/object&gt;&lt;object type=&quot;3&quot; unique_id=&quot;257487&quot;&gt;&lt;property id=&quot;20148&quot; value=&quot;5&quot;/&gt;&lt;property id=&quot;20300&quot; value=&quot;Slide 83 - &amp;quot;Match Firearms and Ammunition&amp;quot;&quot;/&gt;&lt;property id=&quot;20307&quot; value=&quot;338&quot;/&gt;&lt;/object&gt;&lt;object type=&quot;3&quot; unique_id=&quot;257494&quot;&gt;&lt;property id=&quot;20148&quot; value=&quot;5&quot;/&gt;&lt;property id=&quot;20300&quot; value=&quot;Slide 90 - &amp;quot;Cleaning Your Firearm&amp;quot;&quot;/&gt;&lt;property id=&quot;20307&quot; value=&quot;345&quot;/&gt;&lt;/object&gt;&lt;object type=&quot;3&quot; unique_id=&quot;257516&quot;&gt;&lt;property id=&quot;20148&quot; value=&quot;5&quot;/&gt;&lt;property id=&quot;20300&quot; value=&quot;Slide 110 - &amp;quot;Chapter Three&amp;quot;&quot;/&gt;&lt;property id=&quot;20307&quot; value=&quot;367&quot;/&gt;&lt;/object&gt;&lt;object type=&quot;3&quot; unique_id=&quot;257517&quot;&gt;&lt;property id=&quot;20148&quot; value=&quot;5&quot;/&gt;&lt;property id=&quot;20300&quot; value=&quot;Slide 111 - &amp;quot;Key Topics&amp;quot;&quot;/&gt;&lt;property id=&quot;20307&quot; value=&quot;368&quot;/&gt;&lt;/object&gt;&lt;object type=&quot;3&quot; unique_id=&quot;257530&quot;&gt;&lt;property id=&quot;20148&quot; value=&quot;5&quot;/&gt;&lt;property id=&quot;20300&quot; value=&quot;Slide 123 - &amp;quot;Rifle Firing&amp;quot;&quot;/&gt;&lt;property id=&quot;20307&quot; value=&quot;381&quot;/&gt;&lt;/object&gt;&lt;object type=&quot;3&quot; unique_id=&quot;257573&quot;&gt;&lt;property id=&quot;20148&quot; value=&quot;5&quot;/&gt;&lt;property id=&quot;20300&quot; value=&quot;Slide 169 - &amp;quot;Chapter Four&amp;quot;&quot;/&gt;&lt;property id=&quot;20307&quot; value=&quot;424&quot;/&gt;&lt;/object&gt;&lt;object type=&quot;3&quot; unique_id=&quot;257574&quot;&gt;&lt;property id=&quot;20148&quot; value=&quot;5&quot;/&gt;&lt;property id=&quot;20300&quot; value=&quot;Slide 170 - &amp;quot;Key Topics&amp;quot;&quot;/&gt;&lt;property id=&quot;20307&quot; value=&quot;425&quot;/&gt;&lt;/object&gt;&lt;object type=&quot;3&quot; unique_id=&quot;257576&quot;&gt;&lt;property id=&quot;20148&quot; value=&quot;5&quot;/&gt;&lt;property id=&quot;20300&quot; value=&quot;Slide 172 - &amp;quot;Objectives&amp;quot;&quot;/&gt;&lt;property id=&quot;20307&quot; value=&quot;427&quot;/&gt;&lt;/object&gt;&lt;object type=&quot;3&quot; unique_id=&quot;257579&quot;&gt;&lt;property id=&quot;20148&quot; value=&quot;5&quot;/&gt;&lt;property id=&quot;20300&quot; value=&quot;Slide 174 - &amp;quot;Planning and Preparation&amp;quot;&quot;/&gt;&lt;property id=&quot;20307&quot; value=&quot;430&quot;/&gt;&lt;/object&gt;&lt;object type=&quot;3&quot; unique_id=&quot;257584&quot;&gt;&lt;property id=&quot;20148&quot; value=&quot;5&quot;/&gt;&lt;property id=&quot;20300&quot; value=&quot;Slide 178 - &amp;quot;Hunting Strategies&amp;quot;&quot;/&gt;&lt;property id=&quot;20307&quot; value=&quot;435&quot;/&gt;&lt;/object&gt;&lt;object type=&quot;3&quot; unique_id=&quot;257586&quot;&gt;&lt;property id=&quot;20148&quot; value=&quot;5&quot;/&gt;&lt;property id=&quot;20300&quot; value=&quot;Slide 180 - &amp;quot;Hunting Strategies&amp;quot;&quot;/&gt;&lt;property id=&quot;20307&quot; value=&quot;437&quot;/&gt;&lt;/object&gt;&lt;object type=&quot;3&quot; unique_id=&quot;257630&quot;&gt;&lt;property id=&quot;20148&quot; value=&quot;5&quot;/&gt;&lt;property id=&quot;20300&quot; value=&quot;Slide 224 - &amp;quot;Chapter Five&amp;quot;&quot;/&gt;&lt;property id=&quot;20307&quot; value=&quot;481&quot;/&gt;&lt;/object&gt;&lt;object type=&quot;3&quot; unique_id=&quot;257631&quot;&gt;&lt;property id=&quot;20148&quot; value=&quot;5&quot;/&gt;&lt;property id=&quot;20300&quot; value=&quot;Slide 225 - &amp;quot;Key Topics&amp;quot;&quot;/&gt;&lt;property id=&quot;20307&quot; value=&quot;482&quot;/&gt;&lt;/object&gt;&lt;object type=&quot;3&quot; unique_id=&quot;257633&quot;&gt;&lt;property id=&quot;20148&quot; value=&quot;5&quot;/&gt;&lt;property id=&quot;20300&quot; value=&quot;Slide 227 - &amp;quot;Objectives&amp;quot;&quot;/&gt;&lt;property id=&quot;20307&quot; value=&quot;484&quot;/&gt;&lt;/object&gt;&lt;object type=&quot;3&quot; unique_id=&quot;257634&quot;&gt;&lt;property id=&quot;20148&quot; value=&quot;5&quot;/&gt;&lt;property id=&quot;20300&quot; value=&quot;Slide 228 - &amp;quot;Objectives&amp;quot;&quot;/&gt;&lt;property id=&quot;20307&quot; value=&quot;485&quot;/&gt;&lt;/object&gt;&lt;object type=&quot;3&quot; unique_id=&quot;257647&quot;&gt;&lt;property id=&quot;20148&quot; value=&quot;5&quot;/&gt;&lt;property id=&quot;20300&quot; value=&quot;Slide 239 - &amp;quot;Muzzleloader Safety and Skills&amp;quot;&quot;/&gt;&lt;property id=&quot;20307&quot; value=&quot;498&quot;/&gt;&lt;/object&gt;&lt;object type=&quot;3&quot; unique_id=&quot;257661&quot;&gt;&lt;property id=&quot;20148&quot; value=&quot;5&quot;/&gt;&lt;property id=&quot;20300&quot; value=&quot;Slide 253 - &amp;quot;Know Your Bow and Arrow&amp;quot;&quot;/&gt;&lt;property id=&quot;20307&quot; value=&quot;512&quot;/&gt;&lt;/object&gt;&lt;object type=&quot;3&quot; unique_id=&quot;257691&quot;&gt;&lt;property id=&quot;20148&quot; value=&quot;5&quot;/&gt;&lt;property id=&quot;20300&quot; value=&quot;Slide 284 - &amp;quot;Chapter Six&amp;quot;&quot;/&gt;&lt;property id=&quot;20307&quot; value=&quot;542&quot;/&gt;&lt;/object&gt;&lt;object type=&quot;3&quot; unique_id=&quot;257692&quot;&gt;&lt;property id=&quot;20148&quot; value=&quot;5&quot;/&gt;&lt;property id=&quot;20300&quot; value=&quot;Slide 285 - &amp;quot;Key Topics&amp;quot;&quot;/&gt;&lt;property id=&quot;20307&quot; value=&quot;543&quot;/&gt;&lt;/object&gt;&lt;object type=&quot;3&quot; unique_id=&quot;257693&quot;&gt;&lt;property id=&quot;20148&quot; value=&quot;5&quot;/&gt;&lt;property id=&quot;20300&quot; value=&quot;Slide 286 - &amp;quot;Key Topics&amp;quot;&quot;/&gt;&lt;property id=&quot;20307&quot; value=&quot;544&quot;/&gt;&lt;/object&gt;&lt;object type=&quot;3&quot; unique_id=&quot;257695&quot;&gt;&lt;property id=&quot;20148&quot; value=&quot;5&quot;/&gt;&lt;property id=&quot;20300&quot; value=&quot;Slide 288 - &amp;quot;Objectives&amp;quot;&quot;/&gt;&lt;property id=&quot;20307&quot; value=&quot;546&quot;/&gt;&lt;/object&gt;&lt;object type=&quot;3&quot; unique_id=&quot;257696&quot;&gt;&lt;property id=&quot;20148&quot; value=&quot;5&quot;/&gt;&lt;property id=&quot;20300&quot; value=&quot;Slide 289 - &amp;quot;Objectives&amp;quot;&quot;/&gt;&lt;property id=&quot;20307&quot; value=&quot;547&quot;/&gt;&lt;/object&gt;&lt;object type=&quot;3&quot; unique_id=&quot;257697&quot;&gt;&lt;property id=&quot;20148&quot; value=&quot;5&quot;/&gt;&lt;property id=&quot;20300&quot; value=&quot;Slide 290 - &amp;quot;Objectives&amp;quot;&quot;/&gt;&lt;property id=&quot;20307&quot; value=&quot;548&quot;/&gt;&lt;/object&gt;&lt;object type=&quot;3&quot; unique_id=&quot;257698&quot;&gt;&lt;property id=&quot;20148&quot; value=&quot;5&quot;/&gt;&lt;property id=&quot;20300&quot; value=&quot;Slide 291 - &amp;quot;Objectives&amp;quot;&quot;/&gt;&lt;property id=&quot;20307&quot; value=&quot;549&quot;/&gt;&lt;/object&gt;&lt;object type=&quot;3&quot; unique_id=&quot;257724&quot;&gt;&lt;property id=&quot;20148&quot; value=&quot;5&quot;/&gt;&lt;property id=&quot;20300&quot; value=&quot;Slide 315 - &amp;quot;Loading and Unloading Firearms&amp;quot;&quot;/&gt;&lt;property id=&quot;20307&quot; value=&quot;575&quot;/&gt;&lt;/object&gt;&lt;object type=&quot;3&quot; unique_id=&quot;257746&quot;&gt;&lt;property id=&quot;20148&quot; value=&quot;5&quot;/&gt;&lt;property id=&quot;20300&quot; value=&quot;Slide 338 - &amp;quot;Hunting from Elevated Stands&amp;quot;&quot;/&gt;&lt;property id=&quot;20307&quot; value=&quot;597&quot;/&gt;&lt;/object&gt;&lt;object type=&quot;3&quot; unique_id=&quot;257792&quot;&gt;&lt;property id=&quot;20148&quot; value=&quot;5&quot;/&gt;&lt;property id=&quot;20300&quot; value=&quot;Slide 383 - &amp;quot;Chapter Seven&amp;quot;&quot;/&gt;&lt;property id=&quot;20307&quot; value=&quot;643&quot;/&gt;&lt;/object&gt;&lt;object type=&quot;3&quot; unique_id=&quot;257793&quot;&gt;&lt;property id=&quot;20148&quot; value=&quot;5&quot;/&gt;&lt;property id=&quot;20300&quot; value=&quot;Slide 384 - &amp;quot;Key Topics&amp;quot;&quot;/&gt;&lt;property id=&quot;20307&quot; value=&quot;644&quot;/&gt;&lt;/object&gt;&lt;object type=&quot;3&quot; unique_id=&quot;257795&quot;&gt;&lt;property id=&quot;20148&quot; value=&quot;5&quot;/&gt;&lt;property id=&quot;20300&quot; value=&quot;Slide 386 - &amp;quot;Objectives&amp;quot;&quot;/&gt;&lt;property id=&quot;20307&quot; value=&quot;646&quot;/&gt;&lt;/object&gt;&lt;object type=&quot;3&quot; unique_id=&quot;257831&quot;&gt;&lt;property id=&quot;20148&quot; value=&quot;5&quot;/&gt;&lt;property id=&quot;20300&quot; value=&quot;Slide 423 - &amp;quot;Chapter Eight&amp;quot;&quot;/&gt;&lt;property id=&quot;20307&quot; value=&quot;682&quot;/&gt;&lt;/object&gt;&lt;object type=&quot;3&quot; unique_id=&quot;257832&quot;&gt;&lt;property id=&quot;20148&quot; value=&quot;5&quot;/&gt;&lt;property id=&quot;20300&quot; value=&quot;Slide 424 - &amp;quot;Key Topics&amp;quot;&quot;/&gt;&lt;property id=&quot;20307&quot; value=&quot;683&quot;/&gt;&lt;/object&gt;&lt;object type=&quot;3&quot; unique_id=&quot;257834&quot;&gt;&lt;property id=&quot;20148&quot; value=&quot;5&quot;/&gt;&lt;property id=&quot;20300&quot; value=&quot;Slide 426 - &amp;quot;Objectives&amp;quot;&quot;/&gt;&lt;property id=&quot;20307&quot; value=&quot;685&quot;/&gt;&lt;/object&gt;&lt;object type=&quot;3&quot; unique_id=&quot;257835&quot;&gt;&lt;property id=&quot;20148&quot; value=&quot;5&quot;/&gt;&lt;property id=&quot;20300&quot; value=&quot;Slide 427 - &amp;quot;Objectives&amp;quot;&quot;/&gt;&lt;property id=&quot;20307&quot; value=&quot;686&quot;/&gt;&lt;/object&gt;&lt;object type=&quot;3&quot; unique_id=&quot;257836&quot;&gt;&lt;property id=&quot;20148&quot; value=&quot;5&quot;/&gt;&lt;property id=&quot;20300&quot; value=&quot;Slide 428 - &amp;quot;Objectives&amp;quot;&quot;/&gt;&lt;property id=&quot;20307&quot; value=&quot;687&quot;/&gt;&lt;/object&gt;&lt;object type=&quot;3&quot; unique_id=&quot;257895&quot;&gt;&lt;property id=&quot;20148&quot; value=&quot;5&quot;/&gt;&lt;property id=&quot;20300&quot; value=&quot;Slide 488 - &amp;quot;Chapter Eight Review Questions&amp;quot;&quot;/&gt;&lt;property id=&quot;20307&quot; value=&quot;746&quot;/&gt;&lt;/object&gt;&lt;object type=&quot;3&quot; unique_id=&quot;257984&quot;&gt;&lt;property id=&quot;20148&quot; value=&quot;5&quot;/&gt;&lt;property id=&quot;20300&quot; value=&quot;Slide 7 - &amp;quot;Objectives&amp;quot;&quot;/&gt;&lt;property id=&quot;20307&quot; value=&quot;835&quot;/&gt;&lt;/object&gt;&lt;object type=&quot;3&quot; unique_id=&quot;257985&quot;&gt;&lt;property id=&quot;20148&quot; value=&quot;5&quot;/&gt;&lt;property id=&quot;20300&quot; value=&quot;Slide 8 - &amp;quot;Why Hunter Education?&amp;quot;&quot;/&gt;&lt;property id=&quot;20307&quot; value=&quot;836&quot;/&gt;&lt;/object&gt;&lt;object type=&quot;3&quot; unique_id=&quot;257986&quot;&gt;&lt;property id=&quot;20148&quot; value=&quot;5&quot;/&gt;&lt;property id=&quot;20300&quot; value=&quot;Slide 9 - &amp;quot;Why Hunter Education?&amp;quot;&quot;/&gt;&lt;property id=&quot;20307&quot; value=&quot;837&quot;/&gt;&lt;/object&gt;&lt;object type=&quot;3&quot; unique_id=&quot;257987&quot;&gt;&lt;property id=&quot;20148&quot; value=&quot;5&quot;/&gt;&lt;property id=&quot;20300&quot; value=&quot;Slide 10 - &amp;quot;Why Hunter Education?&amp;quot;&quot;/&gt;&lt;property id=&quot;20307&quot; value=&quot;838&quot;/&gt;&lt;/object&gt;&lt;object type=&quot;3&quot; unique_id=&quot;257988&quot;&gt;&lt;property id=&quot;20148&quot; value=&quot;5&quot;/&gt;&lt;property id=&quot;20300&quot; value=&quot;Slide 11 - &amp;quot;Hunter Education Funding Sources&amp;quot;&quot;/&gt;&lt;property id=&quot;20307&quot; value=&quot;839&quot;/&gt;&lt;/object&gt;&lt;object type=&quot;3&quot; unique_id=&quot;257989&quot;&gt;&lt;property id=&quot;20148&quot; value=&quot;5&quot;/&gt;&lt;property id=&quot;20300&quot; value=&quot;Slide 12 - &amp;quot;Hunter Education Funding Sources&amp;quot;&quot;/&gt;&lt;property id=&quot;20307&quot; value=&quot;840&quot;/&gt;&lt;/object&gt;&lt;object type=&quot;3&quot; unique_id=&quot;257990&quot;&gt;&lt;property id=&quot;20148&quot; value=&quot;5&quot;/&gt;&lt;property id=&quot;20300&quot; value=&quot;Slide 13 - &amp;quot;Hunter Education Funding Sources&amp;quot;&quot;/&gt;&lt;property id=&quot;20307&quot; value=&quot;841&quot;/&gt;&lt;/object&gt;&lt;object type=&quot;3&quot; unique_id=&quot;257991&quot;&gt;&lt;property id=&quot;20148&quot; value=&quot;5&quot;/&gt;&lt;property id=&quot;20300&quot; value=&quot;Slide 14 - &amp;quot;Chapter One Review Questions&amp;quot;&quot;/&gt;&lt;property id=&quot;20307&quot; value=&quot;842&quot;/&gt;&lt;/object&gt;&lt;object type=&quot;3&quot; unique_id=&quot;257992&quot;&gt;&lt;property id=&quot;20148&quot; value=&quot;5&quot;/&gt;&lt;property id=&quot;20300&quot; value=&quot;Slide 15 - &amp;quot;Chapter One Review Questions&amp;quot;&quot;/&gt;&lt;property id=&quot;20307&quot; value=&quot;843&quot;/&gt;&lt;/object&gt;&lt;object type=&quot;3&quot; unique_id=&quot;257993&quot;&gt;&lt;property id=&quot;20148&quot; value=&quot;5&quot;/&gt;&lt;property id=&quot;20300&quot; value=&quot;Slide 16 - &amp;quot;Chapter One Review Questions&amp;quot;&quot;/&gt;&lt;property id=&quot;20307&quot; value=&quot;844&quot;/&gt;&lt;/object&gt;&lt;object type=&quot;3&quot; unique_id=&quot;257994&quot;&gt;&lt;property id=&quot;20148&quot; value=&quot;5&quot;/&gt;&lt;property id=&quot;20300&quot; value=&quot;Slide 21 - &amp;quot;Objectives&amp;quot;&quot;/&gt;&lt;property id=&quot;20307&quot; value=&quot;845&quot;/&gt;&lt;/object&gt;&lt;object type=&quot;3&quot; unique_id=&quot;257995&quot;&gt;&lt;property id=&quot;20148&quot; value=&quot;5&quot;/&gt;&lt;property id=&quot;20300&quot; value=&quot;Slide 22 - &amp;quot;Objectives&amp;quot;&quot;/&gt;&lt;property id=&quot;20307&quot; value=&quot;846&quot;/&gt;&lt;/object&gt;&lt;object type=&quot;3&quot; unique_id=&quot;257996&quot;&gt;&lt;property id=&quot;20148&quot; value=&quot;5&quot;/&gt;&lt;property id=&quot;20300&quot; value=&quot;Slide 25 - &amp;quot;What is a Firearm?&amp;quot;&quot;/&gt;&lt;property id=&quot;20307&quot; value=&quot;847&quot;/&gt;&lt;/object&gt;&lt;object type=&quot;3&quot; unique_id=&quot;257997&quot;&gt;&lt;property id=&quot;20148&quot; value=&quot;5&quot;/&gt;&lt;property id=&quot;20300&quot; value=&quot;Slide 26 - &amp;quot;What is a Firearm?&amp;quot;&quot;/&gt;&lt;property id=&quot;20307&quot; value=&quot;848&quot;/&gt;&lt;/object&gt;&lt;object type=&quot;3&quot; unique_id=&quot;257998&quot;&gt;&lt;property id=&quot;20148&quot; value=&quot;5&quot;/&gt;&lt;property id=&quot;20300&quot; value=&quot;Slide 27 - &amp;quot;What is a Firearm?&amp;quot;&quot;/&gt;&lt;property id=&quot;20307&quot; value=&quot;849&quot;/&gt;&lt;/object&gt;&lt;object type=&quot;3&quot; unique_id=&quot;257999&quot;&gt;&lt;property id=&quot;20148&quot; value=&quot;5&quot;/&gt;&lt;property id=&quot;20300&quot; value=&quot;Slide 28 - &amp;quot;What is a Firearm?&amp;quot;&quot;/&gt;&lt;property id=&quot;20307&quot; value=&quot;850&quot;/&gt;&lt;/object&gt;&lt;object type=&quot;3&quot; unique_id=&quot;258000&quot;&gt;&lt;property id=&quot;20148&quot; value=&quot;5&quot;/&gt;&lt;property id=&quot;20300&quot; value=&quot;Slide 29 - &amp;quot;What is a Firearm?&amp;quot;&quot;/&gt;&lt;property id=&quot;20307&quot; value=&quot;851&quot;/&gt;&lt;/object&gt;&lt;object type=&quot;3&quot; unique_id=&quot;258001&quot;&gt;&lt;property id=&quot;20148&quot; value=&quot;5&quot;/&gt;&lt;property id=&quot;20300&quot; value=&quot;Slide 30 - &amp;quot;The Airgun&amp;quot;&quot;/&gt;&lt;property id=&quot;20307&quot; value=&quot;852&quot;/&gt;&lt;/object&gt;&lt;object type=&quot;3&quot; unique_id=&quot;258002&quot;&gt;&lt;property id=&quot;20148&quot; value=&quot;5&quot;/&gt;&lt;property id=&quot;20300&quot; value=&quot;Slide 31 - &amp;quot;What is Ammunition?&amp;quot;&quot;/&gt;&lt;property id=&quot;20307&quot; value=&quot;853&quot;/&gt;&lt;/object&gt;&lt;object type=&quot;3&quot; unique_id=&quot;258003&quot;&gt;&lt;property id=&quot;20148&quot; value=&quot;5&quot;/&gt;&lt;property id=&quot;20300&quot; value=&quot;Slide 32 - &amp;quot;What is Ammunition?&amp;quot;&quot;/&gt;&lt;property id=&quot;20307&quot; value=&quot;854&quot;/&gt;&lt;/object&gt;&lt;object type=&quot;3&quot; unique_id=&quot;258004&quot;&gt;&lt;property id=&quot;20148&quot; value=&quot;5&quot;/&gt;&lt;property id=&quot;20300&quot; value=&quot;Slide 33 - &amp;quot;What is Ammunition?&amp;quot;&quot;/&gt;&lt;property id=&quot;20307&quot; value=&quot;855&quot;/&gt;&lt;/object&gt;&lt;object type=&quot;3&quot; unique_id=&quot;258005&quot;&gt;&lt;property id=&quot;20148&quot; value=&quot;5&quot;/&gt;&lt;property id=&quot;20300&quot; value=&quot;Slide 34 - &amp;quot;What is Ammunition?&amp;quot;&quot;/&gt;&lt;property id=&quot;20307&quot; value=&quot;856&quot;/&gt;&lt;/object&gt;&lt;object type=&quot;3&quot; unique_id=&quot;258006&quot;&gt;&lt;property id=&quot;20148&quot; value=&quot;5&quot;/&gt;&lt;property id=&quot;20300&quot; value=&quot;Slide 35 - &amp;quot;What is Ammunition?&amp;quot;&quot;/&gt;&lt;property id=&quot;20307&quot; value=&quot;857&quot;/&gt;&lt;/object&gt;&lt;object type=&quot;3&quot; unique_id=&quot;258007&quot;&gt;&lt;property id=&quot;20148&quot; value=&quot;5&quot;/&gt;&lt;property id=&quot;20300&quot; value=&quot;Slide 36 - &amp;quot;What is Ammunition?&amp;quot;&quot;/&gt;&lt;property id=&quot;20307&quot; value=&quot;858&quot;/&gt;&lt;/object&gt;&lt;object type=&quot;3&quot; unique_id=&quot;258008&quot;&gt;&lt;property id=&quot;20148&quot; value=&quot;5&quot;/&gt;&lt;property id=&quot;20300&quot; value=&quot;Slide 37 - &amp;quot;What is Ammunition?&amp;quot;&quot;/&gt;&lt;property id=&quot;20307&quot; value=&quot;859&quot;/&gt;&lt;/object&gt;&lt;object type=&quot;3&quot; unique_id=&quot;258009&quot;&gt;&lt;property id=&quot;20148&quot; value=&quot;5&quot;/&gt;&lt;property id=&quot;20300&quot; value=&quot;Slide 38 - &amp;quot;What is Ammunition?&amp;quot;&quot;/&gt;&lt;property id=&quot;20307&quot; value=&quot;860&quot;/&gt;&lt;/object&gt;&lt;object type=&quot;3&quot; unique_id=&quot;258010&quot;&gt;&lt;property id=&quot;20148&quot; value=&quot;5&quot;/&gt;&lt;property id=&quot;20300&quot; value=&quot;Slide 39 - &amp;quot;What is Ammunition?&amp;quot;&quot;/&gt;&lt;property id=&quot;20307&quot; value=&quot;861&quot;/&gt;&lt;/object&gt;&lt;object type=&quot;3&quot; unique_id=&quot;258011&quot;&gt;&lt;property id=&quot;20148&quot; value=&quot;5&quot;/&gt;&lt;property id=&quot;20300&quot; value=&quot;Slide 40 - &amp;quot;What is Ammunition?&amp;quot;&quot;/&gt;&lt;property id=&quot;20307&quot; value=&quot;862&quot;/&gt;&lt;/object&gt;&lt;object type=&quot;3&quot; unique_id=&quot;258012&quot;&gt;&lt;property id=&quot;20148&quot; value=&quot;5&quot;/&gt;&lt;property id=&quot;20300&quot; value=&quot;Slide 41 - &amp;quot;How a Firearm Works&amp;quot;&quot;/&gt;&lt;property id=&quot;20307&quot; value=&quot;863&quot;/&gt;&lt;/object&gt;&lt;object type=&quot;3&quot; unique_id=&quot;258013&quot;&gt;&lt;property id=&quot;20148&quot; value=&quot;5&quot;/&gt;&lt;property id=&quot;20300&quot; value=&quot;Slide 42 - &amp;quot;How a Firearm Works&amp;quot;&quot;/&gt;&lt;property id=&quot;20307&quot; value=&quot;864&quot;/&gt;&lt;/object&gt;&lt;object type=&quot;3&quot; unique_id=&quot;258014&quot;&gt;&lt;property id=&quot;20148&quot; value=&quot;5&quot;/&gt;&lt;property id=&quot;20300&quot; value=&quot;Slide 43 - &amp;quot;How a Firearm Works&amp;quot;&quot;/&gt;&lt;property id=&quot;20307&quot; value=&quot;865&quot;/&gt;&lt;/object&gt;&lt;object type=&quot;3&quot; unique_id=&quot;258015&quot;&gt;&lt;property id=&quot;20148&quot; value=&quot;5&quot;/&gt;&lt;property id=&quot;20300&quot; value=&quot;Slide 44 - &amp;quot;How a Firearm Works&amp;quot;&quot;/&gt;&lt;property id=&quot;20307&quot; value=&quot;866&quot;/&gt;&lt;/object&gt;&lt;object type=&quot;3&quot; unique_id=&quot;258016&quot;&gt;&lt;property id=&quot;20148&quot; value=&quot;5&quot;/&gt;&lt;property id=&quot;20300&quot; value=&quot;Slide 45 - &amp;quot;Common Features of Firearms&amp;quot;&quot;/&gt;&lt;property id=&quot;20307&quot; value=&quot;867&quot;/&gt;&lt;/object&gt;&lt;object type=&quot;3&quot; unique_id=&quot;258017&quot;&gt;&lt;property id=&quot;20148&quot; value=&quot;5&quot;/&gt;&lt;property id=&quot;20300&quot; value=&quot;Slide 46 - &amp;quot;Common Features of Firearms&amp;quot;&quot;/&gt;&lt;property id=&quot;20307&quot; value=&quot;868&quot;/&gt;&lt;/object&gt;&lt;object type=&quot;3&quot; unique_id=&quot;258018&quot;&gt;&lt;property id=&quot;20148&quot; value=&quot;5&quot;/&gt;&lt;property id=&quot;20300&quot; value=&quot;Slide 47 - &amp;quot;Common Features of Firearms&amp;quot;&quot;/&gt;&lt;property id=&quot;20307&quot; value=&quot;869&quot;/&gt;&lt;/object&gt;&lt;object type=&quot;3&quot; unique_id=&quot;258019&quot;&gt;&lt;property id=&quot;20148&quot; value=&quot;5&quot;/&gt;&lt;property id=&quot;20300&quot; value=&quot;Slide 48 - &amp;quot;Common Features of Firearms&amp;quot;&quot;/&gt;&lt;property id=&quot;20307&quot; value=&quot;870&quot;/&gt;&lt;/object&gt;&lt;object type=&quot;3&quot; unique_id=&quot;258020&quot;&gt;&lt;property id=&quot;20148&quot; value=&quot;5&quot;/&gt;&lt;property id=&quot;20300&quot; value=&quot;Slide 49 - &amp;quot;Common Features of Firearms&amp;quot;&quot;/&gt;&lt;property id=&quot;20307&quot; value=&quot;871&quot;/&gt;&lt;/object&gt;&lt;object type=&quot;3&quot; unique_id=&quot;258021&quot;&gt;&lt;property id=&quot;20148&quot; value=&quot;5&quot;/&gt;&lt;property id=&quot;20300&quot; value=&quot;Slide 50 - &amp;quot;Common Features of Firearms&amp;quot;&quot;/&gt;&lt;property id=&quot;20307&quot; value=&quot;872&quot;/&gt;&lt;/object&gt;&lt;object type=&quot;3&quot; unique_id=&quot;258022&quot;&gt;&lt;property id=&quot;20148&quot; value=&quot;5&quot;/&gt;&lt;property id=&quot;20300&quot; value=&quot;Slide 51 - &amp;quot;Common Features of Firearms&amp;quot;&quot;/&gt;&lt;property id=&quot;20307&quot; value=&quot;873&quot;/&gt;&lt;/object&gt;&lt;object type=&quot;3&quot; unique_id=&quot;258023&quot;&gt;&lt;property id=&quot;20148&quot; value=&quot;5&quot;/&gt;&lt;property id=&quot;20300&quot; value=&quot;Slide 52 - &amp;quot;Common Features of Firearms&amp;quot;&quot;/&gt;&lt;property id=&quot;20307&quot; value=&quot;874&quot;/&gt;&lt;/object&gt;&lt;object type=&quot;3&quot; unique_id=&quot;258024&quot;&gt;&lt;property id=&quot;20148&quot; value=&quot;5&quot;/&gt;&lt;property id=&quot;20300&quot; value=&quot;Slide 53 - &amp;quot;Common Features of Firearms&amp;quot;&quot;/&gt;&lt;property id=&quot;20307&quot; value=&quot;875&quot;/&gt;&lt;/object&gt;&lt;object type=&quot;3&quot; unique_id=&quot;258025&quot;&gt;&lt;property id=&quot;20148&quot; value=&quot;5&quot;/&gt;&lt;property id=&quot;20300&quot; value=&quot;Slide 54 - &amp;quot;Common Features of Firearms (cont.)&amp;quot;&quot;/&gt;&lt;property id=&quot;20307&quot; value=&quot;876&quot;/&gt;&lt;/object&gt;&lt;object type=&quot;3&quot; unique_id=&quot;258026&quot;&gt;&lt;property id=&quot;20148&quot; value=&quot;5&quot;/&gt;&lt;property id=&quot;20300&quot; value=&quot;Slide 55 - &amp;quot;Common Features of Firearms&amp;quot;&quot;/&gt;&lt;property id=&quot;20307&quot; value=&quot;877&quot;/&gt;&lt;/object&gt;&lt;object type=&quot;3&quot; unique_id=&quot;258027&quot;&gt;&lt;property id=&quot;20148&quot; value=&quot;5&quot;/&gt;&lt;property id=&quot;20300&quot; value=&quot;Slide 56 - &amp;quot;Common Features of Firearms&amp;quot;&quot;/&gt;&lt;property id=&quot;20307&quot; value=&quot;880&quot;/&gt;&lt;/object&gt;&lt;object type=&quot;3&quot; unique_id=&quot;258028&quot;&gt;&lt;property id=&quot;20148&quot; value=&quot;5&quot;/&gt;&lt;property id=&quot;20300&quot; value=&quot;Slide 57 - &amp;quot;Common Features of Firearms&amp;quot;&quot;/&gt;&lt;property id=&quot;20307&quot; value=&quot;878&quot;/&gt;&lt;/object&gt;&lt;object type=&quot;3&quot; unique_id=&quot;258029&quot;&gt;&lt;property id=&quot;20148&quot; value=&quot;5&quot;/&gt;&lt;property id=&quot;20300&quot; value=&quot;Slide 58 - &amp;quot;Common Features of Firearms&amp;quot;&quot;/&gt;&lt;property id=&quot;20307&quot; value=&quot;879&quot;/&gt;&lt;/object&gt;&lt;object type=&quot;3&quot; unique_id=&quot;258030&quot;&gt;&lt;property id=&quot;20148&quot; value=&quot;5&quot;/&gt;&lt;property id=&quot;20300&quot; value=&quot;Slide 59 - &amp;quot;Common Features of Firearms&amp;quot;&quot;/&gt;&lt;property id=&quot;20307&quot; value=&quot;881&quot;/&gt;&lt;/object&gt;&lt;object type=&quot;3&quot; unique_id=&quot;258031&quot;&gt;&lt;property id=&quot;20148&quot; value=&quot;5&quot;/&gt;&lt;property id=&quot;20300&quot; value=&quot;Slide 60 - &amp;quot;Common Features of Firearms&amp;quot;&quot;/&gt;&lt;property id=&quot;20307&quot; value=&quot;882&quot;/&gt;&lt;/object&gt;&lt;object type=&quot;3&quot; unique_id=&quot;258032&quot;&gt;&lt;property id=&quot;20148&quot; value=&quot;5&quot;/&gt;&lt;property id=&quot;20300&quot; value=&quot;Slide 61 - &amp;quot;Common Features of Firearms&amp;quot;&quot;/&gt;&lt;property id=&quot;20307&quot; value=&quot;883&quot;/&gt;&lt;/object&gt;&lt;object type=&quot;3&quot; unique_id=&quot;258033&quot;&gt;&lt;property id=&quot;20148&quot; value=&quot;5&quot;/&gt;&lt;property id=&quot;20300&quot; value=&quot;Slide 62 - &amp;quot;Common Features of Firearms&amp;quot;&quot;/&gt;&lt;property id=&quot;20307&quot; value=&quot;884&quot;/&gt;&lt;/object&gt;&lt;object type=&quot;3&quot; unique_id=&quot;258034&quot;&gt;&lt;property id=&quot;20148&quot; value=&quot;5&quot;/&gt;&lt;property id=&quot;20300&quot; value=&quot;Slide 63 - &amp;quot;Common Features of Firearms&amp;quot;&quot;/&gt;&lt;property id=&quot;20307&quot; value=&quot;885&quot;/&gt;&lt;/object&gt;&lt;object type=&quot;3&quot; unique_id=&quot;258035&quot;&gt;&lt;property id=&quot;20148&quot; value=&quot;5&quot;/&gt;&lt;property id=&quot;20300&quot; value=&quot;Slide 64 - &amp;quot;Common Features of Firearms&amp;quot;&quot;/&gt;&lt;property id=&quot;20307&quot; value=&quot;886&quot;/&gt;&lt;/object&gt;&lt;object type=&quot;3&quot; unique_id=&quot;258036&quot;&gt;&lt;property id=&quot;20148&quot; value=&quot;5&quot;/&gt;&lt;property id=&quot;20300&quot; value=&quot;Slide 65 - &amp;quot;Common Features of Firearms&amp;quot;&quot;/&gt;&lt;property id=&quot;20307&quot; value=&quot;887&quot;/&gt;&lt;/object&gt;&lt;object type=&quot;3&quot; unique_id=&quot;258037&quot;&gt;&lt;property id=&quot;20148&quot; value=&quot;5&quot;/&gt;&lt;property id=&quot;20300&quot; value=&quot;Slide 66 - &amp;quot;Common Features of Firearms&amp;quot;&quot;/&gt;&lt;property id=&quot;20307&quot; value=&quot;888&quot;/&gt;&lt;/object&gt;&lt;object type=&quot;3&quot; unique_id=&quot;258038&quot;&gt;&lt;property id=&quot;20148&quot; value=&quot;5&quot;/&gt;&lt;property id=&quot;20300&quot; value=&quot;Slide 67 - &amp;quot;Common Features of Firearms&amp;quot;&quot;/&gt;&lt;property id=&quot;20307&quot; value=&quot;889&quot;/&gt;&lt;/object&gt;&lt;object type=&quot;3&quot; unique_id=&quot;258039&quot;&gt;&lt;property id=&quot;20148&quot; value=&quot;5&quot;/&gt;&lt;property id=&quot;20300&quot; value=&quot;Slide 68 - &amp;quot;Common Features of Firearms&amp;quot;&quot;/&gt;&lt;property id=&quot;20307&quot; value=&quot;890&quot;/&gt;&lt;/object&gt;&lt;object type=&quot;3&quot; unique_id=&quot;258040&quot;&gt;&lt;property id=&quot;20148&quot; value=&quot;5&quot;/&gt;&lt;property id=&quot;20300&quot; value=&quot;Slide 69 - &amp;quot;Common Features of Firearms&amp;quot;&quot;/&gt;&lt;property id=&quot;20307&quot; value=&quot;891&quot;/&gt;&lt;/object&gt;&lt;object type=&quot;3&quot; unique_id=&quot;258041&quot;&gt;&lt;property id=&quot;20148&quot; value=&quot;5&quot;/&gt;&lt;property id=&quot;20300&quot; value=&quot;Slide 70 - &amp;quot;Common Features of Firearms&amp;quot;&quot;/&gt;&lt;property id=&quot;20307&quot; value=&quot;892&quot;/&gt;&lt;/object&gt;&lt;object type=&quot;3&quot; unique_id=&quot;258042&quot;&gt;&lt;property id=&quot;20148&quot; value=&quot;5&quot;/&gt;&lt;property id=&quot;20300&quot; value=&quot;Slide 71 - &amp;quot;Differences Between Firearms&amp;quot;&quot;/&gt;&lt;property id=&quot;20307&quot; value=&quot;893&quot;/&gt;&lt;/object&gt;&lt;object type=&quot;3&quot; unique_id=&quot;258043&quot;&gt;&lt;property id=&quot;20148&quot; value=&quot;5&quot;/&gt;&lt;property id=&quot;20300&quot; value=&quot;Slide 72 - &amp;quot;Differences Between Firearms&amp;quot;&quot;/&gt;&lt;property id=&quot;20307&quot; value=&quot;894&quot;/&gt;&lt;/object&gt;&lt;object type=&quot;3&quot; unique_id=&quot;258044&quot;&gt;&lt;property id=&quot;20148&quot; value=&quot;5&quot;/&gt;&lt;property id=&quot;20300&quot; value=&quot;Slide 73 - &amp;quot;Differences Between Firearms&amp;quot;&quot;/&gt;&lt;property id=&quot;20307&quot; value=&quot;896&quot;/&gt;&lt;/object&gt;&lt;object type=&quot;3&quot; unique_id=&quot;258045&quot;&gt;&lt;property id=&quot;20148&quot; value=&quot;5&quot;/&gt;&lt;property id=&quot;20300&quot; value=&quot;Slide 74 - &amp;quot;Differences Between Firearms&amp;quot;&quot;/&gt;&lt;property id=&quot;20307&quot; value=&quot;895&quot;/&gt;&lt;/object&gt;&lt;object type=&quot;3&quot; unique_id=&quot;258046&quot;&gt;&lt;property id=&quot;20148&quot; value=&quot;5&quot;/&gt;&lt;property id=&quot;20300&quot; value=&quot;Slide 75 - &amp;quot;Differences Between Firearms&amp;quot;&quot;/&gt;&lt;property id=&quot;20307&quot; value=&quot;897&quot;/&gt;&lt;/object&gt;&lt;object type=&quot;3&quot; unique_id=&quot;258047&quot;&gt;&lt;property id=&quot;20148&quot; value=&quot;5&quot;/&gt;&lt;property id=&quot;20300&quot; value=&quot;Slide 76 - &amp;quot;Differences Between Firearms&amp;quot;&quot;/&gt;&lt;property id=&quot;20307&quot; value=&quot;898&quot;/&gt;&lt;/object&gt;&lt;object type=&quot;3&quot; unique_id=&quot;258048&quot;&gt;&lt;property id=&quot;20148&quot; value=&quot;5&quot;/&gt;&lt;property id=&quot;20300&quot; value=&quot;Slide 77 - &amp;quot;Differences Between Firearms&amp;quot;&quot;/&gt;&lt;property id=&quot;20307&quot; value=&quot;899&quot;/&gt;&lt;/object&gt;&lt;object type=&quot;3&quot; unique_id=&quot;258049&quot;&gt;&lt;property id=&quot;20148&quot; value=&quot;5&quot;/&gt;&lt;property id=&quot;20300&quot; value=&quot;Slide 78 - &amp;quot;Differences Between Firearms&amp;quot;&quot;/&gt;&lt;property id=&quot;20307&quot; value=&quot;900&quot;/&gt;&lt;/object&gt;&lt;object type=&quot;3&quot; unique_id=&quot;258050&quot;&gt;&lt;property id=&quot;20148&quot; value=&quot;5&quot;/&gt;&lt;property id=&quot;20300&quot; value=&quot;Slide 79 - &amp;quot;Differences Between Firearms&amp;quot;&quot;/&gt;&lt;property id=&quot;20307&quot; value=&quot;901&quot;/&gt;&lt;/object&gt;&lt;object type=&quot;3&quot; unique_id=&quot;258051&quot;&gt;&lt;property id=&quot;20148&quot; value=&quot;5&quot;/&gt;&lt;property id=&quot;20300&quot; value=&quot;Slide 80 - &amp;quot;Differences Between Firearms&amp;quot;&quot;/&gt;&lt;property id=&quot;20307&quot; value=&quot;902&quot;/&gt;&lt;/object&gt;&lt;object type=&quot;3&quot; unique_id=&quot;258052&quot;&gt;&lt;property id=&quot;20148&quot; value=&quot;5&quot;/&gt;&lt;property id=&quot;20300&quot; value=&quot;Slide 81 - &amp;quot;Differences Between Firearms&amp;quot;&quot;/&gt;&lt;property id=&quot;20307&quot; value=&quot;903&quot;/&gt;&lt;/object&gt;&lt;object type=&quot;3&quot; unique_id=&quot;258053&quot;&gt;&lt;property id=&quot;20148&quot; value=&quot;5&quot;/&gt;&lt;property id=&quot;20300&quot; value=&quot;Slide 82 - &amp;quot;Match Firearms and Ammunition&amp;quot;&quot;/&gt;&lt;property id=&quot;20307&quot; value=&quot;904&quot;/&gt;&lt;/object&gt;&lt;object type=&quot;3&quot; unique_id=&quot;258054&quot;&gt;&lt;property id=&quot;20148&quot; value=&quot;5&quot;/&gt;&lt;property id=&quot;20300&quot; value=&quot;Slide 84 - &amp;quot;Match Firearms and Ammunition&amp;quot;&quot;/&gt;&lt;property id=&quot;20307&quot; value=&quot;905&quot;/&gt;&lt;/object&gt;&lt;object type=&quot;3&quot; unique_id=&quot;258055&quot;&gt;&lt;property id=&quot;20148&quot; value=&quot;5&quot;/&gt;&lt;property id=&quot;20300&quot; value=&quot;Slide 85 - &amp;quot;Match Firearms and Ammunition&amp;quot;&quot;/&gt;&lt;property id=&quot;20307&quot; value=&quot;906&quot;/&gt;&lt;/object&gt;&lt;object type=&quot;3&quot; unique_id=&quot;258056&quot;&gt;&lt;property id=&quot;20148&quot; value=&quot;5&quot;/&gt;&lt;property id=&quot;20300&quot; value=&quot;Slide 86 - &amp;quot;Know Your Firearm’s Range&amp;quot;&quot;/&gt;&lt;property id=&quot;20307&quot; value=&quot;907&quot;/&gt;&lt;/object&gt;&lt;object type=&quot;3&quot; unique_id=&quot;258057&quot;&gt;&lt;property id=&quot;20148&quot; value=&quot;5&quot;/&gt;&lt;property id=&quot;20300&quot; value=&quot;Slide 87 - &amp;quot;Know Your Firearm’s Range&amp;quot;&quot;/&gt;&lt;property id=&quot;20307&quot; value=&quot;908&quot;/&gt;&lt;/object&gt;&lt;object type=&quot;3&quot; unique_id=&quot;258058&quot;&gt;&lt;property id=&quot;20148&quot; value=&quot;5&quot;/&gt;&lt;property id=&quot;20300&quot; value=&quot;Slide 88 - &amp;quot;Know Your Firearm’s Range&amp;quot;&quot;/&gt;&lt;property id=&quot;20307&quot; value=&quot;909&quot;/&gt;&lt;/object&gt;&lt;object type=&quot;3&quot; unique_id=&quot;258059&quot;&gt;&lt;property id=&quot;20148&quot; value=&quot;5&quot;/&gt;&lt;property id=&quot;20300&quot; value=&quot;Slide 89 - &amp;quot;Know Your Firearm’s Range&amp;quot;&quot;/&gt;&lt;property id=&quot;20307&quot; value=&quot;910&quot;/&gt;&lt;/object&gt;&lt;object type=&quot;3&quot; unique_id=&quot;258060&quot;&gt;&lt;property id=&quot;20148&quot; value=&quot;5&quot;/&gt;&lt;property id=&quot;20300&quot; value=&quot;Slide 91 - &amp;quot;Storing Your Firearm&amp;quot;&quot;/&gt;&lt;property id=&quot;20307&quot; value=&quot;911&quot;/&gt;&lt;/object&gt;&lt;object type=&quot;3&quot; unique_id=&quot;258061&quot;&gt;&lt;property id=&quot;20148&quot; value=&quot;5&quot;/&gt;&lt;property id=&quot;20300&quot; value=&quot;Slide 92 - &amp;quot;Storing Your Firearm&amp;quot;&quot;/&gt;&lt;property id=&quot;20307&quot; value=&quot;912&quot;/&gt;&lt;/object&gt;&lt;object type=&quot;3&quot; unique_id=&quot;258062&quot;&gt;&lt;property id=&quot;20148&quot; value=&quot;5&quot;/&gt;&lt;property id=&quot;20300&quot; value=&quot;Slide 93 - &amp;quot;Chapter Two Review Questions&amp;quot;&quot;/&gt;&lt;property id=&quot;20307&quot; value=&quot;913&quot;/&gt;&lt;/object&gt;&lt;object type=&quot;3&quot; unique_id=&quot;258063&quot;&gt;&lt;property id=&quot;20148&quot; value=&quot;5&quot;/&gt;&lt;property id=&quot;20300&quot; value=&quot;Slide 94 - &amp;quot;Chapter Two Review Questions&amp;quot;&quot;/&gt;&lt;property id=&quot;20307&quot; value=&quot;914&quot;/&gt;&lt;/object&gt;&lt;object type=&quot;3&quot; unique_id=&quot;258064&quot;&gt;&lt;property id=&quot;20148&quot; value=&quot;5&quot;/&gt;&lt;property id=&quot;20300&quot; value=&quot;Slide 95 - &amp;quot;Chapter Two Review Questions&amp;quot;&quot;/&gt;&lt;property id=&quot;20307&quot; value=&quot;915&quot;/&gt;&lt;/object&gt;&lt;object type=&quot;3&quot; unique_id=&quot;258065&quot;&gt;&lt;property id=&quot;20148&quot; value=&quot;5&quot;/&gt;&lt;property id=&quot;20300&quot; value=&quot;Slide 96 - &amp;quot;Chapter Two Review Questions&amp;quot;&quot;/&gt;&lt;property id=&quot;20307&quot; value=&quot;916&quot;/&gt;&lt;/object&gt;&lt;object type=&quot;3&quot; unique_id=&quot;258066&quot;&gt;&lt;property id=&quot;20148&quot; value=&quot;5&quot;/&gt;&lt;property id=&quot;20300&quot; value=&quot;Slide 97 - &amp;quot;Chapter Two Review Questions&amp;quot;&quot;/&gt;&lt;property id=&quot;20307&quot; value=&quot;917&quot;/&gt;&lt;/object&gt;&lt;object type=&quot;3&quot; unique_id=&quot;258067&quot;&gt;&lt;property id=&quot;20148&quot; value=&quot;5&quot;/&gt;&lt;property id=&quot;20300&quot; value=&quot;Slide 98 - &amp;quot;Chapter Two Review Questions&amp;quot;&quot;/&gt;&lt;property id=&quot;20307&quot; value=&quot;918&quot;/&gt;&lt;/object&gt;&lt;object type=&quot;3&quot; unique_id=&quot;258068&quot;&gt;&lt;property id=&quot;20148&quot; value=&quot;5&quot;/&gt;&lt;property id=&quot;20300&quot; value=&quot;Slide 99 - &amp;quot;Chapter Two Review Questions&amp;quot;&quot;/&gt;&lt;property id=&quot;20307&quot; value=&quot;919&quot;/&gt;&lt;/object&gt;&lt;object type=&quot;3&quot; unique_id=&quot;258069&quot;&gt;&lt;property id=&quot;20148&quot; value=&quot;5&quot;/&gt;&lt;property id=&quot;20300&quot; value=&quot;Slide 100 - &amp;quot;Chapter Two Review Questions&amp;quot;&quot;/&gt;&lt;property id=&quot;20307&quot; value=&quot;920&quot;/&gt;&lt;/object&gt;&lt;object type=&quot;3&quot; unique_id=&quot;258070&quot;&gt;&lt;property id=&quot;20148&quot; value=&quot;5&quot;/&gt;&lt;property id=&quot;20300&quot; value=&quot;Slide 101 - &amp;quot;Chapter Two Review Questions&amp;quot;&quot;/&gt;&lt;property id=&quot;20307&quot; value=&quot;921&quot;/&gt;&lt;/object&gt;&lt;object type=&quot;3&quot; unique_id=&quot;258071&quot;&gt;&lt;property id=&quot;20148&quot; value=&quot;5&quot;/&gt;&lt;property id=&quot;20300&quot; value=&quot;Slide 102 - &amp;quot;Chapter Two Review Questions&amp;quot;&quot;/&gt;&lt;property id=&quot;20307&quot; value=&quot;922&quot;/&gt;&lt;/object&gt;&lt;object type=&quot;3&quot; unique_id=&quot;258072&quot;&gt;&lt;property id=&quot;20148&quot; value=&quot;5&quot;/&gt;&lt;property id=&quot;20300&quot; value=&quot;Slide 103 - &amp;quot;Chapter Two Review Questions&amp;quot;&quot;/&gt;&lt;property id=&quot;20307&quot; value=&quot;923&quot;/&gt;&lt;/object&gt;&lt;object type=&quot;3&quot; unique_id=&quot;258073&quot;&gt;&lt;property id=&quot;20148&quot; value=&quot;5&quot;/&gt;&lt;property id=&quot;20300&quot; value=&quot;Slide 104 - &amp;quot;Chapter Two Review Questions&amp;quot;&quot;/&gt;&lt;property id=&quot;20307&quot; value=&quot;924&quot;/&gt;&lt;/object&gt;&lt;object type=&quot;3&quot; unique_id=&quot;258074&quot;&gt;&lt;property id=&quot;20148&quot; value=&quot;5&quot;/&gt;&lt;property id=&quot;20300&quot; value=&quot;Slide 105 - &amp;quot;Chapter Two Review Questions&amp;quot;&quot;/&gt;&lt;property id=&quot;20307&quot; value=&quot;925&quot;/&gt;&lt;/object&gt;&lt;object type=&quot;3&quot; unique_id=&quot;258075&quot;&gt;&lt;property id=&quot;20148&quot; value=&quot;5&quot;/&gt;&lt;property id=&quot;20300&quot; value=&quot;Slide 106 - &amp;quot;Chapter Two Review Questions&amp;quot;&quot;/&gt;&lt;property id=&quot;20307&quot; value=&quot;926&quot;/&gt;&lt;/object&gt;&lt;object type=&quot;3&quot; unique_id=&quot;258076&quot;&gt;&lt;property id=&quot;20148&quot; value=&quot;5&quot;/&gt;&lt;property id=&quot;20300&quot; value=&quot;Slide 107 - &amp;quot;Chapter Two Review Questions&amp;quot;&quot;/&gt;&lt;property id=&quot;20307&quot; value=&quot;927&quot;/&gt;&lt;/object&gt;&lt;object type=&quot;3&quot; unique_id=&quot;258077&quot;&gt;&lt;property id=&quot;20148&quot; value=&quot;5&quot;/&gt;&lt;property id=&quot;20300&quot; value=&quot;Slide 108 - &amp;quot;Chapter Two Review Questions&amp;quot;&quot;/&gt;&lt;property id=&quot;20307&quot; value=&quot;928&quot;/&gt;&lt;/object&gt;&lt;object type=&quot;3&quot; unique_id=&quot;258078&quot;&gt;&lt;property id=&quot;20148&quot; value=&quot;5&quot;/&gt;&lt;property id=&quot;20300&quot; value=&quot;Slide 109 - &amp;quot;Chapter Two Review Questions&amp;quot;&quot;/&gt;&lt;property id=&quot;20307&quot; value=&quot;929&quot;/&gt;&lt;/object&gt;&lt;object type=&quot;3&quot; unique_id=&quot;258079&quot;&gt;&lt;property id=&quot;20148&quot; value=&quot;5&quot;/&gt;&lt;property id=&quot;20300&quot; value=&quot;Slide 112 - &amp;quot;Objectives&amp;quot;&quot;/&gt;&lt;property id=&quot;20307&quot; value=&quot;930&quot;/&gt;&lt;/object&gt;&lt;object type=&quot;3&quot; unique_id=&quot;258080&quot;&gt;&lt;property id=&quot;20148&quot; value=&quot;5&quot;/&gt;&lt;property id=&quot;20300&quot; value=&quot;Slide 113 - &amp;quot;Objectives&amp;quot;&quot;/&gt;&lt;property id=&quot;20307&quot; value=&quot;931&quot;/&gt;&lt;/object&gt;&lt;object type=&quot;3&quot; unique_id=&quot;258081&quot;&gt;&lt;property id=&quot;20148&quot; value=&quot;5&quot;/&gt;&lt;property id=&quot;20300&quot; value=&quot;Slide 114 - &amp;quot;Objectives&amp;quot;&quot;/&gt;&lt;property id=&quot;20307&quot; value=&quot;932&quot;/&gt;&lt;/object&gt;&lt;object type=&quot;3&quot; unique_id=&quot;258082&quot;&gt;&lt;property id=&quot;20148&quot; value=&quot;5&quot;/&gt;&lt;property id=&quot;20300&quot; value=&quot;Slide 115 - &amp;quot;Good Marksmanship and Accuracy&amp;quot;&quot;/&gt;&lt;property id=&quot;20307&quot; value=&quot;933&quot;/&gt;&lt;/object&gt;&lt;object type=&quot;3&quot; unique_id=&quot;258083&quot;&gt;&lt;property id=&quot;20148&quot; value=&quot;5&quot;/&gt;&lt;property id=&quot;20300&quot; value=&quot;Slide 116 - &amp;quot;Good Marksmanship and Accuracy&amp;quot;&quot;/&gt;&lt;property id=&quot;20307&quot; value=&quot;934&quot;/&gt;&lt;/object&gt;&lt;object type=&quot;3&quot; unique_id=&quot;258084&quot;&gt;&lt;property id=&quot;20148&quot; value=&quot;5&quot;/&gt;&lt;property id=&quot;20300&quot; value=&quot;Slide 117 - &amp;quot;Rifle Firing&amp;quot;&quot;/&gt;&lt;property id=&quot;20307&quot; value=&quot;935&quot;/&gt;&lt;/object&gt;&lt;object type=&quot;3&quot; unique_id=&quot;258085&quot;&gt;&lt;property id=&quot;20148&quot; value=&quot;5&quot;/&gt;&lt;property id=&quot;20300&quot; value=&quot;Slide 118 - &amp;quot;Rifle Firing&amp;quot;&quot;/&gt;&lt;property id=&quot;20307&quot; value=&quot;936&quot;/&gt;&lt;/object&gt;&lt;object type=&quot;3&quot; unique_id=&quot;258086&quot;&gt;&lt;property id=&quot;20148&quot; value=&quot;5&quot;/&gt;&lt;property id=&quot;20300&quot; value=&quot;Slide 119 - &amp;quot;Rifle Firing&amp;quot;&quot;/&gt;&lt;property id=&quot;20307&quot; value=&quot;937&quot;/&gt;&lt;/object&gt;&lt;object type=&quot;3&quot; unique_id=&quot;258087&quot;&gt;&lt;property id=&quot;20148&quot; value=&quot;5&quot;/&gt;&lt;property id=&quot;20300&quot; value=&quot;Slide 120 - &amp;quot;Rifle Firing&amp;quot;&quot;/&gt;&lt;property id=&quot;20307&quot; value=&quot;938&quot;/&gt;&lt;/object&gt;&lt;object type=&quot;3&quot; unique_id=&quot;258088&quot;&gt;&lt;property id=&quot;20148&quot; value=&quot;5&quot;/&gt;&lt;property id=&quot;20300&quot; value=&quot;Slide 121 - &amp;quot;Rifle Firing&amp;quot;&quot;/&gt;&lt;property id=&quot;20307&quot; value=&quot;939&quot;/&gt;&lt;/object&gt;&lt;object type=&quot;3&quot; unique_id=&quot;258089&quot;&gt;&lt;property id=&quot;20148&quot; value=&quot;5&quot;/&gt;&lt;property id=&quot;20300&quot; value=&quot;Slide 122 - &amp;quot;Rifle Firing&amp;quot;&quot;/&gt;&lt;property id=&quot;20307&quot; value=&quot;940&quot;/&gt;&lt;/object&gt;&lt;object type=&quot;3&quot; unique_id=&quot;258090&quot;&gt;&lt;property id=&quot;20148&quot; value=&quot;5&quot;/&gt;&lt;property id=&quot;20300&quot; value=&quot;Slide 124 - &amp;quot;Rifle Firing&amp;quot;&quot;/&gt;&lt;property id=&quot;20307&quot; value=&quot;941&quot;/&gt;&lt;/object&gt;&lt;object type=&quot;3&quot; unique_id=&quot;258091&quot;&gt;&lt;property id=&quot;20148&quot; value=&quot;5&quot;/&gt;&lt;property id=&quot;20300&quot; value=&quot;Slide 125 - &amp;quot;Rifle Firing&amp;quot;&quot;/&gt;&lt;property id=&quot;20307&quot; value=&quot;942&quot;/&gt;&lt;/object&gt;&lt;object type=&quot;3&quot; unique_id=&quot;258092&quot;&gt;&lt;property id=&quot;20148&quot; value=&quot;5&quot;/&gt;&lt;property id=&quot;20300&quot; value=&quot;Slide 126 - &amp;quot;Rifle Firing&amp;quot;&quot;/&gt;&lt;property id=&quot;20307&quot; value=&quot;943&quot;/&gt;&lt;/object&gt;&lt;object type=&quot;3&quot; unique_id=&quot;258093&quot;&gt;&lt;property id=&quot;20148&quot; value=&quot;5&quot;/&gt;&lt;property id=&quot;20300&quot; value=&quot;Slide 127 - &amp;quot;Rifle Firing&amp;quot;&quot;/&gt;&lt;property id=&quot;20307&quot; value=&quot;944&quot;/&gt;&lt;/object&gt;&lt;object type=&quot;3&quot; unique_id=&quot;258094&quot;&gt;&lt;property id=&quot;20148&quot; value=&quot;5&quot;/&gt;&lt;property id=&quot;20300&quot; value=&quot;Slide 128 - &amp;quot;Rifle Firing&amp;quot;&quot;/&gt;&lt;property id=&quot;20307&quot; value=&quot;945&quot;/&gt;&lt;/object&gt;&lt;object type=&quot;3&quot; unique_id=&quot;258095&quot;&gt;&lt;property id=&quot;20148&quot; value=&quot;5&quot;/&gt;&lt;property id=&quot;20300&quot; value=&quot;Slide 129 - &amp;quot;Rifle Firing&amp;quot;&quot;/&gt;&lt;property id=&quot;20307&quot; value=&quot;946&quot;/&gt;&lt;/object&gt;&lt;object type=&quot;3&quot; unique_id=&quot;258096&quot;&gt;&lt;property id=&quot;20148&quot; value=&quot;5&quot;/&gt;&lt;property id=&quot;20300&quot; value=&quot;Slide 130 - &amp;quot;Rifle Firing&amp;quot;&quot;/&gt;&lt;property id=&quot;20307&quot; value=&quot;947&quot;/&gt;&lt;/object&gt;&lt;object type=&quot;3&quot; unique_id=&quot;258097&quot;&gt;&lt;property id=&quot;20148&quot; value=&quot;5&quot;/&gt;&lt;property id=&quot;20300&quot; value=&quot;Slide 131 - &amp;quot;Rifle Firing&amp;quot;&quot;/&gt;&lt;property id=&quot;20307&quot; value=&quot;948&quot;/&gt;&lt;/object&gt;&lt;object type=&quot;3&quot; unique_id=&quot;258098&quot;&gt;&lt;property id=&quot;20148&quot; value=&quot;5&quot;/&gt;&lt;property id=&quot;20300&quot; value=&quot;Slide 132 - &amp;quot;Rifle Firing&amp;quot;&quot;/&gt;&lt;property id=&quot;20307&quot; value=&quot;949&quot;/&gt;&lt;/object&gt;&lt;object type=&quot;3&quot; unique_id=&quot;258099&quot;&gt;&lt;property id=&quot;20148&quot; value=&quot;5&quot;/&gt;&lt;property id=&quot;20300&quot; value=&quot;Slide 133 - &amp;quot;Shotgun Shooting&amp;quot;&quot;/&gt;&lt;property id=&quot;20307&quot; value=&quot;950&quot;/&gt;&lt;/object&gt;&lt;object type=&quot;3&quot; unique_id=&quot;258100&quot;&gt;&lt;property id=&quot;20148&quot; value=&quot;5&quot;/&gt;&lt;property id=&quot;20300&quot; value=&quot;Slide 134 - &amp;quot;Shotgun Shooting&amp;quot;&quot;/&gt;&lt;property id=&quot;20307&quot; value=&quot;951&quot;/&gt;&lt;/object&gt;&lt;object type=&quot;3&quot; unique_id=&quot;258101&quot;&gt;&lt;property id=&quot;20148&quot; value=&quot;5&quot;/&gt;&lt;property id=&quot;20300&quot; value=&quot;Slide 135 - &amp;quot;Shotgun Shooting&amp;quot;&quot;/&gt;&lt;property id=&quot;20307&quot; value=&quot;952&quot;/&gt;&lt;/object&gt;&lt;object type=&quot;3&quot; unique_id=&quot;258102&quot;&gt;&lt;property id=&quot;20148&quot; value=&quot;5&quot;/&gt;&lt;property id=&quot;20300&quot; value=&quot;Slide 136 - &amp;quot;Shotgun Shooting&amp;quot;&quot;/&gt;&lt;property id=&quot;20307&quot; value=&quot;953&quot;/&gt;&lt;/object&gt;&lt;object type=&quot;3&quot; unique_id=&quot;258103&quot;&gt;&lt;property id=&quot;20148&quot; value=&quot;5&quot;/&gt;&lt;property id=&quot;20300&quot; value=&quot;Slide 137 - &amp;quot;Shotgun Shooting&amp;quot;&quot;/&gt;&lt;property id=&quot;20307&quot; value=&quot;954&quot;/&gt;&lt;/object&gt;&lt;object type=&quot;3&quot; unique_id=&quot;258104&quot;&gt;&lt;property id=&quot;20148&quot; value=&quot;5&quot;/&gt;&lt;property id=&quot;20300&quot; value=&quot;Slide 138 - &amp;quot;Shotgun Shooting&amp;quot;&quot;/&gt;&lt;property id=&quot;20307&quot; value=&quot;955&quot;/&gt;&lt;/object&gt;&lt;object type=&quot;3&quot; unique_id=&quot;258105&quot;&gt;&lt;property id=&quot;20148&quot; value=&quot;5&quot;/&gt;&lt;property id=&quot;20300&quot; value=&quot;Slide 139 - &amp;quot;Shotgun Shooting&amp;quot;&quot;/&gt;&lt;property id=&quot;20307&quot; value=&quot;956&quot;/&gt;&lt;/object&gt;&lt;object type=&quot;3&quot; unique_id=&quot;258106&quot;&gt;&lt;property id=&quot;20148&quot; value=&quot;5&quot;/&gt;&lt;property id=&quot;20300&quot; value=&quot;Slide 140 - &amp;quot;Shotgun Shooting&amp;quot;&quot;/&gt;&lt;property id=&quot;20307&quot; value=&quot;957&quot;/&gt;&lt;/object&gt;&lt;object type=&quot;3&quot; unique_id=&quot;258107&quot;&gt;&lt;property id=&quot;20148&quot; value=&quot;5&quot;/&gt;&lt;property id=&quot;20300&quot; value=&quot;Slide 141 - &amp;quot;Shotgun Shooting&amp;quot;&quot;/&gt;&lt;property id=&quot;20307&quot; value=&quot;958&quot;/&gt;&lt;/object&gt;&lt;object type=&quot;3&quot; unique_id=&quot;258108&quot;&gt;&lt;property id=&quot;20148&quot; value=&quot;5&quot;/&gt;&lt;property id=&quot;20300&quot; value=&quot;Slide 142 - &amp;quot;Shotgun Shooting&amp;quot;&quot;/&gt;&lt;property id=&quot;20307&quot; value=&quot;959&quot;/&gt;&lt;/object&gt;&lt;object type=&quot;3&quot; unique_id=&quot;258109&quot;&gt;&lt;property id=&quot;20148&quot; value=&quot;5&quot;/&gt;&lt;property id=&quot;20300&quot; value=&quot;Slide 143 - &amp;quot;Shotgun Shooting&amp;quot;&quot;/&gt;&lt;property id=&quot;20307&quot; value=&quot;960&quot;/&gt;&lt;/object&gt;&lt;object type=&quot;3&quot; unique_id=&quot;258110&quot;&gt;&lt;property id=&quot;20148&quot; value=&quot;5&quot;/&gt;&lt;property id=&quot;20300&quot; value=&quot;Slide 144 - &amp;quot;Shotgun Shooting&amp;quot;&quot;/&gt;&lt;property id=&quot;20307&quot; value=&quot;961&quot;/&gt;&lt;/object&gt;&lt;object type=&quot;3&quot; unique_id=&quot;258111&quot;&gt;&lt;property id=&quot;20148&quot; value=&quot;5&quot;/&gt;&lt;property id=&quot;20300&quot; value=&quot;Slide 145 - &amp;quot;Shotgun Shooting&amp;quot;&quot;/&gt;&lt;property id=&quot;20307&quot; value=&quot;962&quot;/&gt;&lt;/object&gt;&lt;object type=&quot;3&quot; unique_id=&quot;258112&quot;&gt;&lt;property id=&quot;20148&quot; value=&quot;5&quot;/&gt;&lt;property id=&quot;20300&quot; value=&quot;Slide 146 - &amp;quot;Shotgun Shooting&amp;quot;&quot;/&gt;&lt;property id=&quot;20307&quot; value=&quot;963&quot;/&gt;&lt;/object&gt;&lt;object type=&quot;3&quot; unique_id=&quot;258113&quot;&gt;&lt;property id=&quot;20148&quot; value=&quot;5&quot;/&gt;&lt;property id=&quot;20300&quot; value=&quot;Slide 147 - &amp;quot;Shotgun Shooting&amp;quot;&quot;/&gt;&lt;property id=&quot;20307&quot; value=&quot;964&quot;/&gt;&lt;/object&gt;&lt;object type=&quot;3&quot; unique_id=&quot;258114&quot;&gt;&lt;property id=&quot;20148&quot; value=&quot;5&quot;/&gt;&lt;property id=&quot;20300&quot; value=&quot;Slide 148 - &amp;quot;Shotgun Shooting&amp;quot;&quot;/&gt;&lt;property id=&quot;20307&quot; value=&quot;965&quot;/&gt;&lt;/object&gt;&lt;object type=&quot;3&quot; unique_id=&quot;258115&quot;&gt;&lt;property id=&quot;20148&quot; value=&quot;5&quot;/&gt;&lt;property id=&quot;20300&quot; value=&quot;Slide 149 - &amp;quot;Shotgun Shooting&amp;quot;&quot;/&gt;&lt;property id=&quot;20307&quot; value=&quot;966&quot;/&gt;&lt;/object&gt;&lt;object type=&quot;3&quot; unique_id=&quot;258116&quot;&gt;&lt;property id=&quot;20148&quot; value=&quot;5&quot;/&gt;&lt;property id=&quot;20300&quot; value=&quot;Slide 150 - &amp;quot;Shotgun Shooting&amp;quot;&quot;/&gt;&lt;property id=&quot;20307&quot; value=&quot;967&quot;/&gt;&lt;/object&gt;&lt;object type=&quot;3&quot; unique_id=&quot;258117&quot;&gt;&lt;property id=&quot;20148&quot; value=&quot;5&quot;/&gt;&lt;property id=&quot;20300&quot; value=&quot;Slide 151 - &amp;quot;Handgun Shooting&amp;quot;&quot;/&gt;&lt;property id=&quot;20307&quot; value=&quot;968&quot;/&gt;&lt;/object&gt;&lt;object type=&quot;3&quot; unique_id=&quot;258118&quot;&gt;&lt;property id=&quot;20148&quot; value=&quot;5&quot;/&gt;&lt;property id=&quot;20300&quot; value=&quot;Slide 152 - &amp;quot;Handgun Shooting&amp;quot;&quot;/&gt;&lt;property id=&quot;20307&quot; value=&quot;969&quot;/&gt;&lt;/object&gt;&lt;object type=&quot;3&quot; unique_id=&quot;258119&quot;&gt;&lt;property id=&quot;20148&quot; value=&quot;5&quot;/&gt;&lt;property id=&quot;20300&quot; value=&quot;Slide 153 - &amp;quot;Handgun Shooting&amp;quot;&quot;/&gt;&lt;property id=&quot;20307&quot; value=&quot;970&quot;/&gt;&lt;/object&gt;&lt;object type=&quot;3&quot; unique_id=&quot;258120&quot;&gt;&lt;property id=&quot;20148&quot; value=&quot;5&quot;/&gt;&lt;property id=&quot;20300&quot; value=&quot;Slide 154 - &amp;quot;Handgun Shooting&amp;quot;&quot;/&gt;&lt;property id=&quot;20307&quot; value=&quot;971&quot;/&gt;&lt;/object&gt;&lt;object type=&quot;3&quot; unique_id=&quot;258121&quot;&gt;&lt;property id=&quot;20148&quot; value=&quot;5&quot;/&gt;&lt;property id=&quot;20300&quot; value=&quot;Slide 155 - &amp;quot;Handgun Shooting&amp;quot;&quot;/&gt;&lt;property id=&quot;20307&quot; value=&quot;972&quot;/&gt;&lt;/object&gt;&lt;object type=&quot;3&quot; unique_id=&quot;258122&quot;&gt;&lt;property id=&quot;20148&quot; value=&quot;5&quot;/&gt;&lt;property id=&quot;20300&quot; value=&quot;Slide 156 - &amp;quot;Handgun Shooting&amp;quot;&quot;/&gt;&lt;property id=&quot;20307&quot; value=&quot;973&quot;/&gt;&lt;/object&gt;&lt;object type=&quot;3&quot; unique_id=&quot;258123&quot;&gt;&lt;property id=&quot;20148&quot; value=&quot;5&quot;/&gt;&lt;property id=&quot;20300&quot; value=&quot;Slide 157 - &amp;quot;Handgun Shooting&amp;quot;&quot;/&gt;&lt;property id=&quot;20307&quot; value=&quot;974&quot;/&gt;&lt;/object&gt;&lt;object type=&quot;3&quot; unique_id=&quot;258124&quot;&gt;&lt;property id=&quot;20148&quot; value=&quot;5&quot;/&gt;&lt;property id=&quot;20300&quot; value=&quot;Slide 158 - &amp;quot;Handgun Shooting&amp;quot;&quot;/&gt;&lt;property id=&quot;20307&quot; value=&quot;975&quot;/&gt;&lt;/object&gt;&lt;object type=&quot;3&quot; unique_id=&quot;258125&quot;&gt;&lt;property id=&quot;20148&quot; value=&quot;5&quot;/&gt;&lt;property id=&quot;20300&quot; value=&quot;Slide 159 - &amp;quot;Chapter Three Review Questions&amp;quot;&quot;/&gt;&lt;property id=&quot;20307&quot; value=&quot;976&quot;/&gt;&lt;/object&gt;&lt;object type=&quot;3&quot; unique_id=&quot;258126&quot;&gt;&lt;property id=&quot;20148&quot; value=&quot;5&quot;/&gt;&lt;property id=&quot;20300&quot; value=&quot;Slide 160 - &amp;quot;Chapter Three Review Questions&amp;quot;&quot;/&gt;&lt;property id=&quot;20307&quot; value=&quot;977&quot;/&gt;&lt;/object&gt;&lt;object type=&quot;3&quot; unique_id=&quot;258127&quot;&gt;&lt;property id=&quot;20148&quot; value=&quot;5&quot;/&gt;&lt;property id=&quot;20300&quot; value=&quot;Slide 161 - &amp;quot;Chapter Three Review Questions&amp;quot;&quot;/&gt;&lt;property id=&quot;20307&quot; value=&quot;978&quot;/&gt;&lt;/object&gt;&lt;object type=&quot;3&quot; unique_id=&quot;258128&quot;&gt;&lt;property id=&quot;20148&quot; value=&quot;5&quot;/&gt;&lt;property id=&quot;20300&quot; value=&quot;Slide 162 - &amp;quot;Chapter Three Review Questions&amp;quot;&quot;/&gt;&lt;property id=&quot;20307&quot; value=&quot;979&quot;/&gt;&lt;/object&gt;&lt;object type=&quot;3&quot; unique_id=&quot;258129&quot;&gt;&lt;property id=&quot;20148&quot; value=&quot;5&quot;/&gt;&lt;property id=&quot;20300&quot; value=&quot;Slide 163 - &amp;quot;Chapter Three Review Questions&amp;quot;&quot;/&gt;&lt;property id=&quot;20307&quot; value=&quot;980&quot;/&gt;&lt;/object&gt;&lt;object type=&quot;3&quot; unique_id=&quot;258130&quot;&gt;&lt;property id=&quot;20148&quot; value=&quot;5&quot;/&gt;&lt;property id=&quot;20300&quot; value=&quot;Slide 164 - &amp;quot;Chapter Three Review Questions&amp;quot;&quot;/&gt;&lt;property id=&quot;20307&quot; value=&quot;981&quot;/&gt;&lt;/object&gt;&lt;object type=&quot;3&quot; unique_id=&quot;258131&quot;&gt;&lt;property id=&quot;20148&quot; value=&quot;5&quot;/&gt;&lt;property id=&quot;20300&quot; value=&quot;Slide 165 - &amp;quot;Chapter Three Review Questions&amp;quot;&quot;/&gt;&lt;property id=&quot;20307&quot; value=&quot;982&quot;/&gt;&lt;/object&gt;&lt;object type=&quot;3&quot; unique_id=&quot;258132&quot;&gt;&lt;property id=&quot;20148&quot; value=&quot;5&quot;/&gt;&lt;property id=&quot;20300&quot; value=&quot;Slide 166 - &amp;quot;Chapter Three Review Questions&amp;quot;&quot;/&gt;&lt;property id=&quot;20307&quot; value=&quot;983&quot;/&gt;&lt;/object&gt;&lt;object type=&quot;3&quot; unique_id=&quot;258133&quot;&gt;&lt;property id=&quot;20148&quot; value=&quot;5&quot;/&gt;&lt;property id=&quot;20300&quot; value=&quot;Slide 167 - &amp;quot;Chapter Three Review Questions&amp;quot;&quot;/&gt;&lt;property id=&quot;20307&quot; value=&quot;984&quot;/&gt;&lt;/object&gt;&lt;object type=&quot;3&quot; unique_id=&quot;258134&quot;&gt;&lt;property id=&quot;20148&quot; value=&quot;5&quot;/&gt;&lt;property id=&quot;20300&quot; value=&quot;Slide 168 - &amp;quot;Chapter Three Review Questions&amp;quot;&quot;/&gt;&lt;property id=&quot;20307&quot; value=&quot;985&quot;/&gt;&lt;/object&gt;&lt;object type=&quot;3&quot; unique_id=&quot;258135&quot;&gt;&lt;property id=&quot;20148&quot; value=&quot;5&quot;/&gt;&lt;property id=&quot;20300&quot; value=&quot;Slide 171 - &amp;quot;Objectives&amp;quot;&quot;/&gt;&lt;property id=&quot;20307&quot; value=&quot;986&quot;/&gt;&lt;/object&gt;&lt;object type=&quot;3&quot; unique_id=&quot;258136&quot;&gt;&lt;property id=&quot;20148&quot; value=&quot;5&quot;/&gt;&lt;property id=&quot;20300&quot; value=&quot;Slide 173 - &amp;quot;Planning and Preparation&amp;quot;&quot;/&gt;&lt;property id=&quot;20307&quot; value=&quot;987&quot;/&gt;&lt;/object&gt;&lt;object type=&quot;3&quot; unique_id=&quot;258137&quot;&gt;&lt;property id=&quot;20148&quot; value=&quot;5&quot;/&gt;&lt;property id=&quot;20300&quot; value=&quot;Slide 175 - &amp;quot;Planning and Preparation&amp;quot;&quot;/&gt;&lt;property id=&quot;20307&quot; value=&quot;988&quot;/&gt;&lt;/object&gt;&lt;object type=&quot;3&quot; unique_id=&quot;258138&quot;&gt;&lt;property id=&quot;20148&quot; value=&quot;5&quot;/&gt;&lt;property id=&quot;20300&quot; value=&quot;Slide 176 - &amp;quot;Planning and Preparation&amp;quot;&quot;/&gt;&lt;property id=&quot;20307&quot; value=&quot;989&quot;/&gt;&lt;/object&gt;&lt;object type=&quot;3&quot; unique_id=&quot;258139&quot;&gt;&lt;property id=&quot;20148&quot; value=&quot;5&quot;/&gt;&lt;property id=&quot;20300&quot; value=&quot;Slide 177 - &amp;quot;Hunting Strategies&amp;quot;&quot;/&gt;&lt;property id=&quot;20307&quot; value=&quot;990&quot;/&gt;&lt;/object&gt;&lt;object type=&quot;3&quot; unique_id=&quot;258140&quot;&gt;&lt;property id=&quot;20148&quot; value=&quot;5&quot;/&gt;&lt;property id=&quot;20300&quot; value=&quot;Slide 179 - &amp;quot;Hunting Strategies&amp;quot;&quot;/&gt;&lt;property id=&quot;20307&quot; value=&quot;991&quot;/&gt;&lt;/object&gt;&lt;object type=&quot;3&quot; unique_id=&quot;258141&quot;&gt;&lt;property id=&quot;20148&quot; value=&quot;5&quot;/&gt;&lt;property id=&quot;20300&quot; value=&quot;Slide 181 - &amp;quot;Hunting Strategies&amp;quot;&quot;/&gt;&lt;property id=&quot;20307&quot; value=&quot;992&quot;/&gt;&lt;/object&gt;&lt;object type=&quot;3&quot; unique_id=&quot;431293&quot;&gt;&lt;property id=&quot;20148&quot; value=&quot;5&quot;/&gt;&lt;property id=&quot;20300&quot; value=&quot;Slide 17 - &amp;quot;Chapter One Review Questions&amp;quot;&quot;/&gt;&lt;property id=&quot;20307&quot; value=&quot;1036&quot;/&gt;&lt;/object&gt;&lt;object type=&quot;3&quot; unique_id=&quot;431294&quot;&gt;&lt;property id=&quot;20148&quot; value=&quot;5&quot;/&gt;&lt;property id=&quot;20300&quot; value=&quot;Slide 182 - &amp;quot;Hunting Strategies&amp;quot;&quot;/&gt;&lt;property id=&quot;20307&quot; value=&quot;993&quot;/&gt;&lt;/object&gt;&lt;object type=&quot;3&quot; unique_id=&quot;431295&quot;&gt;&lt;property id=&quot;20148&quot; value=&quot;5&quot;/&gt;&lt;property id=&quot;20300&quot; value=&quot;Slide 183 - &amp;quot;Hunting Strategies&amp;quot;&quot;/&gt;&lt;property id=&quot;20307&quot; value=&quot;994&quot;/&gt;&lt;/object&gt;&lt;object type=&quot;3&quot; unique_id=&quot;431296&quot;&gt;&lt;property id=&quot;20148&quot; value=&quot;5&quot;/&gt;&lt;property id=&quot;20300&quot; value=&quot;Slide 184 - &amp;quot;Hunting Strategies&amp;quot;&quot;/&gt;&lt;property id=&quot;20307&quot; value=&quot;995&quot;/&gt;&lt;/object&gt;&lt;object type=&quot;3&quot; unique_id=&quot;431297&quot;&gt;&lt;property id=&quot;20148&quot; value=&quot;5&quot;/&gt;&lt;property id=&quot;20300&quot; value=&quot;Slide 185 - &amp;quot;Hunting Strategies&amp;quot;&quot;/&gt;&lt;property id=&quot;20307&quot; value=&quot;996&quot;/&gt;&lt;/object&gt;&lt;object type=&quot;3&quot; unique_id=&quot;431298&quot;&gt;&lt;property id=&quot;20148&quot; value=&quot;5&quot;/&gt;&lt;property id=&quot;20300&quot; value=&quot;Slide 186 - &amp;quot;Hunting Strategies&amp;quot;&quot;/&gt;&lt;property id=&quot;20307&quot; value=&quot;997&quot;/&gt;&lt;/object&gt;&lt;object type=&quot;3&quot; unique_id=&quot;431299&quot;&gt;&lt;property id=&quot;20148&quot; value=&quot;5&quot;/&gt;&lt;property id=&quot;20300&quot; value=&quot;Slide 187 - &amp;quot;Hunting Strategies&amp;quot;&quot;/&gt;&lt;property id=&quot;20307&quot; value=&quot;998&quot;/&gt;&lt;/object&gt;&lt;object type=&quot;3&quot; unique_id=&quot;431300&quot;&gt;&lt;property id=&quot;20148&quot; value=&quot;5&quot;/&gt;&lt;property id=&quot;20300&quot; value=&quot;Slide 188 - &amp;quot;Hunting Strategies&amp;quot;&quot;/&gt;&lt;property id=&quot;20307&quot; value=&quot;999&quot;/&gt;&lt;/object&gt;&lt;object type=&quot;3&quot; unique_id=&quot;431301&quot;&gt;&lt;property id=&quot;20148&quot; value=&quot;5&quot;/&gt;&lt;property id=&quot;20300&quot; value=&quot;Slide 189 - &amp;quot;Hunting Strategies&amp;quot;&quot;/&gt;&lt;property id=&quot;20307&quot; value=&quot;1000&quot;/&gt;&lt;/object&gt;&lt;object type=&quot;3&quot; unique_id=&quot;431302&quot;&gt;&lt;property id=&quot;20148&quot; value=&quot;5&quot;/&gt;&lt;property id=&quot;20300&quot; value=&quot;Slide 190 - &amp;quot;Hunting Strategies&amp;quot;&quot;/&gt;&lt;property id=&quot;20307&quot; value=&quot;1001&quot;/&gt;&lt;/object&gt;&lt;object type=&quot;3&quot; unique_id=&quot;431303&quot;&gt;&lt;property id=&quot;20148&quot; value=&quot;5&quot;/&gt;&lt;property id=&quot;20300&quot; value=&quot;Slide 191 - &amp;quot;Hunting Strategies&amp;quot;&quot;/&gt;&lt;property id=&quot;20307&quot; value=&quot;1002&quot;/&gt;&lt;/object&gt;&lt;object type=&quot;3&quot; unique_id=&quot;431304&quot;&gt;&lt;property id=&quot;20148&quot; value=&quot;5&quot;/&gt;&lt;property id=&quot;20300&quot; value=&quot;Slide 192 - &amp;quot;Hunting Strategies&amp;quot;&quot;/&gt;&lt;property id=&quot;20307&quot; value=&quot;1003&quot;/&gt;&lt;/object&gt;&lt;object type=&quot;3&quot; unique_id=&quot;431305&quot;&gt;&lt;property id=&quot;20148&quot; value=&quot;5&quot;/&gt;&lt;property id=&quot;20300&quot; value=&quot;Slide 193 - &amp;quot;Hunting Strategies&amp;quot;&quot;/&gt;&lt;property id=&quot;20307&quot; value=&quot;1004&quot;/&gt;&lt;/object&gt;&lt;object type=&quot;3&quot; unique_id=&quot;431306&quot;&gt;&lt;property id=&quot;20148&quot; value=&quot;5&quot;/&gt;&lt;property id=&quot;20300&quot; value=&quot;Slide 194 - &amp;quot;Vital Shots&amp;quot;&quot;/&gt;&lt;property id=&quot;20307&quot; value=&quot;1005&quot;/&gt;&lt;/object&gt;&lt;object type=&quot;3&quot; unique_id=&quot;431307&quot;&gt;&lt;property id=&quot;20148&quot; value=&quot;5&quot;/&gt;&lt;property id=&quot;20300&quot; value=&quot;Slide 195 - &amp;quot;Vital Shots&amp;quot;&quot;/&gt;&lt;property id=&quot;20307&quot; value=&quot;1006&quot;/&gt;&lt;/object&gt;&lt;object type=&quot;3&quot; unique_id=&quot;431308&quot;&gt;&lt;property id=&quot;20148&quot; value=&quot;5&quot;/&gt;&lt;property id=&quot;20300&quot; value=&quot;Slide 196 - &amp;quot;Vital Shots&amp;quot;&quot;/&gt;&lt;property id=&quot;20307&quot; value=&quot;1007&quot;/&gt;&lt;/object&gt;&lt;object type=&quot;3&quot; unique_id=&quot;431309&quot;&gt;&lt;property id=&quot;20148&quot; value=&quot;5&quot;/&gt;&lt;property id=&quot;20300&quot; value=&quot;Slide 197 - &amp;quot;Vital Shots&amp;quot;&quot;/&gt;&lt;property id=&quot;20307&quot; value=&quot;1008&quot;/&gt;&lt;/object&gt;&lt;object type=&quot;3&quot; unique_id=&quot;431310&quot;&gt;&lt;property id=&quot;20148&quot; value=&quot;5&quot;/&gt;&lt;property id=&quot;20300&quot; value=&quot;Slide 198 - &amp;quot;Vital Shots&amp;quot;&quot;/&gt;&lt;property id=&quot;20307&quot; value=&quot;1009&quot;/&gt;&lt;/object&gt;&lt;object type=&quot;3&quot; unique_id=&quot;431311&quot;&gt;&lt;property id=&quot;20148&quot; value=&quot;5&quot;/&gt;&lt;property id=&quot;20300&quot; value=&quot;Slide 199 - &amp;quot;Vital Shots&amp;quot;&quot;/&gt;&lt;property id=&quot;20307&quot; value=&quot;1010&quot;/&gt;&lt;/object&gt;&lt;object type=&quot;3&quot; unique_id=&quot;431312&quot;&gt;&lt;property id=&quot;20148&quot; value=&quot;5&quot;/&gt;&lt;property id=&quot;20300&quot; value=&quot;Slide 200 - &amp;quot;Vital Shots&amp;quot;&quot;/&gt;&lt;property id=&quot;20307&quot; value=&quot;1011&quot;/&gt;&lt;/object&gt;&lt;object type=&quot;3&quot; unique_id=&quot;431314&quot;&gt;&lt;property id=&quot;20148&quot; value=&quot;5&quot;/&gt;&lt;property id=&quot;20300&quot; value=&quot;Slide 201 - &amp;quot;Vital Shots&amp;quot;&quot;/&gt;&lt;property id=&quot;20307&quot; value=&quot;1013&quot;/&gt;&lt;/object&gt;&lt;object type=&quot;3&quot; unique_id=&quot;431315&quot;&gt;&lt;property id=&quot;20148&quot; value=&quot;5&quot;/&gt;&lt;property id=&quot;20300&quot; value=&quot;Slide 202 - &amp;quot;Vital Shots&amp;quot;&quot;/&gt;&lt;property id=&quot;20307&quot; value=&quot;1014&quot;/&gt;&lt;/object&gt;&lt;object type=&quot;3&quot; unique_id=&quot;431316&quot;&gt;&lt;property id=&quot;20148&quot; value=&quot;5&quot;/&gt;&lt;property id=&quot;20300&quot; value=&quot;Slide 203 - &amp;quot;Vital Shots&amp;quot;&quot;/&gt;&lt;property id=&quot;20307&quot; value=&quot;1017&quot;/&gt;&lt;/object&gt;&lt;object type=&quot;3&quot; unique_id=&quot;431317&quot;&gt;&lt;property id=&quot;20148&quot; value=&quot;5&quot;/&gt;&lt;property id=&quot;20300&quot; value=&quot;Slide 204 - &amp;quot;Vital Shots&amp;quot;&quot;/&gt;&lt;property id=&quot;20307&quot; value=&quot;1018&quot;/&gt;&lt;/object&gt;&lt;object type=&quot;3&quot; unique_id=&quot;431318&quot;&gt;&lt;property id=&quot;20148&quot; value=&quot;5&quot;/&gt;&lt;property id=&quot;20300&quot; value=&quot;Slide 205 - &amp;quot;Vital Shots&amp;quot;&quot;/&gt;&lt;property id=&quot;20307&quot; value=&quot;1015&quot;/&gt;&lt;/object&gt;&lt;object type=&quot;3&quot; unique_id=&quot;431319&quot;&gt;&lt;property id=&quot;20148&quot; value=&quot;5&quot;/&gt;&lt;property id=&quot;20300&quot; value=&quot;Slide 206 - &amp;quot;Vital Shots&amp;quot;&quot;/&gt;&lt;property id=&quot;20307&quot; value=&quot;1016&quot;/&gt;&lt;/object&gt;&lt;object type=&quot;3&quot; unique_id=&quot;431320&quot;&gt;&lt;property id=&quot;20148&quot; value=&quot;5&quot;/&gt;&lt;property id=&quot;20300&quot; value=&quot;Slide 207 - &amp;quot;Field Care of Game&amp;quot;&quot;/&gt;&lt;property id=&quot;20307&quot; value=&quot;1019&quot;/&gt;&lt;/object&gt;&lt;object type=&quot;3&quot; unique_id=&quot;431321&quot;&gt;&lt;property id=&quot;20148&quot; value=&quot;5&quot;/&gt;&lt;property id=&quot;20300&quot; value=&quot;Slide 208 - &amp;quot;Field Care of Game&amp;quot;&quot;/&gt;&lt;property id=&quot;20307&quot; value=&quot;1020&quot;/&gt;&lt;/object&gt;&lt;object type=&quot;3&quot; unique_id=&quot;431322&quot;&gt;&lt;property id=&quot;20148&quot; value=&quot;5&quot;/&gt;&lt;property id=&quot;20300&quot; value=&quot;Slide 209 - &amp;quot;Field Care of Game&amp;quot;&quot;/&gt;&lt;property id=&quot;20307&quot; value=&quot;1021&quot;/&gt;&lt;/object&gt;&lt;object type=&quot;3&quot; unique_id=&quot;431323&quot;&gt;&lt;property id=&quot;20148&quot; value=&quot;5&quot;/&gt;&lt;property id=&quot;20300&quot; value=&quot;Slide 210 - &amp;quot;Field Care of Game&amp;quot;&quot;/&gt;&lt;property id=&quot;20307&quot; value=&quot;1022&quot;/&gt;&lt;/object&gt;&lt;object type=&quot;3&quot; unique_id=&quot;431324&quot;&gt;&lt;property id=&quot;20148&quot; value=&quot;5&quot;/&gt;&lt;property id=&quot;20300&quot; value=&quot;Slide 211 - &amp;quot;Field Care of Game&amp;quot;&quot;/&gt;&lt;property id=&quot;20307&quot; value=&quot;1023&quot;/&gt;&lt;/object&gt;&lt;object type=&quot;3&quot; unique_id=&quot;431325&quot;&gt;&lt;property id=&quot;20148&quot; value=&quot;5&quot;/&gt;&lt;property id=&quot;20300&quot; value=&quot;Slide 212 - &amp;quot;Field Care of Game&amp;quot;&quot;/&gt;&lt;property id=&quot;20307&quot; value=&quot;1024&quot;/&gt;&lt;/object&gt;&lt;object type=&quot;3&quot; unique_id=&quot;431326&quot;&gt;&lt;property id=&quot;20148&quot; value=&quot;5&quot;/&gt;&lt;property id=&quot;20300&quot; value=&quot;Slide 213 - &amp;quot;Field Care of Game&amp;quot;&quot;/&gt;&lt;property id=&quot;20307&quot; value=&quot;1025&quot;/&gt;&lt;/object&gt;&lt;object type=&quot;3&quot; unique_id=&quot;431327&quot;&gt;&lt;property id=&quot;20148&quot; value=&quot;5&quot;/&gt;&lt;property id=&quot;20300&quot; value=&quot;Slide 214 - &amp;quot;Chapter Four Review Questions&amp;quot;&quot;/&gt;&lt;property id=&quot;20307&quot; value=&quot;1026&quot;/&gt;&lt;/object&gt;&lt;object type=&quot;3&quot; unique_id=&quot;431328&quot;&gt;&lt;property id=&quot;20148&quot; value=&quot;5&quot;/&gt;&lt;property id=&quot;20300&quot; value=&quot;Slide 215 - &amp;quot;Chapter Four Review Questions&amp;quot;&quot;/&gt;&lt;property id=&quot;20307&quot; value=&quot;1027&quot;/&gt;&lt;/object&gt;&lt;object type=&quot;3&quot; unique_id=&quot;431329&quot;&gt;&lt;property id=&quot;20148&quot; value=&quot;5&quot;/&gt;&lt;property id=&quot;20300&quot; value=&quot;Slide 216 - &amp;quot;Chapter Four Review Questions&amp;quot;&quot;/&gt;&lt;property id=&quot;20307&quot; value=&quot;1028&quot;/&gt;&lt;/object&gt;&lt;object type=&quot;3&quot; unique_id=&quot;431330&quot;&gt;&lt;property id=&quot;20148&quot; value=&quot;5&quot;/&gt;&lt;property id=&quot;20300&quot; value=&quot;Slide 217 - &amp;quot;Chapter Four Review Questions&amp;quot;&quot;/&gt;&lt;property id=&quot;20307&quot; value=&quot;1029&quot;/&gt;&lt;/object&gt;&lt;object type=&quot;3&quot; unique_id=&quot;431331&quot;&gt;&lt;property id=&quot;20148&quot; value=&quot;5&quot;/&gt;&lt;property id=&quot;20300&quot; value=&quot;Slide 218 - &amp;quot;Chapter Four Review Questions&amp;quot;&quot;/&gt;&lt;property id=&quot;20307&quot; value=&quot;1030&quot;/&gt;&lt;/object&gt;&lt;object type=&quot;3&quot; unique_id=&quot;431332&quot;&gt;&lt;property id=&quot;20148&quot; value=&quot;5&quot;/&gt;&lt;property id=&quot;20300&quot; value=&quot;Slide 219 - &amp;quot;Chapter Four Review Questions&amp;quot;&quot;/&gt;&lt;property id=&quot;20307&quot; value=&quot;1031&quot;/&gt;&lt;/object&gt;&lt;object type=&quot;3&quot; unique_id=&quot;431333&quot;&gt;&lt;property id=&quot;20148&quot; value=&quot;5&quot;/&gt;&lt;property id=&quot;20300&quot; value=&quot;Slide 220 - &amp;quot;Chapter Four Review Questions&amp;quot;&quot;/&gt;&lt;property id=&quot;20307&quot; value=&quot;1032&quot;/&gt;&lt;/object&gt;&lt;object type=&quot;3&quot; unique_id=&quot;431334&quot;&gt;&lt;property id=&quot;20148&quot; value=&quot;5&quot;/&gt;&lt;property id=&quot;20300&quot; value=&quot;Slide 221 - &amp;quot;Chapter Four Review Questions&amp;quot;&quot;/&gt;&lt;property id=&quot;20307&quot; value=&quot;1033&quot;/&gt;&lt;/object&gt;&lt;object type=&quot;3&quot; unique_id=&quot;431335&quot;&gt;&lt;property id=&quot;20148&quot; value=&quot;5&quot;/&gt;&lt;property id=&quot;20300&quot; value=&quot;Slide 222 - &amp;quot;Chapter Four Review Questions&amp;quot;&quot;/&gt;&lt;property id=&quot;20307&quot; value=&quot;1034&quot;/&gt;&lt;/object&gt;&lt;object type=&quot;3&quot; unique_id=&quot;431336&quot;&gt;&lt;property id=&quot;20148&quot; value=&quot;5&quot;/&gt;&lt;property id=&quot;20300&quot; value=&quot;Slide 223 - &amp;quot;Chapter Four Review Questions&amp;quot;&quot;/&gt;&lt;property id=&quot;20307&quot; value=&quot;1035&quot;/&gt;&lt;/object&gt;&lt;object type=&quot;3&quot; unique_id=&quot;431337&quot;&gt;&lt;property id=&quot;20148&quot; value=&quot;5&quot;/&gt;&lt;property id=&quot;20300&quot; value=&quot;Slide 226 - &amp;quot;Objectives&amp;quot;&quot;/&gt;&lt;property id=&quot;20307&quot; value=&quot;1037&quot;/&gt;&lt;/object&gt;&lt;object type=&quot;3&quot; unique_id=&quot;431340&quot;&gt;&lt;property id=&quot;20148&quot; value=&quot;5&quot;/&gt;&lt;property id=&quot;20300&quot; value=&quot;Slide 231 - &amp;quot;Know Your Muzzleloader&amp;quot;&quot;/&gt;&lt;property id=&quot;20307&quot; value=&quot;1040&quot;/&gt;&lt;/object&gt;&lt;object type=&quot;3&quot; unique_id=&quot;431341&quot;&gt;&lt;property id=&quot;20148&quot; value=&quot;5&quot;/&gt;&lt;property id=&quot;20300&quot; value=&quot;Slide 232 - &amp;quot;Know Your Muzzleloader&amp;quot;&quot;/&gt;&lt;property id=&quot;20307&quot; value=&quot;1041&quot;/&gt;&lt;/object&gt;&lt;object type=&quot;3&quot; unique_id=&quot;431342&quot;&gt;&lt;property id=&quot;20148&quot; value=&quot;5&quot;/&gt;&lt;property id=&quot;20300&quot; value=&quot;Slide 233 - &amp;quot;Know Your Muzzleloader&amp;quot;&quot;/&gt;&lt;property id=&quot;20307&quot; value=&quot;1042&quot;/&gt;&lt;/object&gt;&lt;object type=&quot;3&quot; unique_id=&quot;431343&quot;&gt;&lt;property id=&quot;20148&quot; value=&quot;5&quot;/&gt;&lt;property id=&quot;20300&quot; value=&quot;Slide 234 - &amp;quot;Know Your Muzzleloader&amp;quot;&quot;/&gt;&lt;property id=&quot;20307&quot; value=&quot;1043&quot;/&gt;&lt;/object&gt;&lt;object type=&quot;3&quot; unique_id=&quot;431344&quot;&gt;&lt;property id=&quot;20148&quot; value=&quot;5&quot;/&gt;&lt;property id=&quot;20300&quot; value=&quot;Slide 235 - &amp;quot;Muzzleloader Safety and Skills&amp;quot;&quot;/&gt;&lt;property id=&quot;20307&quot; value=&quot;1044&quot;/&gt;&lt;/object&gt;&lt;object type=&quot;3&quot; unique_id=&quot;431345&quot;&gt;&lt;property id=&quot;20148&quot; value=&quot;5&quot;/&gt;&lt;property id=&quot;20300&quot; value=&quot;Slide 236 - &amp;quot;Muzzleloader Safety and Skills&amp;quot;&quot;/&gt;&lt;property id=&quot;20307&quot; value=&quot;1045&quot;/&gt;&lt;/object&gt;&lt;object type=&quot;3&quot; unique_id=&quot;431346&quot;&gt;&lt;property id=&quot;20148&quot; value=&quot;5&quot;/&gt;&lt;property id=&quot;20300&quot; value=&quot;Slide 237 - &amp;quot;Muzzleloader Safety and Skills&amp;quot;&quot;/&gt;&lt;property id=&quot;20307&quot; value=&quot;1046&quot;/&gt;&lt;/object&gt;&lt;object type=&quot;3&quot; unique_id=&quot;431347&quot;&gt;&lt;property id=&quot;20148&quot; value=&quot;5&quot;/&gt;&lt;property id=&quot;20300&quot; value=&quot;Slide 238 - &amp;quot;Muzzleloader Safety and Skills&amp;quot;&quot;/&gt;&lt;property id=&quot;20307&quot; value=&quot;1047&quot;/&gt;&lt;/object&gt;&lt;object type=&quot;3&quot; unique_id=&quot;431348&quot;&gt;&lt;property id=&quot;20148&quot; value=&quot;5&quot;/&gt;&lt;property id=&quot;20300&quot; value=&quot;Slide 240 - &amp;quot;Muzzleloader Safety and Skills&amp;quot;&quot;/&gt;&lt;property id=&quot;20307&quot; value=&quot;1048&quot;/&gt;&lt;/object&gt;&lt;object type=&quot;3&quot; unique_id=&quot;431349&quot;&gt;&lt;property id=&quot;20148&quot; value=&quot;5&quot;/&gt;&lt;property id=&quot;20300&quot; value=&quot;Slide 241 - &amp;quot;Muzzleloader Safety and Skills&amp;quot;&quot;/&gt;&lt;property id=&quot;20307&quot; value=&quot;1049&quot;/&gt;&lt;/object&gt;&lt;object type=&quot;3&quot; unique_id=&quot;431350&quot;&gt;&lt;property id=&quot;20148&quot; value=&quot;5&quot;/&gt;&lt;property id=&quot;20300&quot; value=&quot;Slide 242 - &amp;quot;Muzzleloader Safety and Skills&amp;quot;&quot;/&gt;&lt;property id=&quot;20307&quot; value=&quot;1050&quot;/&gt;&lt;/object&gt;&lt;object type=&quot;3&quot; unique_id=&quot;431351&quot;&gt;&lt;property id=&quot;20148&quot; value=&quot;5&quot;/&gt;&lt;property id=&quot;20300&quot; value=&quot;Slide 243 - &amp;quot;Muzzleloader Safety and Skills&amp;quot;&quot;/&gt;&lt;property id=&quot;20307&quot; value=&quot;1051&quot;/&gt;&lt;/object&gt;&lt;object type=&quot;3&quot; unique_id=&quot;431352&quot;&gt;&lt;property id=&quot;20148&quot; value=&quot;5&quot;/&gt;&lt;property id=&quot;20300&quot; value=&quot;Slide 244 - &amp;quot;Muzzleloader Safety and Skills&amp;quot;&quot;/&gt;&lt;property id=&quot;20307&quot; value=&quot;1052&quot;/&gt;&lt;/object&gt;&lt;object type=&quot;3&quot; unique_id=&quot;431353&quot;&gt;&lt;property id=&quot;20148&quot; value=&quot;5&quot;/&gt;&lt;property id=&quot;20300&quot; value=&quot;Slide 245 - &amp;quot;Muzzleloader Safety and Skills&amp;quot;&quot;/&gt;&lt;property id=&quot;20307&quot; value=&quot;1053&quot;/&gt;&lt;/object&gt;&lt;object type=&quot;3&quot; unique_id=&quot;431354&quot;&gt;&lt;property id=&quot;20148&quot; value=&quot;5&quot;/&gt;&lt;property id=&quot;20300&quot; value=&quot;Slide 246 - &amp;quot;Muzzleloader Safety and Skills&amp;quot;&quot;/&gt;&lt;property id=&quot;20307&quot; value=&quot;1054&quot;/&gt;&lt;/object&gt;&lt;object type=&quot;3&quot; unique_id=&quot;431355&quot;&gt;&lt;property id=&quot;20148&quot; value=&quot;5&quot;/&gt;&lt;property id=&quot;20300&quot; value=&quot;Slide 247 - &amp;quot;Know Your Bow and Arrow&amp;quot;&quot;/&gt;&lt;property id=&quot;20307&quot; value=&quot;1055&quot;/&gt;&lt;/object&gt;&lt;object type=&quot;3&quot; unique_id=&quot;431356&quot;&gt;&lt;property id=&quot;20148&quot; value=&quot;5&quot;/&gt;&lt;property id=&quot;20300&quot; value=&quot;Slide 248 - &amp;quot;Know Your Bow and Arrow&amp;quot;&quot;/&gt;&lt;property id=&quot;20307&quot; value=&quot;1056&quot;/&gt;&lt;/object&gt;&lt;object type=&quot;3&quot; unique_id=&quot;431357&quot;&gt;&lt;property id=&quot;20148&quot; value=&quot;5&quot;/&gt;&lt;property id=&quot;20300&quot; value=&quot;Slide 249 - &amp;quot;Know Your Bow and Arrow&amp;quot;&quot;/&gt;&lt;property id=&quot;20307&quot; value=&quot;1057&quot;/&gt;&lt;/object&gt;&lt;object type=&quot;3&quot; unique_id=&quot;431358&quot;&gt;&lt;property id=&quot;20148&quot; value=&quot;5&quot;/&gt;&lt;property id=&quot;20300&quot; value=&quot;Slide 250 - &amp;quot;Know Your Bow and Arrow&amp;quot;&quot;/&gt;&lt;property id=&quot;20307&quot; value=&quot;1058&quot;/&gt;&lt;/object&gt;&lt;object type=&quot;3&quot; unique_id=&quot;431359&quot;&gt;&lt;property id=&quot;20148&quot; value=&quot;5&quot;/&gt;&lt;property id=&quot;20300&quot; value=&quot;Slide 251 - &amp;quot;Know Your Bow and Arrow&amp;quot;&quot;/&gt;&lt;property id=&quot;20307&quot; value=&quot;1059&quot;/&gt;&lt;/object&gt;&lt;object type=&quot;3&quot; unique_id=&quot;431360&quot;&gt;&lt;property id=&quot;20148&quot; value=&quot;5&quot;/&gt;&lt;property id=&quot;20300&quot; value=&quot;Slide 252 - &amp;quot;Know Your Bow and Arrow&amp;quot;&quot;/&gt;&lt;property id=&quot;20307&quot; value=&quot;1060&quot;/&gt;&lt;/object&gt;&lt;object type=&quot;3&quot; unique_id=&quot;431361&quot;&gt;&lt;property id=&quot;20148&quot; value=&quot;5&quot;/&gt;&lt;property id=&quot;20300&quot; value=&quot;Slide 254 - &amp;quot;Know Your Bow and Arrow&amp;quot;&quot;/&gt;&lt;property id=&quot;20307&quot; value=&quot;1061&quot;/&gt;&lt;/object&gt;&lt;object type=&quot;3&quot; unique_id=&quot;431362&quot;&gt;&lt;property id=&quot;20148&quot; value=&quot;5&quot;/&gt;&lt;property id=&quot;20300&quot; value=&quot;Slide 255 - &amp;quot;Know Your Bow and Arrow&amp;quot;&quot;/&gt;&lt;property id=&quot;20307&quot; value=&quot;1062&quot;/&gt;&lt;/object&gt;&lt;object type=&quot;3&quot; unique_id=&quot;431363&quot;&gt;&lt;property id=&quot;20148&quot; value=&quot;5&quot;/&gt;&lt;property id=&quot;20300&quot; value=&quot;Slide 256 - &amp;quot;Know Your Bow and Arrow&amp;quot;&quot;/&gt;&lt;property id=&quot;20307&quot; value=&quot;1063&quot;/&gt;&lt;/object&gt;&lt;object type=&quot;3&quot; unique_id=&quot;431364&quot;&gt;&lt;property id=&quot;20148&quot; value=&quot;5&quot;/&gt;&lt;property id=&quot;20300&quot; value=&quot;Slide 257 - &amp;quot;Know Your Bow and Arrow&amp;quot;&quot;/&gt;&lt;property id=&quot;20307&quot; value=&quot;1064&quot;/&gt;&lt;/object&gt;&lt;object type=&quot;3&quot; unique_id=&quot;431365&quot;&gt;&lt;property id=&quot;20148&quot; value=&quot;5&quot;/&gt;&lt;property id=&quot;20300&quot; value=&quot;Slide 258 - &amp;quot;Know Your Bow and Arrow&amp;quot;&quot;/&gt;&lt;property id=&quot;20307&quot; value=&quot;1065&quot;/&gt;&lt;/object&gt;&lt;object type=&quot;3&quot; unique_id=&quot;431367&quot;&gt;&lt;property id=&quot;20148&quot; value=&quot;5&quot;/&gt;&lt;property id=&quot;20300&quot; value=&quot;Slide 260 - &amp;quot;Know Your Crossbow&amp;quot;&quot;/&gt;&lt;property id=&quot;20307&quot; value=&quot;1067&quot;/&gt;&lt;/object&gt;&lt;object type=&quot;3&quot; unique_id=&quot;431368&quot;&gt;&lt;property id=&quot;20148&quot; value=&quot;5&quot;/&gt;&lt;property id=&quot;20300&quot; value=&quot;Slide 261 - &amp;quot;Know Your Crossbow&amp;quot;&quot;/&gt;&lt;property id=&quot;20307&quot; value=&quot;1068&quot;/&gt;&lt;/object&gt;&lt;object type=&quot;3&quot; unique_id=&quot;431369&quot;&gt;&lt;property id=&quot;20148&quot; value=&quot;5&quot;/&gt;&lt;property id=&quot;20300&quot; value=&quot;Slide 262 - &amp;quot;Bowhunting Safety and Skills&amp;quot;&quot;/&gt;&lt;property id=&quot;20307&quot; value=&quot;1069&quot;/&gt;&lt;/object&gt;&lt;object type=&quot;3&quot; unique_id=&quot;431370&quot;&gt;&lt;property id=&quot;20148&quot; value=&quot;5&quot;/&gt;&lt;property id=&quot;20300&quot; value=&quot;Slide 263 - &amp;quot;Bowhunting Safety and Skills&amp;quot;&quot;/&gt;&lt;property id=&quot;20307&quot; value=&quot;1070&quot;/&gt;&lt;/object&gt;&lt;object type=&quot;3&quot; unique_id=&quot;431371&quot;&gt;&lt;property id=&quot;20148&quot; value=&quot;5&quot;/&gt;&lt;property id=&quot;20300&quot; value=&quot;Slide 264 - &amp;quot;Bowhunting Safety and Skills&amp;quot;&quot;/&gt;&lt;property id=&quot;20307&quot; value=&quot;1071&quot;/&gt;&lt;/object&gt;&lt;object type=&quot;3&quot; unique_id=&quot;431372&quot;&gt;&lt;property id=&quot;20148&quot; value=&quot;5&quot;/&gt;&lt;property id=&quot;20300&quot; value=&quot;Slide 265 - &amp;quot;Bowhunting Safety and Skills&amp;quot;&quot;/&gt;&lt;property id=&quot;20307&quot; value=&quot;1072&quot;/&gt;&lt;/object&gt;&lt;object type=&quot;3&quot; unique_id=&quot;431373&quot;&gt;&lt;property id=&quot;20148&quot; value=&quot;5&quot;/&gt;&lt;property id=&quot;20300&quot; value=&quot;Slide 266 - &amp;quot;Bowhunting Safety and Skills&amp;quot;&quot;/&gt;&lt;property id=&quot;20307&quot; value=&quot;1073&quot;/&gt;&lt;/object&gt;&lt;object type=&quot;3&quot; unique_id=&quot;431374&quot;&gt;&lt;property id=&quot;20148&quot; value=&quot;5&quot;/&gt;&lt;property id=&quot;20300&quot; value=&quot;Slide 267 - &amp;quot;Bowhunting Safety and Skills&amp;quot;&quot;/&gt;&lt;property id=&quot;20307&quot; value=&quot;1074&quot;/&gt;&lt;/object&gt;&lt;object type=&quot;3&quot; unique_id=&quot;431375&quot;&gt;&lt;property id=&quot;20148&quot; value=&quot;5&quot;/&gt;&lt;property id=&quot;20300&quot; value=&quot;Slide 268 - &amp;quot;Bowhunting Safety and Skills&amp;quot;&quot;/&gt;&lt;property id=&quot;20307&quot; value=&quot;1075&quot;/&gt;&lt;/object&gt;&lt;object type=&quot;3&quot; unique_id=&quot;431376&quot;&gt;&lt;property id=&quot;20148&quot; value=&quot;5&quot;/&gt;&lt;property id=&quot;20300&quot; value=&quot;Slide 269 - &amp;quot;Bowhunting Safety and Skills&amp;quot;&quot;/&gt;&lt;property id=&quot;20307&quot; value=&quot;1076&quot;/&gt;&lt;/object&gt;&lt;object type=&quot;3&quot; unique_id=&quot;431377&quot;&gt;&lt;property id=&quot;20148&quot; value=&quot;5&quot;/&gt;&lt;property id=&quot;20300&quot; value=&quot;Slide 270 - &amp;quot;Bowhunting Safety and Skills&amp;quot;&quot;/&gt;&lt;property id=&quot;20307&quot; value=&quot;1077&quot;/&gt;&lt;/object&gt;&lt;object type=&quot;3&quot; unique_id=&quot;431378&quot;&gt;&lt;property id=&quot;20148&quot; value=&quot;5&quot;/&gt;&lt;property id=&quot;20300&quot; value=&quot;Slide 271 - &amp;quot;Bowhunting Safety and Skills&amp;quot;&quot;/&gt;&lt;property id=&quot;20307&quot; value=&quot;1078&quot;/&gt;&lt;/object&gt;&lt;object type=&quot;3&quot; unique_id=&quot;431379&quot;&gt;&lt;property id=&quot;20148&quot; value=&quot;5&quot;/&gt;&lt;property id=&quot;20300&quot; value=&quot;Slide 272 - &amp;quot;Bowhunting Safety and Skills&amp;quot;&quot;/&gt;&lt;property id=&quot;20307&quot; value=&quot;1079&quot;/&gt;&lt;/object&gt;&lt;object type=&quot;3&quot; unique_id=&quot;431380&quot;&gt;&lt;property id=&quot;20148&quot; value=&quot;5&quot;/&gt;&lt;property id=&quot;20300&quot; value=&quot;Slide 273 - &amp;quot;Bowhunting Safety and Skills&amp;quot;&quot;/&gt;&lt;property id=&quot;20307&quot; value=&quot;1080&quot;/&gt;&lt;/object&gt;&lt;object type=&quot;3&quot; unique_id=&quot;431381&quot;&gt;&lt;property id=&quot;20148&quot; value=&quot;5&quot;/&gt;&lt;property id=&quot;20300&quot; value=&quot;Slide 274 - &amp;quot;Bowhunting Safety and Skills&amp;quot;&quot;/&gt;&lt;property id=&quot;20307&quot; value=&quot;1081&quot;/&gt;&lt;/object&gt;&lt;object type=&quot;3&quot; unique_id=&quot;431382&quot;&gt;&lt;property id=&quot;20148&quot; value=&quot;5&quot;/&gt;&lt;property id=&quot;20300&quot; value=&quot;Slide 275 - &amp;quot;Chapter Five Review Questions&amp;quot;&quot;/&gt;&lt;property id=&quot;20307&quot; value=&quot;1082&quot;/&gt;&lt;/object&gt;&lt;object type=&quot;3&quot; unique_id=&quot;431383&quot;&gt;&lt;property id=&quot;20148&quot; value=&quot;5&quot;/&gt;&lt;property id=&quot;20300&quot; value=&quot;Slide 276 - &amp;quot;Chapter Five Review Questions&amp;quot;&quot;/&gt;&lt;property id=&quot;20307&quot; value=&quot;1083&quot;/&gt;&lt;/object&gt;&lt;object type=&quot;3&quot; unique_id=&quot;431384&quot;&gt;&lt;property id=&quot;20148&quot; value=&quot;5&quot;/&gt;&lt;property id=&quot;20300&quot; value=&quot;Slide 277 - &amp;quot;Chapter Five Review Questions&amp;quot;&quot;/&gt;&lt;property id=&quot;20307&quot; value=&quot;1084&quot;/&gt;&lt;/object&gt;&lt;object type=&quot;3&quot; unique_id=&quot;431385&quot;&gt;&lt;property id=&quot;20148&quot; value=&quot;5&quot;/&gt;&lt;property id=&quot;20300&quot; value=&quot;Slide 278 - &amp;quot;Chapter Five Review Questions&amp;quot;&quot;/&gt;&lt;property id=&quot;20307&quot; value=&quot;1085&quot;/&gt;&lt;/object&gt;&lt;object type=&quot;3&quot; unique_id=&quot;431386&quot;&gt;&lt;property id=&quot;20148&quot; value=&quot;5&quot;/&gt;&lt;property id=&quot;20300&quot; value=&quot;Slide 279 - &amp;quot;Chapter Five Review Questions&amp;quot;&quot;/&gt;&lt;property id=&quot;20307&quot; value=&quot;1086&quot;/&gt;&lt;/object&gt;&lt;object type=&quot;3&quot; unique_id=&quot;431387&quot;&gt;&lt;property id=&quot;20148&quot; value=&quot;5&quot;/&gt;&lt;property id=&quot;20300&quot; value=&quot;Slide 280 - &amp;quot;Chapter Five Review Questions&amp;quot;&quot;/&gt;&lt;property id=&quot;20307&quot; value=&quot;1087&quot;/&gt;&lt;/object&gt;&lt;object type=&quot;3&quot; unique_id=&quot;431388&quot;&gt;&lt;property id=&quot;20148&quot; value=&quot;5&quot;/&gt;&lt;property id=&quot;20300&quot; value=&quot;Slide 281 - &amp;quot;Chapter Five Review Questions&amp;quot;&quot;/&gt;&lt;property id=&quot;20307&quot; value=&quot;1088&quot;/&gt;&lt;/object&gt;&lt;object type=&quot;3&quot; unique_id=&quot;431389&quot;&gt;&lt;property id=&quot;20148&quot; value=&quot;5&quot;/&gt;&lt;property id=&quot;20300&quot; value=&quot;Slide 282 - &amp;quot;Chapter Five Review Questions&amp;quot;&quot;/&gt;&lt;property id=&quot;20307&quot; value=&quot;1089&quot;/&gt;&lt;/object&gt;&lt;object type=&quot;3&quot; unique_id=&quot;431390&quot;&gt;&lt;property id=&quot;20148&quot; value=&quot;5&quot;/&gt;&lt;property id=&quot;20300&quot; value=&quot;Slide 283 - &amp;quot;Chapter Five Review Questions&amp;quot;&quot;/&gt;&lt;property id=&quot;20307&quot; value=&quot;1090&quot;/&gt;&lt;/object&gt;&lt;object type=&quot;3&quot; unique_id=&quot;431391&quot;&gt;&lt;property id=&quot;20148&quot; value=&quot;5&quot;/&gt;&lt;property id=&quot;20300&quot; value=&quot;Slide 287 - &amp;quot;Objectives&amp;quot;&quot;/&gt;&lt;property id=&quot;20307&quot; value=&quot;1091&quot;/&gt;&lt;/object&gt;&lt;object type=&quot;3&quot; unique_id=&quot;431393&quot;&gt;&lt;property id=&quot;20148&quot; value=&quot;5&quot;/&gt;&lt;property id=&quot;20300&quot; value=&quot;Slide 292 - &amp;quot;Why Firearm Safety Is Important&amp;quot;&quot;/&gt;&lt;property id=&quot;20307&quot; value=&quot;1094&quot;/&gt;&lt;/object&gt;&lt;object type=&quot;3&quot; unique_id=&quot;431394&quot;&gt;&lt;property id=&quot;20148&quot; value=&quot;5&quot;/&gt;&lt;property id=&quot;20300&quot; value=&quot;Slide 293 - &amp;quot;Why Firearm Safety Is Important&amp;quot;&quot;/&gt;&lt;property id=&quot;20307&quot; value=&quot;1095&quot;/&gt;&lt;/object&gt;&lt;object type=&quot;3&quot; unique_id=&quot;431395&quot;&gt;&lt;property id=&quot;20148&quot; value=&quot;5&quot;/&gt;&lt;property id=&quot;20300&quot; value=&quot;Slide 294 - &amp;quot;Why Firearm Safety Is Important&amp;quot;&quot;/&gt;&lt;property id=&quot;20307&quot; value=&quot;1096&quot;/&gt;&lt;/object&gt;&lt;object type=&quot;3&quot; unique_id=&quot;431396&quot;&gt;&lt;property id=&quot;20148&quot; value=&quot;5&quot;/&gt;&lt;property id=&quot;20300&quot; value=&quot;Slide 295 - &amp;quot;Why Firearm Safety Is Important&amp;quot;&quot;/&gt;&lt;property id=&quot;20307&quot; value=&quot;1097&quot;/&gt;&lt;/object&gt;&lt;object type=&quot;3&quot; unique_id=&quot;431397&quot;&gt;&lt;property id=&quot;20148&quot; value=&quot;5&quot;/&gt;&lt;property id=&quot;20300&quot; value=&quot;Slide 296 - &amp;quot;Why Firearm Safety Is Important&amp;quot;&quot;/&gt;&lt;property id=&quot;20307&quot; value=&quot;1098&quot;/&gt;&lt;/object&gt;&lt;object type=&quot;3&quot; unique_id=&quot;431398&quot;&gt;&lt;property id=&quot;20148&quot; value=&quot;5&quot;/&gt;&lt;property id=&quot;20300&quot; value=&quot;Slide 297 - &amp;quot;Why Firearm Safety Is Important&amp;quot;&quot;/&gt;&lt;property id=&quot;20307&quot; value=&quot;1099&quot;/&gt;&lt;/object&gt;&lt;object type=&quot;3&quot; unique_id=&quot;431399&quot;&gt;&lt;property id=&quot;20148&quot; value=&quot;5&quot;/&gt;&lt;property id=&quot;20300&quot; value=&quot;Slide 298 - &amp;quot;Why Firearm Safety Is Important&amp;quot;&quot;/&gt;&lt;property id=&quot;20307&quot; value=&quot;1100&quot;/&gt;&lt;/object&gt;&lt;object type=&quot;3&quot; unique_id=&quot;431400&quot;&gt;&lt;property id=&quot;20148&quot; value=&quot;5&quot;/&gt;&lt;property id=&quot;20300&quot; value=&quot;Slide 299 - &amp;quot;Safely Carrying Firearms&amp;quot;&quot;/&gt;&lt;property id=&quot;20307&quot; value=&quot;1101&quot;/&gt;&lt;/object&gt;&lt;object type=&quot;3&quot; unique_id=&quot;431401&quot;&gt;&lt;property id=&quot;20148&quot; value=&quot;5&quot;/&gt;&lt;property id=&quot;20300&quot; value=&quot;Slide 300 - &amp;quot;Safely Carrying Firearms&amp;quot;&quot;/&gt;&lt;property id=&quot;20307&quot; value=&quot;1102&quot;/&gt;&lt;/object&gt;&lt;object type=&quot;3&quot; unique_id=&quot;431402&quot;&gt;&lt;property id=&quot;20148&quot; value=&quot;5&quot;/&gt;&lt;property id=&quot;20300&quot; value=&quot;Slide 301 - &amp;quot;Safely Carrying Firearms&amp;quot;&quot;/&gt;&lt;property id=&quot;20307&quot; value=&quot;1103&quot;/&gt;&lt;/object&gt;&lt;object type=&quot;3&quot; unique_id=&quot;431403&quot;&gt;&lt;property id=&quot;20148&quot; value=&quot;5&quot;/&gt;&lt;property id=&quot;20300&quot; value=&quot;Slide 302 - &amp;quot;Safely Carrying Firearms&amp;quot;&quot;/&gt;&lt;property id=&quot;20307&quot; value=&quot;1104&quot;/&gt;&lt;/object&gt;&lt;object type=&quot;3&quot; unique_id=&quot;431404&quot;&gt;&lt;property id=&quot;20148&quot; value=&quot;5&quot;/&gt;&lt;property id=&quot;20300&quot; value=&quot;Slide 303 - &amp;quot;Safely Carrying Firearms&amp;quot;&quot;/&gt;&lt;property id=&quot;20307&quot; value=&quot;1105&quot;/&gt;&lt;/object&gt;&lt;object type=&quot;3&quot; unique_id=&quot;431405&quot;&gt;&lt;property id=&quot;20148&quot; value=&quot;5&quot;/&gt;&lt;property id=&quot;20300&quot; value=&quot;Slide 304 - &amp;quot;Safely Carrying Firearms&amp;quot;&quot;/&gt;&lt;property id=&quot;20307&quot; value=&quot;1106&quot;/&gt;&lt;/object&gt;&lt;object type=&quot;3&quot; unique_id=&quot;431406&quot;&gt;&lt;property id=&quot;20148&quot; value=&quot;5&quot;/&gt;&lt;property id=&quot;20300&quot; value=&quot;Slide 305 - &amp;quot;Safely Carrying Firearms&amp;quot;&quot;/&gt;&lt;property id=&quot;20307&quot; value=&quot;1107&quot;/&gt;&lt;/object&gt;&lt;object type=&quot;3&quot; unique_id=&quot;431407&quot;&gt;&lt;property id=&quot;20148&quot; value=&quot;5&quot;/&gt;&lt;property id=&quot;20300&quot; value=&quot;Slide 306 - &amp;quot;Safely Carrying Firearms&amp;quot;&quot;/&gt;&lt;property id=&quot;20307&quot; value=&quot;1108&quot;/&gt;&lt;/object&gt;&lt;object type=&quot;3&quot; unique_id=&quot;431408&quot;&gt;&lt;property id=&quot;20148&quot; value=&quot;5&quot;/&gt;&lt;property id=&quot;20300&quot; value=&quot;Slide 307 - &amp;quot;Safely Carrying Firearms&amp;quot;&quot;/&gt;&lt;property id=&quot;20307&quot; value=&quot;1109&quot;/&gt;&lt;/object&gt;&lt;object type=&quot;3&quot; unique_id=&quot;431409&quot;&gt;&lt;property id=&quot;20148&quot; value=&quot;5&quot;/&gt;&lt;property id=&quot;20300&quot; value=&quot;Slide 308 - &amp;quot;Safely Carrying Firearms&amp;quot;&quot;/&gt;&lt;property id=&quot;20307&quot; value=&quot;1110&quot;/&gt;&lt;/object&gt;&lt;object type=&quot;3&quot; unique_id=&quot;431410&quot;&gt;&lt;property id=&quot;20148&quot; value=&quot;5&quot;/&gt;&lt;property id=&quot;20300&quot; value=&quot;Slide 309 - &amp;quot;Safely Carrying Firearms&amp;quot;&quot;/&gt;&lt;property id=&quot;20307&quot; value=&quot;1111&quot;/&gt;&lt;/object&gt;&lt;object type=&quot;3&quot; unique_id=&quot;431411&quot;&gt;&lt;property id=&quot;20148&quot; value=&quot;5&quot;/&gt;&lt;property id=&quot;20300&quot; value=&quot;Slide 310 - &amp;quot;Safely Carrying Firearms&amp;quot;&quot;/&gt;&lt;property id=&quot;20307&quot; value=&quot;1112&quot;/&gt;&lt;/object&gt;&lt;object type=&quot;3&quot; unique_id=&quot;431412&quot;&gt;&lt;property id=&quot;20148&quot; value=&quot;5&quot;/&gt;&lt;property id=&quot;20300&quot; value=&quot;Slide 311 - &amp;quot;Safely Carrying Firearms&amp;quot;&quot;/&gt;&lt;property id=&quot;20307&quot; value=&quot;1113&quot;/&gt;&lt;/object&gt;&lt;object type=&quot;3&quot; unique_id=&quot;431413&quot;&gt;&lt;property id=&quot;20148&quot; value=&quot;5&quot;/&gt;&lt;property id=&quot;20300&quot; value=&quot;Slide 312 - &amp;quot;Safely Carrying Firearms&amp;quot;&quot;/&gt;&lt;property id=&quot;20307&quot; value=&quot;1114&quot;/&gt;&lt;/object&gt;&lt;object type=&quot;3&quot; unique_id=&quot;431414&quot;&gt;&lt;property id=&quot;20148&quot; value=&quot;5&quot;/&gt;&lt;property id=&quot;20300&quot; value=&quot;Slide 313 - &amp;quot;Safely Carrying Firearms&amp;quot;&quot;/&gt;&lt;property id=&quot;20307&quot; value=&quot;1115&quot;/&gt;&lt;/object&gt;&lt;object type=&quot;3&quot; unique_id=&quot;431415&quot;&gt;&lt;property id=&quot;20148&quot; value=&quot;5&quot;/&gt;&lt;property id=&quot;20300&quot; value=&quot;Slide 314 - &amp;quot;Loading and Unloading Firearms&amp;quot;&quot;/&gt;&lt;property id=&quot;20307&quot; value=&quot;1116&quot;/&gt;&lt;/object&gt;&lt;object type=&quot;3&quot; unique_id=&quot;431416&quot;&gt;&lt;property id=&quot;20148&quot; value=&quot;5&quot;/&gt;&lt;property id=&quot;20300&quot; value=&quot;Slide 316 - &amp;quot;Safely Transporting Firearms&amp;quot;&quot;/&gt;&lt;property id=&quot;20307&quot; value=&quot;1117&quot;/&gt;&lt;/object&gt;&lt;object type=&quot;3&quot; unique_id=&quot;431417&quot;&gt;&lt;property id=&quot;20148&quot; value=&quot;5&quot;/&gt;&lt;property id=&quot;20300&quot; value=&quot;Slide 317 - &amp;quot;Safely Transporting Firearms&amp;quot;&quot;/&gt;&lt;property id=&quot;20307&quot; value=&quot;1118&quot;/&gt;&lt;/object&gt;&lt;object type=&quot;3&quot; unique_id=&quot;431418&quot;&gt;&lt;property id=&quot;20148&quot; value=&quot;5&quot;/&gt;&lt;property id=&quot;20300&quot; value=&quot;Slide 318 - &amp;quot;Safe Zone-of-Fire&amp;quot;&quot;/&gt;&lt;property id=&quot;20307&quot; value=&quot;1119&quot;/&gt;&lt;/object&gt;&lt;object type=&quot;3&quot; unique_id=&quot;431419&quot;&gt;&lt;property id=&quot;20148&quot; value=&quot;5&quot;/&gt;&lt;property id=&quot;20300&quot; value=&quot;Slide 319 - &amp;quot;Safe Zone-of-Fire&amp;quot;&quot;/&gt;&lt;property id=&quot;20307&quot; value=&quot;1120&quot;/&gt;&lt;/object&gt;&lt;object type=&quot;3&quot; unique_id=&quot;431420&quot;&gt;&lt;property id=&quot;20148&quot; value=&quot;5&quot;/&gt;&lt;property id=&quot;20300&quot; value=&quot;Slide 320 - &amp;quot;Safe Zone-of-Fire&amp;quot;&quot;/&gt;&lt;property id=&quot;20307&quot; value=&quot;1121&quot;/&gt;&lt;/object&gt;&lt;object type=&quot;3&quot; unique_id=&quot;431421&quot;&gt;&lt;property id=&quot;20148&quot; value=&quot;5&quot;/&gt;&lt;property id=&quot;20300&quot; value=&quot;Slide 321 - &amp;quot;Safe Zone-of-Fire&amp;quot;&quot;/&gt;&lt;property id=&quot;20307&quot; value=&quot;1122&quot;/&gt;&lt;/object&gt;&lt;object type=&quot;3&quot; unique_id=&quot;431422&quot;&gt;&lt;property id=&quot;20148&quot; value=&quot;5&quot;/&gt;&lt;property id=&quot;20300&quot; value=&quot;Slide 322 - &amp;quot;Other Safety Considerations&amp;quot;&quot;/&gt;&lt;property id=&quot;20307&quot; value=&quot;1123&quot;/&gt;&lt;/object&gt;&lt;object type=&quot;3&quot; unique_id=&quot;431423&quot;&gt;&lt;property id=&quot;20148&quot; value=&quot;5&quot;/&gt;&lt;property id=&quot;20300&quot; value=&quot;Slide 323 - &amp;quot;Other Safety Considerations&amp;quot;&quot;/&gt;&lt;property id=&quot;20307&quot; value=&quot;1124&quot;/&gt;&lt;/object&gt;&lt;object type=&quot;3&quot; unique_id=&quot;431424&quot;&gt;&lt;property id=&quot;20148&quot; value=&quot;5&quot;/&gt;&lt;property id=&quot;20300&quot; value=&quot;Slide 324 - &amp;quot;Other Safety Considerations&amp;quot;&quot;/&gt;&lt;property id=&quot;20307&quot; value=&quot;1125&quot;/&gt;&lt;/object&gt;&lt;object type=&quot;3&quot; unique_id=&quot;431425&quot;&gt;&lt;property id=&quot;20148&quot; value=&quot;5&quot;/&gt;&lt;property id=&quot;20300&quot; value=&quot;Slide 325 - &amp;quot;Other Safety Considerations&amp;quot;&quot;/&gt;&lt;property id=&quot;20307&quot; value=&quot;1126&quot;/&gt;&lt;/object&gt;&lt;object type=&quot;3&quot; unique_id=&quot;431426&quot;&gt;&lt;property id=&quot;20148&quot; value=&quot;5&quot;/&gt;&lt;property id=&quot;20300&quot; value=&quot;Slide 326 - &amp;quot;Other Safety Considerations&amp;quot;&quot;/&gt;&lt;property id=&quot;20307&quot; value=&quot;1127&quot;/&gt;&lt;/object&gt;&lt;object type=&quot;3&quot; unique_id=&quot;431427&quot;&gt;&lt;property id=&quot;20148&quot; value=&quot;5&quot;/&gt;&lt;property id=&quot;20300&quot; value=&quot;Slide 327 - &amp;quot;Hunting from Elevated Stands&amp;quot;&quot;/&gt;&lt;property id=&quot;20307&quot; value=&quot;1128&quot;/&gt;&lt;/object&gt;&lt;object type=&quot;3&quot; unique_id=&quot;431428&quot;&gt;&lt;property id=&quot;20148&quot; value=&quot;5&quot;/&gt;&lt;property id=&quot;20300&quot; value=&quot;Slide 328 - &amp;quot;Hunting from Elevated Stands&amp;quot;&quot;/&gt;&lt;property id=&quot;20307&quot; value=&quot;1129&quot;/&gt;&lt;/object&gt;&lt;object type=&quot;3&quot; unique_id=&quot;431429&quot;&gt;&lt;property id=&quot;20148&quot; value=&quot;5&quot;/&gt;&lt;property id=&quot;20300&quot; value=&quot;Slide 329 - &amp;quot;Hunting from Elevated Stands&amp;quot;&quot;/&gt;&lt;property id=&quot;20307&quot; value=&quot;1130&quot;/&gt;&lt;/object&gt;&lt;object type=&quot;3&quot; unique_id=&quot;431430&quot;&gt;&lt;property id=&quot;20148&quot; value=&quot;5&quot;/&gt;&lt;property id=&quot;20300&quot; value=&quot;Slide 330 - &amp;quot;Hunting from Elevated Stands&amp;quot;&quot;/&gt;&lt;property id=&quot;20307&quot; value=&quot;1131&quot;/&gt;&lt;/object&gt;&lt;object type=&quot;3&quot; unique_id=&quot;431431&quot;&gt;&lt;property id=&quot;20148&quot; value=&quot;5&quot;/&gt;&lt;property id=&quot;20300&quot; value=&quot;Slide 331 - &amp;quot;Hunting from Elevated Stands&amp;quot;&quot;/&gt;&lt;property id=&quot;20307&quot; value=&quot;1132&quot;/&gt;&lt;/object&gt;&lt;object type=&quot;3&quot; unique_id=&quot;431432&quot;&gt;&lt;property id=&quot;20148&quot; value=&quot;5&quot;/&gt;&lt;property id=&quot;20300&quot; value=&quot;Slide 332 - &amp;quot;Hunting from Elevated Stands&amp;quot;&quot;/&gt;&lt;property id=&quot;20307&quot; value=&quot;1133&quot;/&gt;&lt;/object&gt;&lt;object type=&quot;3&quot; unique_id=&quot;431433&quot;&gt;&lt;property id=&quot;20148&quot; value=&quot;5&quot;/&gt;&lt;property id=&quot;20300&quot; value=&quot;Slide 333 - &amp;quot;Hunting from Elevated Stands&amp;quot;&quot;/&gt;&lt;property id=&quot;20307&quot; value=&quot;1134&quot;/&gt;&lt;/object&gt;&lt;object type=&quot;3&quot; unique_id=&quot;431434&quot;&gt;&lt;property id=&quot;20148&quot; value=&quot;5&quot;/&gt;&lt;property id=&quot;20300&quot; value=&quot;Slide 334 - &amp;quot;Hunting from Elevated Stands&amp;quot;&quot;/&gt;&lt;property id=&quot;20307&quot; value=&quot;1135&quot;/&gt;&lt;/object&gt;&lt;object type=&quot;3&quot; unique_id=&quot;431435&quot;&gt;&lt;property id=&quot;20148&quot; value=&quot;5&quot;/&gt;&lt;property id=&quot;20300&quot; value=&quot;Slide 335 - &amp;quot;Hunting from Elevated Stands&amp;quot;&quot;/&gt;&lt;property id=&quot;20307&quot; value=&quot;1136&quot;/&gt;&lt;/object&gt;&lt;object type=&quot;3&quot; unique_id=&quot;431436&quot;&gt;&lt;property id=&quot;20148&quot; value=&quot;5&quot;/&gt;&lt;property id=&quot;20300&quot; value=&quot;Slide 336 - &amp;quot;Hunting from Elevated Stands&amp;quot;&quot;/&gt;&lt;property id=&quot;20307&quot; value=&quot;1137&quot;/&gt;&lt;/object&gt;&lt;object type=&quot;3&quot; unique_id=&quot;431437&quot;&gt;&lt;property id=&quot;20148&quot; value=&quot;5&quot;/&gt;&lt;property id=&quot;20300&quot; value=&quot;Slide 337 - &amp;quot;Hunting from Elevated Stands&amp;quot;&quot;/&gt;&lt;property id=&quot;20307&quot; value=&quot;1138&quot;/&gt;&lt;/object&gt;&lt;object type=&quot;3&quot; unique_id=&quot;431438&quot;&gt;&lt;property id=&quot;20148&quot; value=&quot;5&quot;/&gt;&lt;property id=&quot;20300&quot; value=&quot;Slide 339 - &amp;quot;Hunting from Elevated Stands&amp;quot;&quot;/&gt;&lt;property id=&quot;20307&quot; value=&quot;1139&quot;/&gt;&lt;/object&gt;&lt;object type=&quot;3&quot; unique_id=&quot;431440&quot;&gt;&lt;property id=&quot;20148&quot; value=&quot;5&quot;/&gt;&lt;property id=&quot;20300&quot; value=&quot;Slide 340 - &amp;quot;Hunting from Elevated Stands&amp;quot;&quot;/&gt;&lt;property id=&quot;20307&quot; value=&quot;1141&quot;/&gt;&lt;/object&gt;&lt;object type=&quot;3&quot; unique_id=&quot;431441&quot;&gt;&lt;property id=&quot;20148&quot; value=&quot;5&quot;/&gt;&lt;property id=&quot;20300&quot; value=&quot;Slide 341 - &amp;quot;Hunting from Elevated Stands&amp;quot;&quot;/&gt;&lt;property id=&quot;20307&quot; value=&quot;1142&quot;/&gt;&lt;/object&gt;&lt;object type=&quot;3&quot; unique_id=&quot;431442&quot;&gt;&lt;property id=&quot;20148&quot; value=&quot;5&quot;/&gt;&lt;property id=&quot;20300&quot; value=&quot;Slide 342 - &amp;quot;Hunting from Elevated Stands&amp;quot;&quot;/&gt;&lt;property id=&quot;20307&quot; value=&quot;1143&quot;/&gt;&lt;/object&gt;&lt;object type=&quot;3&quot; unique_id=&quot;431443&quot;&gt;&lt;property id=&quot;20148&quot; value=&quot;5&quot;/&gt;&lt;property id=&quot;20300&quot; value=&quot;Slide 343 - &amp;quot;Hunting from Elevated Stands&amp;quot;&quot;/&gt;&lt;property id=&quot;20307&quot; value=&quot;1144&quot;/&gt;&lt;/object&gt;&lt;object type=&quot;3&quot; unique_id=&quot;431444&quot;&gt;&lt;property id=&quot;20148&quot; value=&quot;5&quot;/&gt;&lt;property id=&quot;20300&quot; value=&quot;Slide 344 - &amp;quot;Hunting from Elevated Stands&amp;quot;&quot;/&gt;&lt;property id=&quot;20307&quot; value=&quot;1145&quot;/&gt;&lt;/object&gt;&lt;object type=&quot;3&quot; unique_id=&quot;431445&quot;&gt;&lt;property id=&quot;20148&quot; value=&quot;5&quot;/&gt;&lt;property id=&quot;20300&quot; value=&quot;Slide 345 - &amp;quot;Hunting from Elevated Stands&amp;quot;&quot;/&gt;&lt;property id=&quot;20307&quot; value=&quot;1146&quot;/&gt;&lt;/object&gt;&lt;object type=&quot;3&quot; unique_id=&quot;431446&quot;&gt;&lt;property id=&quot;20148&quot; value=&quot;5&quot;/&gt;&lt;property id=&quot;20300&quot; value=&quot;Slide 346 - &amp;quot;Hunting from Elevated Stands&amp;quot;&quot;/&gt;&lt;property id=&quot;20307&quot; value=&quot;1147&quot;/&gt;&lt;/object&gt;&lt;object type=&quot;3&quot; unique_id=&quot;431447&quot;&gt;&lt;property id=&quot;20148&quot; value=&quot;5&quot;/&gt;&lt;property id=&quot;20300&quot; value=&quot;Slide 347 - &amp;quot;Hunting from Elevated Stands&amp;quot;&quot;/&gt;&lt;property id=&quot;20307&quot; value=&quot;1148&quot;/&gt;&lt;/object&gt;&lt;object type=&quot;3&quot; unique_id=&quot;431448&quot;&gt;&lt;property id=&quot;20148&quot; value=&quot;5&quot;/&gt;&lt;property id=&quot;20300&quot; value=&quot;Slide 348 - &amp;quot;Hunting from Elevated Stands&amp;quot;&quot;/&gt;&lt;property id=&quot;20307&quot; value=&quot;1149&quot;/&gt;&lt;/object&gt;&lt;object type=&quot;3&quot; unique_id=&quot;431449&quot;&gt;&lt;property id=&quot;20148&quot; value=&quot;5&quot;/&gt;&lt;property id=&quot;20300&quot; value=&quot;Slide 349 - &amp;quot;Hunting from Elevated Stands&amp;quot;&quot;/&gt;&lt;property id=&quot;20307&quot; value=&quot;1151&quot;/&gt;&lt;/object&gt;&lt;object type=&quot;3&quot; unique_id=&quot;431450&quot;&gt;&lt;property id=&quot;20148&quot; value=&quot;5&quot;/&gt;&lt;property id=&quot;20300&quot; value=&quot;Slide 350 - &amp;quot;Hunting from Elevated Stands&amp;quot;&quot;/&gt;&lt;property id=&quot;20307&quot; value=&quot;1150&quot;/&gt;&lt;/object&gt;&lt;object type=&quot;3&quot; unique_id=&quot;431451&quot;&gt;&lt;property id=&quot;20148&quot; value=&quot;5&quot;/&gt;&lt;property id=&quot;20300&quot; value=&quot;Slide 351 - &amp;quot;Hunting with Boats&amp;quot;&quot;/&gt;&lt;property id=&quot;20307&quot; value=&quot;1152&quot;/&gt;&lt;/object&gt;&lt;object type=&quot;3&quot; unique_id=&quot;431452&quot;&gt;&lt;property id=&quot;20148&quot; value=&quot;5&quot;/&gt;&lt;property id=&quot;20300&quot; value=&quot;Slide 352 - &amp;quot;Hunting with Boats&amp;quot;&quot;/&gt;&lt;property id=&quot;20307&quot; value=&quot;1153&quot;/&gt;&lt;/object&gt;&lt;object type=&quot;3&quot; unique_id=&quot;431453&quot;&gt;&lt;property id=&quot;20148&quot; value=&quot;5&quot;/&gt;&lt;property id=&quot;20300&quot; value=&quot;Slide 353 - &amp;quot;Hunting with Boats&amp;quot;&quot;/&gt;&lt;property id=&quot;20307&quot; value=&quot;1154&quot;/&gt;&lt;/object&gt;&lt;object type=&quot;3&quot; unique_id=&quot;431454&quot;&gt;&lt;property id=&quot;20148&quot; value=&quot;5&quot;/&gt;&lt;property id=&quot;20300&quot; value=&quot;Slide 354 - &amp;quot;Hunting with Boats&amp;quot;&quot;/&gt;&lt;property id=&quot;20307&quot; value=&quot;1155&quot;/&gt;&lt;/object&gt;&lt;object type=&quot;3&quot; unique_id=&quot;431455&quot;&gt;&lt;property id=&quot;20148&quot; value=&quot;5&quot;/&gt;&lt;property id=&quot;20300&quot; value=&quot;Slide 355 - &amp;quot;Hunting with Boats&amp;quot;&quot;/&gt;&lt;property id=&quot;20307&quot; value=&quot;1156&quot;/&gt;&lt;/object&gt;&lt;object type=&quot;3&quot; unique_id=&quot;431456&quot;&gt;&lt;property id=&quot;20148&quot; value=&quot;5&quot;/&gt;&lt;property id=&quot;20300&quot; value=&quot;Slide 356 - &amp;quot;Hunting with Boats&amp;quot;&quot;/&gt;&lt;property id=&quot;20307&quot; value=&quot;1157&quot;/&gt;&lt;/object&gt;&lt;object type=&quot;3&quot; unique_id=&quot;431457&quot;&gt;&lt;property id=&quot;20148&quot; value=&quot;5&quot;/&gt;&lt;property id=&quot;20300&quot; value=&quot;Slide 357 - &amp;quot;Hunting with Boats&amp;quot;&quot;/&gt;&lt;property id=&quot;20307&quot; value=&quot;1158&quot;/&gt;&lt;/object&gt;&lt;object type=&quot;3&quot; unique_id=&quot;431458&quot;&gt;&lt;property id=&quot;20148&quot; value=&quot;5&quot;/&gt;&lt;property id=&quot;20300&quot; value=&quot;Slide 358 - &amp;quot;Hunting with Boats&amp;quot;&quot;/&gt;&lt;property id=&quot;20307&quot; value=&quot;1159&quot;/&gt;&lt;/object&gt;&lt;object type=&quot;3&quot; unique_id=&quot;431459&quot;&gt;&lt;property id=&quot;20148&quot; value=&quot;5&quot;/&gt;&lt;property id=&quot;20300&quot; value=&quot;Slide 359 - &amp;quot;Hunting with Boats&amp;quot;&quot;/&gt;&lt;property id=&quot;20307&quot; value=&quot;1160&quot;/&gt;&lt;/object&gt;&lt;object type=&quot;3&quot; unique_id=&quot;431460&quot;&gt;&lt;property id=&quot;20148&quot; value=&quot;5&quot;/&gt;&lt;property id=&quot;20300&quot; value=&quot;Slide 360 - &amp;quot;Hunting with Boats&amp;quot;&quot;/&gt;&lt;property id=&quot;20307&quot; value=&quot;1161&quot;/&gt;&lt;/object&gt;&lt;object type=&quot;3&quot; unique_id=&quot;431461&quot;&gt;&lt;property id=&quot;20148&quot; value=&quot;5&quot;/&gt;&lt;property id=&quot;20300&quot; value=&quot;Slide 361 - &amp;quot;Hunting with Boats&amp;quot;&quot;/&gt;&lt;property id=&quot;20307&quot; value=&quot;1162&quot;/&gt;&lt;/object&gt;&lt;object type=&quot;3&quot; unique_id=&quot;431462&quot;&gt;&lt;property id=&quot;20148&quot; value=&quot;5&quot;/&gt;&lt;property id=&quot;20300&quot; value=&quot;Slide 362 - &amp;quot;Hunting with Boats&amp;quot;&quot;/&gt;&lt;property id=&quot;20307&quot; value=&quot;1163&quot;/&gt;&lt;/object&gt;&lt;object type=&quot;3&quot; unique_id=&quot;431463&quot;&gt;&lt;property id=&quot;20148&quot; value=&quot;5&quot;/&gt;&lt;property id=&quot;20300&quot; value=&quot;Slide 363 - &amp;quot;Hunting with Boats&amp;quot;&quot;/&gt;&lt;property id=&quot;20307&quot; value=&quot;1164&quot;/&gt;&lt;/object&gt;&lt;object type=&quot;3&quot; unique_id=&quot;431464&quot;&gt;&lt;property id=&quot;20148&quot; value=&quot;5&quot;/&gt;&lt;property id=&quot;20300&quot; value=&quot;Slide 364 - &amp;quot;Hunting with Boats&amp;quot;&quot;/&gt;&lt;property id=&quot;20307&quot; value=&quot;1165&quot;/&gt;&lt;/object&gt;&lt;object type=&quot;3&quot; unique_id=&quot;431465&quot;&gt;&lt;property id=&quot;20148&quot; value=&quot;5&quot;/&gt;&lt;property id=&quot;20300&quot; value=&quot;Slide 365 - &amp;quot;Hunting with ATVs&amp;quot;&quot;/&gt;&lt;property id=&quot;20307&quot; value=&quot;1166&quot;/&gt;&lt;/object&gt;&lt;object type=&quot;3&quot; unique_id=&quot;431466&quot;&gt;&lt;property id=&quot;20148&quot; value=&quot;5&quot;/&gt;&lt;property id=&quot;20300&quot; value=&quot;Slide 366 - &amp;quot;Hunting with ATVs&amp;quot;&quot;/&gt;&lt;property id=&quot;20307&quot; value=&quot;1167&quot;/&gt;&lt;/object&gt;&lt;object type=&quot;3&quot; unique_id=&quot;431467&quot;&gt;&lt;property id=&quot;20148&quot; value=&quot;5&quot;/&gt;&lt;property id=&quot;20300&quot; value=&quot;Slide 367 - &amp;quot;Hunting with ATVs&amp;quot;&quot;/&gt;&lt;property id=&quot;20307&quot; value=&quot;1168&quot;/&gt;&lt;/object&gt;&lt;object type=&quot;3&quot; unique_id=&quot;431468&quot;&gt;&lt;property id=&quot;20148&quot; value=&quot;5&quot;/&gt;&lt;property id=&quot;20300&quot; value=&quot;Slide 368 - &amp;quot;Hunting with ATVs&amp;quot;&quot;/&gt;&lt;property id=&quot;20307&quot; value=&quot;1169&quot;/&gt;&lt;/object&gt;&lt;object type=&quot;3&quot; unique_id=&quot;431469&quot;&gt;&lt;property id=&quot;20148&quot; value=&quot;5&quot;/&gt;&lt;property id=&quot;20300&quot; value=&quot;Slide 369 - &amp;quot;Chapter Six Review Questions&amp;quot;&quot;/&gt;&lt;property id=&quot;20307&quot; value=&quot;1170&quot;/&gt;&lt;/object&gt;&lt;object type=&quot;3&quot; unique_id=&quot;431470&quot;&gt;&lt;property id=&quot;20148&quot; value=&quot;5&quot;/&gt;&lt;property id=&quot;20300&quot; value=&quot;Slide 370 - &amp;quot;Chapter Six Review Questions&amp;quot;&quot;/&gt;&lt;property id=&quot;20307&quot; value=&quot;1171&quot;/&gt;&lt;/object&gt;&lt;object type=&quot;3&quot; unique_id=&quot;431471&quot;&gt;&lt;property id=&quot;20148&quot; value=&quot;5&quot;/&gt;&lt;property id=&quot;20300&quot; value=&quot;Slide 371 - &amp;quot;Chapter Six Review Questions&amp;quot;&quot;/&gt;&lt;property id=&quot;20307&quot; value=&quot;1172&quot;/&gt;&lt;/object&gt;&lt;object type=&quot;3&quot; unique_id=&quot;431472&quot;&gt;&lt;property id=&quot;20148&quot; value=&quot;5&quot;/&gt;&lt;property id=&quot;20300&quot; value=&quot;Slide 372 - &amp;quot;Chapter Six Review Questions&amp;quot;&quot;/&gt;&lt;property id=&quot;20307&quot; value=&quot;1173&quot;/&gt;&lt;/object&gt;&lt;object type=&quot;3&quot; unique_id=&quot;431473&quot;&gt;&lt;property id=&quot;20148&quot; value=&quot;5&quot;/&gt;&lt;property id=&quot;20300&quot; value=&quot;Slide 373 - &amp;quot;Chapter Six Review Questions&amp;quot;&quot;/&gt;&lt;property id=&quot;20307&quot; value=&quot;1174&quot;/&gt;&lt;/object&gt;&lt;object type=&quot;3&quot; unique_id=&quot;431474&quot;&gt;&lt;property id=&quot;20148&quot; value=&quot;5&quot;/&gt;&lt;property id=&quot;20300&quot; value=&quot;Slide 374 - &amp;quot;Chapter Six Review Questions&amp;quot;&quot;/&gt;&lt;property id=&quot;20307&quot; value=&quot;1175&quot;/&gt;&lt;/object&gt;&lt;object type=&quot;3&quot; unique_id=&quot;431475&quot;&gt;&lt;property id=&quot;20148&quot; value=&quot;5&quot;/&gt;&lt;property id=&quot;20300&quot; value=&quot;Slide 375 - &amp;quot;Chapter Six Review Questions&amp;quot;&quot;/&gt;&lt;property id=&quot;20307&quot; value=&quot;1176&quot;/&gt;&lt;/object&gt;&lt;object type=&quot;3&quot; unique_id=&quot;431476&quot;&gt;&lt;property id=&quot;20148&quot; value=&quot;5&quot;/&gt;&lt;property id=&quot;20300&quot; value=&quot;Slide 376 - &amp;quot;Chapter Six Review Questions&amp;quot;&quot;/&gt;&lt;property id=&quot;20307&quot; value=&quot;1177&quot;/&gt;&lt;/object&gt;&lt;object type=&quot;3&quot; unique_id=&quot;431477&quot;&gt;&lt;property id=&quot;20148&quot; value=&quot;5&quot;/&gt;&lt;property id=&quot;20300&quot; value=&quot;Slide 377 - &amp;quot;Chapter Six Review Questions&amp;quot;&quot;/&gt;&lt;property id=&quot;20307&quot; value=&quot;1178&quot;/&gt;&lt;/object&gt;&lt;object type=&quot;3&quot; unique_id=&quot;431478&quot;&gt;&lt;property id=&quot;20148&quot; value=&quot;5&quot;/&gt;&lt;property id=&quot;20300&quot; value=&quot;Slide 378 - &amp;quot;Chapter Six Review Questions&amp;quot;&quot;/&gt;&lt;property id=&quot;20307&quot; value=&quot;1180&quot;/&gt;&lt;/object&gt;&lt;object type=&quot;3&quot; unique_id=&quot;431479&quot;&gt;&lt;property id=&quot;20148&quot; value=&quot;5&quot;/&gt;&lt;property id=&quot;20300&quot; value=&quot;Slide 379 - &amp;quot;Chapter Six Review Questions&amp;quot;&quot;/&gt;&lt;property id=&quot;20307&quot; value=&quot;1179&quot;/&gt;&lt;/object&gt;&lt;object type=&quot;3&quot; unique_id=&quot;431480&quot;&gt;&lt;property id=&quot;20148&quot; value=&quot;5&quot;/&gt;&lt;property id=&quot;20300&quot; value=&quot;Slide 380 - &amp;quot;Chapter Six Review Questions&amp;quot;&quot;/&gt;&lt;property id=&quot;20307&quot; value=&quot;1181&quot;/&gt;&lt;/object&gt;&lt;object type=&quot;3&quot; unique_id=&quot;431481&quot;&gt;&lt;property id=&quot;20148&quot; value=&quot;5&quot;/&gt;&lt;property id=&quot;20300&quot; value=&quot;Slide 381 - &amp;quot;Chapter Six Review Questions&amp;quot;&quot;/&gt;&lt;property id=&quot;20307&quot; value=&quot;1182&quot;/&gt;&lt;/object&gt;&lt;object type=&quot;3&quot; unique_id=&quot;431482&quot;&gt;&lt;property id=&quot;20148&quot; value=&quot;5&quot;/&gt;&lt;property id=&quot;20300&quot; value=&quot;Slide 382 - &amp;quot;Chapter Six Review Questions&amp;quot;&quot;/&gt;&lt;property id=&quot;20307&quot; value=&quot;1183&quot;/&gt;&lt;/object&gt;&lt;object type=&quot;3&quot; unique_id=&quot;431483&quot;&gt;&lt;property id=&quot;20148&quot; value=&quot;5&quot;/&gt;&lt;property id=&quot;20300&quot; value=&quot;Slide 385 - &amp;quot;Objectives&amp;quot;&quot;/&gt;&lt;property id=&quot;20307&quot; value=&quot;1184&quot;/&gt;&lt;/object&gt;&lt;object type=&quot;3&quot; unique_id=&quot;431484&quot;&gt;&lt;property id=&quot;20148&quot; value=&quot;5&quot;/&gt;&lt;property id=&quot;20300&quot; value=&quot;Slide 387 - &amp;quot;Why Do We Have Hunting Laws?&amp;quot;&quot;/&gt;&lt;property id=&quot;20307&quot; value=&quot;1185&quot;/&gt;&lt;/object&gt;&lt;object type=&quot;3&quot; unique_id=&quot;431485&quot;&gt;&lt;property id=&quot;20148&quot; value=&quot;5&quot;/&gt;&lt;property id=&quot;20300&quot; value=&quot;Slide 388 - &amp;quot;Why Do We Have Hunting Laws?&amp;quot;&quot;/&gt;&lt;property id=&quot;20307&quot; value=&quot;1186&quot;/&gt;&lt;/object&gt;&lt;object type=&quot;3&quot; unique_id=&quot;431486&quot;&gt;&lt;property id=&quot;20148&quot; value=&quot;5&quot;/&gt;&lt;property id=&quot;20300&quot; value=&quot;Slide 389 - &amp;quot;Why Do We Have Hunting Laws?&amp;quot;&quot;/&gt;&lt;property id=&quot;20307&quot; value=&quot;1187&quot;/&gt;&lt;/object&gt;&lt;object type=&quot;3&quot; unique_id=&quot;431487&quot;&gt;&lt;property id=&quot;20148&quot; value=&quot;5&quot;/&gt;&lt;property id=&quot;20300&quot; value=&quot;Slide 390 - &amp;quot;Why Do We Have Hunting Laws?&amp;quot;&quot;/&gt;&lt;property id=&quot;20307&quot; value=&quot;1188&quot;/&gt;&lt;/object&gt;&lt;object type=&quot;3&quot; unique_id=&quot;431488&quot;&gt;&lt;property id=&quot;20148&quot; value=&quot;5&quot;/&gt;&lt;property id=&quot;20300&quot; value=&quot;Slide 391 - &amp;quot;Why Do We Have Hunting Laws?&amp;quot;&quot;/&gt;&lt;property id=&quot;20307&quot; value=&quot;1189&quot;/&gt;&lt;/object&gt;&lt;object type=&quot;3&quot; unique_id=&quot;431489&quot;&gt;&lt;property id=&quot;20148&quot; value=&quot;5&quot;/&gt;&lt;property id=&quot;20300&quot; value=&quot;Slide 392 - &amp;quot;Why Do We Have Hunting Laws? &amp;quot;&quot;/&gt;&lt;property id=&quot;20307&quot; value=&quot;1190&quot;/&gt;&lt;/object&gt;&lt;object type=&quot;3&quot; unique_id=&quot;431490&quot;&gt;&lt;property id=&quot;20148&quot; value=&quot;5&quot;/&gt;&lt;property id=&quot;20300&quot; value=&quot;Slide 393 - &amp;quot;Why Do We Have Hunting Laws? &amp;quot;&quot;/&gt;&lt;property id=&quot;20307&quot; value=&quot;1191&quot;/&gt;&lt;/object&gt;&lt;object type=&quot;3&quot; unique_id=&quot;431491&quot;&gt;&lt;property id=&quot;20148&quot; value=&quot;5&quot;/&gt;&lt;property id=&quot;20300&quot; value=&quot;Slide 394 - &amp;quot;Why Do We Have Hunting Laws? &amp;quot;&quot;/&gt;&lt;property id=&quot;20307&quot; value=&quot;1192&quot;/&gt;&lt;/object&gt;&lt;object type=&quot;3&quot; unique_id=&quot;431492&quot;&gt;&lt;property id=&quot;20148&quot; value=&quot;5&quot;/&gt;&lt;property id=&quot;20300&quot; value=&quot;Slide 395 - &amp;quot;Hunter Ethics&amp;quot;&quot;/&gt;&lt;property id=&quot;20307&quot; value=&quot;1193&quot;/&gt;&lt;/object&gt;&lt;object type=&quot;3&quot; unique_id=&quot;431493&quot;&gt;&lt;property id=&quot;20148&quot; value=&quot;5&quot;/&gt;&lt;property id=&quot;20300&quot; value=&quot;Slide 396 - &amp;quot;Hunter Ethics&amp;quot;&quot;/&gt;&lt;property id=&quot;20307&quot; value=&quot;1194&quot;/&gt;&lt;/object&gt;&lt;object type=&quot;3&quot; unique_id=&quot;431494&quot;&gt;&lt;property id=&quot;20148&quot; value=&quot;5&quot;/&gt;&lt;property id=&quot;20300&quot; value=&quot;Slide 397 - &amp;quot;Hunter Ethics&amp;quot;&quot;/&gt;&lt;property id=&quot;20307&quot; value=&quot;1195&quot;/&gt;&lt;/object&gt;&lt;object type=&quot;3&quot; unique_id=&quot;431495&quot;&gt;&lt;property id=&quot;20148&quot; value=&quot;5&quot;/&gt;&lt;property id=&quot;20300&quot; value=&quot;Slide 398 - &amp;quot;Hunter Ethics&amp;quot;&quot;/&gt;&lt;property id=&quot;20307&quot; value=&quot;1196&quot;/&gt;&lt;/object&gt;&lt;object type=&quot;3&quot; unique_id=&quot;431496&quot;&gt;&lt;property id=&quot;20148&quot; value=&quot;5&quot;/&gt;&lt;property id=&quot;20300&quot; value=&quot;Slide 399 - &amp;quot;Hunter Ethics&amp;quot;&quot;/&gt;&lt;property id=&quot;20307&quot; value=&quot;1197&quot;/&gt;&lt;/object&gt;&lt;object type=&quot;3&quot; unique_id=&quot;431497&quot;&gt;&lt;property id=&quot;20148&quot; value=&quot;5&quot;/&gt;&lt;property id=&quot;20300&quot; value=&quot;Slide 400 - &amp;quot;Hunter Ethics&amp;quot;&quot;/&gt;&lt;property id=&quot;20307&quot; value=&quot;1198&quot;/&gt;&lt;/object&gt;&lt;object type=&quot;3&quot; unique_id=&quot;431498&quot;&gt;&lt;property id=&quot;20148&quot; value=&quot;5&quot;/&gt;&lt;property id=&quot;20300&quot; value=&quot;Slide 401 - &amp;quot;Hunter Ethics&amp;quot;&quot;/&gt;&lt;property id=&quot;20307&quot; value=&quot;1199&quot;/&gt;&lt;/object&gt;&lt;object type=&quot;3&quot; unique_id=&quot;431499&quot;&gt;&lt;property id=&quot;20148&quot; value=&quot;5&quot;/&gt;&lt;property id=&quot;20300&quot; value=&quot;Slide 402 - &amp;quot;Hunter Ethics&amp;quot;&quot;/&gt;&lt;property id=&quot;20307&quot; value=&quot;1200&quot;/&gt;&lt;/object&gt;&lt;object type=&quot;3&quot; unique_id=&quot;431500&quot;&gt;&lt;property id=&quot;20148&quot; value=&quot;5&quot;/&gt;&lt;property id=&quot;20300&quot; value=&quot;Slide 403 - &amp;quot;Hunter Ethics&amp;quot;&quot;/&gt;&lt;property id=&quot;20307&quot; value=&quot;1201&quot;/&gt;&lt;/object&gt;&lt;object type=&quot;3&quot; unique_id=&quot;431501&quot;&gt;&lt;property id=&quot;20148&quot; value=&quot;5&quot;/&gt;&lt;property id=&quot;20300&quot; value=&quot;Slide 404 - &amp;quot;Hunter Ethics&amp;quot;&quot;/&gt;&lt;property id=&quot;20307&quot; value=&quot;1202&quot;/&gt;&lt;/object&gt;&lt;object type=&quot;3&quot; unique_id=&quot;431502&quot;&gt;&lt;property id=&quot;20148&quot; value=&quot;5&quot;/&gt;&lt;property id=&quot;20300&quot; value=&quot;Slide 405 - &amp;quot;Hunter Ethics&amp;quot;&quot;/&gt;&lt;property id=&quot;20307&quot; value=&quot;1203&quot;/&gt;&lt;/object&gt;&lt;object type=&quot;3&quot; unique_id=&quot;431503&quot;&gt;&lt;property id=&quot;20148&quot; value=&quot;5&quot;/&gt;&lt;property id=&quot;20300&quot; value=&quot;Slide 406 - &amp;quot;Hunter Ethics&amp;quot;&quot;/&gt;&lt;property id=&quot;20307&quot; value=&quot;1204&quot;/&gt;&lt;/object&gt;&lt;object type=&quot;3&quot; unique_id=&quot;431504&quot;&gt;&lt;property id=&quot;20148&quot; value=&quot;5&quot;/&gt;&lt;property id=&quot;20300&quot; value=&quot;Slide 407 - &amp;quot;Hunter Ethics&amp;quot;&quot;/&gt;&lt;property id=&quot;20307&quot; value=&quot;1205&quot;/&gt;&lt;/object&gt;&lt;object type=&quot;3&quot; unique_id=&quot;431505&quot;&gt;&lt;property id=&quot;20148&quot; value=&quot;5&quot;/&gt;&lt;property id=&quot;20300&quot; value=&quot;Slide 408 - &amp;quot;Hunter Ethics&amp;quot;&quot;/&gt;&lt;property id=&quot;20307&quot; value=&quot;1212&quot;/&gt;&lt;/object&gt;&lt;object type=&quot;3&quot; unique_id=&quot;431506&quot;&gt;&lt;property id=&quot;20148&quot; value=&quot;5&quot;/&gt;&lt;property id=&quot;20300&quot; value=&quot;Slide 409 - &amp;quot;Five Stages of Hunter Development&amp;quot;&quot;/&gt;&lt;property id=&quot;20307&quot; value=&quot;1206&quot;/&gt;&lt;/object&gt;&lt;object type=&quot;3&quot; unique_id=&quot;431507&quot;&gt;&lt;property id=&quot;20148&quot; value=&quot;5&quot;/&gt;&lt;property id=&quot;20300&quot; value=&quot;Slide 410 - &amp;quot;Five Stages of Hunter Development&amp;quot;&quot;/&gt;&lt;property id=&quot;20307&quot; value=&quot;1207&quot;/&gt;&lt;/object&gt;&lt;object type=&quot;3&quot; unique_id=&quot;431508&quot;&gt;&lt;property id=&quot;20148&quot; value=&quot;5&quot;/&gt;&lt;property id=&quot;20300&quot; value=&quot;Slide 411 - &amp;quot;Five Stages of Hunter Development&amp;quot;&quot;/&gt;&lt;property id=&quot;20307&quot; value=&quot;1208&quot;/&gt;&lt;/object&gt;&lt;object type=&quot;3&quot; unique_id=&quot;431509&quot;&gt;&lt;property id=&quot;20148&quot; value=&quot;5&quot;/&gt;&lt;property id=&quot;20300&quot; value=&quot;Slide 412 - &amp;quot;Five Stages of Hunter Development&amp;quot;&quot;/&gt;&lt;property id=&quot;20307&quot; value=&quot;1209&quot;/&gt;&lt;/object&gt;&lt;object type=&quot;3&quot; unique_id=&quot;431510&quot;&gt;&lt;property id=&quot;20148&quot; value=&quot;5&quot;/&gt;&lt;property id=&quot;20300&quot; value=&quot;Slide 413 - &amp;quot;Five Stages of Hunter Development&amp;quot;&quot;/&gt;&lt;property id=&quot;20307&quot; value=&quot;1210&quot;/&gt;&lt;/object&gt;&lt;object type=&quot;3&quot; unique_id=&quot;431511&quot;&gt;&lt;property id=&quot;20148&quot; value=&quot;5&quot;/&gt;&lt;property id=&quot;20300&quot; value=&quot;Slide 414 - &amp;quot;Learning to Make Wise Choices&amp;quot;&quot;/&gt;&lt;property id=&quot;20307&quot; value=&quot;1211&quot;/&gt;&lt;/object&gt;&lt;object type=&quot;3&quot; unique_id=&quot;431512&quot;&gt;&lt;property id=&quot;20148&quot; value=&quot;5&quot;/&gt;&lt;property id=&quot;20300&quot; value=&quot;Slide 415 - &amp;quot;Chapter Seven Review Questions&amp;quot;&quot;/&gt;&lt;property id=&quot;20307&quot; value=&quot;1213&quot;/&gt;&lt;/object&gt;&lt;object type=&quot;3&quot; unique_id=&quot;431513&quot;&gt;&lt;property id=&quot;20148&quot; value=&quot;5&quot;/&gt;&lt;property id=&quot;20300&quot; value=&quot;Slide 416 - &amp;quot;Chapter Seven Review Questions&amp;quot;&quot;/&gt;&lt;property id=&quot;20307&quot; value=&quot;1215&quot;/&gt;&lt;/object&gt;&lt;object type=&quot;3&quot; unique_id=&quot;431514&quot;&gt;&lt;property id=&quot;20148&quot; value=&quot;5&quot;/&gt;&lt;property id=&quot;20300&quot; value=&quot;Slide 417 - &amp;quot;Chapter Seven Review Questions&amp;quot;&quot;/&gt;&lt;property id=&quot;20307&quot; value=&quot;1214&quot;/&gt;&lt;/object&gt;&lt;object type=&quot;3&quot; unique_id=&quot;431515&quot;&gt;&lt;property id=&quot;20148&quot; value=&quot;5&quot;/&gt;&lt;property id=&quot;20300&quot; value=&quot;Slide 418 - &amp;quot;Chapter Seven Review Questions&amp;quot;&quot;/&gt;&lt;property id=&quot;20307&quot; value=&quot;1216&quot;/&gt;&lt;/object&gt;&lt;object type=&quot;3&quot; unique_id=&quot;431516&quot;&gt;&lt;property id=&quot;20148&quot; value=&quot;5&quot;/&gt;&lt;property id=&quot;20300&quot; value=&quot;Slide 419 - &amp;quot;Chapter Seven Review Questions&amp;quot;&quot;/&gt;&lt;property id=&quot;20307&quot; value=&quot;1217&quot;/&gt;&lt;/object&gt;&lt;object type=&quot;3&quot; unique_id=&quot;431517&quot;&gt;&lt;property id=&quot;20148&quot; value=&quot;5&quot;/&gt;&lt;property id=&quot;20300&quot; value=&quot;Slide 420 - &amp;quot;Chapter Seven Review Questions&amp;quot;&quot;/&gt;&lt;property id=&quot;20307&quot; value=&quot;1218&quot;/&gt;&lt;/object&gt;&lt;object type=&quot;3&quot; unique_id=&quot;431518&quot;&gt;&lt;property id=&quot;20148&quot; value=&quot;5&quot;/&gt;&lt;property id=&quot;20300&quot; value=&quot;Slide 421 - &amp;quot;Chapter Seven Review Questions&amp;quot;&quot;/&gt;&lt;property id=&quot;20307&quot; value=&quot;1219&quot;/&gt;&lt;/object&gt;&lt;object type=&quot;3&quot; unique_id=&quot;431519&quot;&gt;&lt;property id=&quot;20148&quot; value=&quot;5&quot;/&gt;&lt;property id=&quot;20300&quot; value=&quot;Slide 422 - &amp;quot;Chapter Seven Review Questions&amp;quot;&quot;/&gt;&lt;property id=&quot;20307&quot; value=&quot;1220&quot;/&gt;&lt;/object&gt;&lt;object type=&quot;3&quot; unique_id=&quot;431520&quot;&gt;&lt;property id=&quot;20148&quot; value=&quot;5&quot;/&gt;&lt;property id=&quot;20300&quot; value=&quot;Slide 425 - &amp;quot;Objectives&amp;quot;&quot;/&gt;&lt;property id=&quot;20307&quot; value=&quot;1221&quot;/&gt;&lt;/object&gt;&lt;object type=&quot;3&quot; unique_id=&quot;431521&quot;&gt;&lt;property id=&quot;20148&quot; value=&quot;5&quot;/&gt;&lt;property id=&quot;20300&quot; value=&quot;Slide 429 - &amp;quot;Planning and Preparation&amp;quot;&quot;/&gt;&lt;property id=&quot;20307&quot; value=&quot;1222&quot;/&gt;&lt;/object&gt;&lt;object type=&quot;3&quot; unique_id=&quot;431522&quot;&gt;&lt;property id=&quot;20148&quot; value=&quot;5&quot;/&gt;&lt;property id=&quot;20300&quot; value=&quot;Slide 430 - &amp;quot;Planning and Preparation&amp;quot;&quot;/&gt;&lt;property id=&quot;20307&quot; value=&quot;1223&quot;/&gt;&lt;/object&gt;&lt;object type=&quot;3&quot; unique_id=&quot;431523&quot;&gt;&lt;property id=&quot;20148&quot; value=&quot;5&quot;/&gt;&lt;property id=&quot;20300&quot; value=&quot;Slide 431 - &amp;quot;Planning and Preparation&amp;quot;&quot;/&gt;&lt;property id=&quot;20307&quot; value=&quot;1224&quot;/&gt;&lt;/object&gt;&lt;object type=&quot;3&quot; unique_id=&quot;431524&quot;&gt;&lt;property id=&quot;20148&quot; value=&quot;5&quot;/&gt;&lt;property id=&quot;20300&quot; value=&quot;Slide 432 - &amp;quot;Planning and Preparation&amp;quot;&quot;/&gt;&lt;property id=&quot;20307&quot; value=&quot;1225&quot;/&gt;&lt;/object&gt;&lt;object type=&quot;3&quot; unique_id=&quot;431525&quot;&gt;&lt;property id=&quot;20148&quot; value=&quot;5&quot;/&gt;&lt;property id=&quot;20300&quot; value=&quot;Slide 433 - &amp;quot;Planning and Preparation&amp;quot;&quot;/&gt;&lt;property id=&quot;20307&quot; value=&quot;1226&quot;/&gt;&lt;/object&gt;&lt;object type=&quot;3&quot; unique_id=&quot;431526&quot;&gt;&lt;property id=&quot;20148&quot; value=&quot;5&quot;/&gt;&lt;property id=&quot;20300&quot; value=&quot;Slide 434 - &amp;quot;Topographic Maps/Compasses&amp;quot;&quot;/&gt;&lt;property id=&quot;20307&quot; value=&quot;1227&quot;/&gt;&lt;/object&gt;&lt;object type=&quot;3&quot; unique_id=&quot;431527&quot;&gt;&lt;property id=&quot;20148&quot; value=&quot;5&quot;/&gt;&lt;property id=&quot;20300&quot; value=&quot;Slide 435 - &amp;quot;Topographic Maps/Compasses&amp;quot;&quot;/&gt;&lt;property id=&quot;20307&quot; value=&quot;1228&quot;/&gt;&lt;/object&gt;&lt;object type=&quot;3&quot; unique_id=&quot;431528&quot;&gt;&lt;property id=&quot;20148&quot; value=&quot;5&quot;/&gt;&lt;property id=&quot;20300&quot; value=&quot;Slide 436 - &amp;quot;Topographic Maps/Compasses&amp;quot;&quot;/&gt;&lt;property id=&quot;20307&quot; value=&quot;1229&quot;/&gt;&lt;/object&gt;&lt;object type=&quot;3&quot; unique_id=&quot;431529&quot;&gt;&lt;property id=&quot;20148&quot; value=&quot;5&quot;/&gt;&lt;property id=&quot;20300&quot; value=&quot;Slide 437 - &amp;quot;Topographic Maps/Compasses&amp;quot;&quot;/&gt;&lt;property id=&quot;20307&quot; value=&quot;1230&quot;/&gt;&lt;/object&gt;&lt;object type=&quot;3&quot; unique_id=&quot;431531&quot;&gt;&lt;property id=&quot;20148&quot; value=&quot;5&quot;/&gt;&lt;property id=&quot;20300&quot; value=&quot;Slide 439 - &amp;quot;Topographic Maps/Compasses&amp;quot;&quot;/&gt;&lt;property id=&quot;20307&quot; value=&quot;1232&quot;/&gt;&lt;/object&gt;&lt;object type=&quot;3&quot; unique_id=&quot;431532&quot;&gt;&lt;property id=&quot;20148&quot; value=&quot;5&quot;/&gt;&lt;property id=&quot;20300&quot; value=&quot;Slide 440 - &amp;quot;Topographic Maps/Compasses&amp;quot;&quot;/&gt;&lt;property id=&quot;20307&quot; value=&quot;1233&quot;/&gt;&lt;/object&gt;&lt;object type=&quot;3&quot; unique_id=&quot;431533&quot;&gt;&lt;property id=&quot;20148&quot; value=&quot;5&quot;/&gt;&lt;property id=&quot;20300&quot; value=&quot;Slide 441 - &amp;quot;Topographic Maps/Compasses&amp;quot;&quot;/&gt;&lt;property id=&quot;20307&quot; value=&quot;1234&quot;/&gt;&lt;/object&gt;&lt;object type=&quot;3&quot; unique_id=&quot;431534&quot;&gt;&lt;property id=&quot;20148&quot; value=&quot;5&quot;/&gt;&lt;property id=&quot;20300&quot; value=&quot;Slide 442 - &amp;quot;Topographic Maps/Compasses&amp;quot;&quot;/&gt;&lt;property id=&quot;20307&quot; value=&quot;1235&quot;/&gt;&lt;/object&gt;&lt;object type=&quot;3&quot; unique_id=&quot;431535&quot;&gt;&lt;property id=&quot;20148&quot; value=&quot;5&quot;/&gt;&lt;property id=&quot;20300&quot; value=&quot;Slide 443 - &amp;quot;Topographic Maps/Compasses&amp;quot;&quot;/&gt;&lt;property id=&quot;20307&quot; value=&quot;1236&quot;/&gt;&lt;/object&gt;&lt;object type=&quot;3&quot; unique_id=&quot;431536&quot;&gt;&lt;property id=&quot;20148&quot; value=&quot;5&quot;/&gt;&lt;property id=&quot;20300&quot; value=&quot;Slide 444 - &amp;quot;Topographic Maps/Compasses&amp;quot;&quot;/&gt;&lt;property id=&quot;20307&quot; value=&quot;1237&quot;/&gt;&lt;/object&gt;&lt;object type=&quot;3&quot; unique_id=&quot;431537&quot;&gt;&lt;property id=&quot;20148&quot; value=&quot;5&quot;/&gt;&lt;property id=&quot;20300&quot; value=&quot;Slide 445 - &amp;quot;Survival Skills&amp;quot;&quot;/&gt;&lt;property id=&quot;20307&quot; value=&quot;1238&quot;/&gt;&lt;/object&gt;&lt;object type=&quot;3&quot; unique_id=&quot;431538&quot;&gt;&lt;property id=&quot;20148&quot; value=&quot;5&quot;/&gt;&lt;property id=&quot;20300&quot; value=&quot;Slide 446 - &amp;quot;Survival Skills&amp;quot;&quot;/&gt;&lt;property id=&quot;20307&quot; value=&quot;1239&quot;/&gt;&lt;/object&gt;&lt;object type=&quot;3&quot; unique_id=&quot;431539&quot;&gt;&lt;property id=&quot;20148&quot; value=&quot;5&quot;/&gt;&lt;property id=&quot;20300&quot; value=&quot;Slide 447 - &amp;quot;Survival Skills&amp;quot;&quot;/&gt;&lt;property id=&quot;20307&quot; value=&quot;1240&quot;/&gt;&lt;/object&gt;&lt;object type=&quot;3&quot; unique_id=&quot;431540&quot;&gt;&lt;property id=&quot;20148&quot; value=&quot;5&quot;/&gt;&lt;property id=&quot;20300&quot; value=&quot;Slide 448 - &amp;quot;Survival Skills&amp;quot;&quot;/&gt;&lt;property id=&quot;20307&quot; value=&quot;1241&quot;/&gt;&lt;/object&gt;&lt;object type=&quot;3&quot; unique_id=&quot;431541&quot;&gt;&lt;property id=&quot;20148&quot; value=&quot;5&quot;/&gt;&lt;property id=&quot;20300&quot; value=&quot;Slide 449 - &amp;quot;Survival Skills&amp;quot;&quot;/&gt;&lt;property id=&quot;20307&quot; value=&quot;1242&quot;/&gt;&lt;/object&gt;&lt;object type=&quot;3&quot; unique_id=&quot;431542&quot;&gt;&lt;property id=&quot;20148&quot; value=&quot;5&quot;/&gt;&lt;property id=&quot;20300&quot; value=&quot;Slide 450 - &amp;quot;Survival Skills&amp;quot;&quot;/&gt;&lt;property id=&quot;20307&quot; value=&quot;1243&quot;/&gt;&lt;/object&gt;&lt;object type=&quot;3&quot; unique_id=&quot;431543&quot;&gt;&lt;property id=&quot;20148&quot; value=&quot;5&quot;/&gt;&lt;property id=&quot;20300&quot; value=&quot;Slide 451 - &amp;quot;Survival Skills&amp;quot;&quot;/&gt;&lt;property id=&quot;20307&quot; value=&quot;1244&quot;/&gt;&lt;/object&gt;&lt;object type=&quot;3&quot; unique_id=&quot;431544&quot;&gt;&lt;property id=&quot;20148&quot; value=&quot;5&quot;/&gt;&lt;property id=&quot;20300&quot; value=&quot;Slide 452 - &amp;quot;Survival Skills&amp;quot;&quot;/&gt;&lt;property id=&quot;20307&quot; value=&quot;1245&quot;/&gt;&lt;/object&gt;&lt;object type=&quot;3&quot; unique_id=&quot;431545&quot;&gt;&lt;property id=&quot;20148&quot; value=&quot;5&quot;/&gt;&lt;property id=&quot;20300&quot; value=&quot;Slide 453 - &amp;quot;Survival Skills&amp;quot;&quot;/&gt;&lt;property id=&quot;20307&quot; value=&quot;1246&quot;/&gt;&lt;/object&gt;&lt;object type=&quot;3&quot; unique_id=&quot;431546&quot;&gt;&lt;property id=&quot;20148&quot; value=&quot;5&quot;/&gt;&lt;property id=&quot;20300&quot; value=&quot;Slide 454 - &amp;quot;Survival Skills&amp;quot;&quot;/&gt;&lt;property id=&quot;20307&quot; value=&quot;1247&quot;/&gt;&lt;/object&gt;&lt;object type=&quot;3&quot; unique_id=&quot;431547&quot;&gt;&lt;property id=&quot;20148&quot; value=&quot;5&quot;/&gt;&lt;property id=&quot;20300&quot; value=&quot;Slide 455 - &amp;quot;Survival Skills&amp;quot;&quot;/&gt;&lt;property id=&quot;20307&quot; value=&quot;1248&quot;/&gt;&lt;/object&gt;&lt;object type=&quot;3&quot; unique_id=&quot;431548&quot;&gt;&lt;property id=&quot;20148&quot; value=&quot;5&quot;/&gt;&lt;property id=&quot;20300&quot; value=&quot;Slide 456 - &amp;quot;Survival Skills&amp;quot;&quot;/&gt;&lt;property id=&quot;20307&quot; value=&quot;1249&quot;/&gt;&lt;/object&gt;&lt;object type=&quot;3&quot; unique_id=&quot;431549&quot;&gt;&lt;property id=&quot;20148&quot; value=&quot;5&quot;/&gt;&lt;property id=&quot;20300&quot; value=&quot;Slide 457 - &amp;quot;Survival Skills&amp;quot;&quot;/&gt;&lt;property id=&quot;20307&quot; value=&quot;1250&quot;/&gt;&lt;/object&gt;&lt;object type=&quot;3&quot; unique_id=&quot;431550&quot;&gt;&lt;property id=&quot;20148&quot; value=&quot;5&quot;/&gt;&lt;property id=&quot;20300&quot; value=&quot;Slide 458 - &amp;quot;Coping with Extreme Weather&amp;quot;&quot;/&gt;&lt;property id=&quot;20307&quot; value=&quot;1251&quot;/&gt;&lt;/object&gt;&lt;object type=&quot;3&quot; unique_id=&quot;431551&quot;&gt;&lt;property id=&quot;20148&quot; value=&quot;5&quot;/&gt;&lt;property id=&quot;20300&quot; value=&quot;Slide 459 - &amp;quot;Coping with Extreme Weather&amp;quot;&quot;/&gt;&lt;property id=&quot;20307&quot; value=&quot;1252&quot;/&gt;&lt;/object&gt;&lt;object type=&quot;3&quot; unique_id=&quot;431552&quot;&gt;&lt;property id=&quot;20148&quot; value=&quot;5&quot;/&gt;&lt;property id=&quot;20300&quot; value=&quot;Slide 460 - &amp;quot;Coping with Extreme Weather&amp;quot;&quot;/&gt;&lt;property id=&quot;20307&quot; value=&quot;1253&quot;/&gt;&lt;/object&gt;&lt;object type=&quot;3&quot; unique_id=&quot;431553&quot;&gt;&lt;property id=&quot;20148&quot; value=&quot;5&quot;/&gt;&lt;property id=&quot;20300&quot; value=&quot;Slide 461 - &amp;quot;Coping with Extreme Weather&amp;quot;&quot;/&gt;&lt;property id=&quot;20307&quot; value=&quot;1254&quot;/&gt;&lt;/object&gt;&lt;object type=&quot;3&quot; unique_id=&quot;431554&quot;&gt;&lt;property id=&quot;20148&quot; value=&quot;5&quot;/&gt;&lt;property id=&quot;20300&quot; value=&quot;Slide 462 - &amp;quot;Coping with Extreme Weather&amp;quot;&quot;/&gt;&lt;property id=&quot;20307&quot; value=&quot;1255&quot;/&gt;&lt;/object&gt;&lt;object type=&quot;3&quot; unique_id=&quot;431555&quot;&gt;&lt;property id=&quot;20148&quot; value=&quot;5&quot;/&gt;&lt;property id=&quot;20300&quot; value=&quot;Slide 463 - &amp;quot;Coping with Extreme Weather&amp;quot;&quot;/&gt;&lt;property id=&quot;20307&quot; value=&quot;1256&quot;/&gt;&lt;/object&gt;&lt;object type=&quot;3&quot; unique_id=&quot;431556&quot;&gt;&lt;property id=&quot;20148&quot; value=&quot;5&quot;/&gt;&lt;property id=&quot;20300&quot; value=&quot;Slide 464 - &amp;quot;Coping with Extreme Weather&amp;quot;&quot;/&gt;&lt;property id=&quot;20307&quot; value=&quot;1257&quot;/&gt;&lt;/object&gt;&lt;object type=&quot;3&quot; unique_id=&quot;431557&quot;&gt;&lt;property id=&quot;20148&quot; value=&quot;5&quot;/&gt;&lt;property id=&quot;20300&quot; value=&quot;Slide 465 - &amp;quot;Coping with Extreme Weather&amp;quot;&quot;/&gt;&lt;property id=&quot;20307&quot; value=&quot;1258&quot;/&gt;&lt;/object&gt;&lt;object type=&quot;3&quot; unique_id=&quot;431558&quot;&gt;&lt;property id=&quot;20148&quot; value=&quot;5&quot;/&gt;&lt;property id=&quot;20300&quot; value=&quot;Slide 466 - &amp;quot;Coping with Extreme Weather&amp;quot;&quot;/&gt;&lt;property id=&quot;20307&quot; value=&quot;1259&quot;/&gt;&lt;/object&gt;&lt;object type=&quot;3&quot; unique_id=&quot;431559&quot;&gt;&lt;property id=&quot;20148&quot; value=&quot;5&quot;/&gt;&lt;property id=&quot;20300&quot; value=&quot;Slide 467 - &amp;quot;Coping with Extreme Weather&amp;quot;&quot;/&gt;&lt;property id=&quot;20307&quot; value=&quot;1260&quot;/&gt;&lt;/object&gt;&lt;object type=&quot;3&quot; unique_id=&quot;431560&quot;&gt;&lt;property id=&quot;20148&quot; value=&quot;5&quot;/&gt;&lt;property id=&quot;20300&quot; value=&quot;Slide 468 - &amp;quot;Coping with Extreme Weather&amp;quot;&quot;/&gt;&lt;property id=&quot;20307&quot; value=&quot;1261&quot;/&gt;&lt;/object&gt;&lt;object type=&quot;3&quot; unique_id=&quot;431561&quot;&gt;&lt;property id=&quot;20148&quot; value=&quot;5&quot;/&gt;&lt;property id=&quot;20300&quot; value=&quot;Slide 469 - &amp;quot;Coping with Extreme Weather&amp;quot;&quot;/&gt;&lt;property id=&quot;20307&quot; value=&quot;1262&quot;/&gt;&lt;/object&gt;&lt;object type=&quot;3&quot; unique_id=&quot;431562&quot;&gt;&lt;property id=&quot;20148&quot; value=&quot;5&quot;/&gt;&lt;property id=&quot;20300&quot; value=&quot;Slide 470 - &amp;quot;Coping with Extreme Weather&amp;quot;&quot;/&gt;&lt;property id=&quot;20307&quot; value=&quot;1263&quot;/&gt;&lt;/object&gt;&lt;object type=&quot;3&quot; unique_id=&quot;431563&quot;&gt;&lt;property id=&quot;20148&quot; value=&quot;5&quot;/&gt;&lt;property id=&quot;20300&quot; value=&quot;Slide 471 - &amp;quot;Coping with Extreme Weather&amp;quot;&quot;/&gt;&lt;property id=&quot;20307&quot; value=&quot;1264&quot;/&gt;&lt;/object&gt;&lt;object type=&quot;3&quot; unique_id=&quot;431564&quot;&gt;&lt;property id=&quot;20148&quot; value=&quot;5&quot;/&gt;&lt;property id=&quot;20300&quot; value=&quot;Slide 472 - &amp;quot;Basic First Aid&amp;quot;&quot;/&gt;&lt;property id=&quot;20307&quot; value=&quot;1265&quot;/&gt;&lt;/object&gt;&lt;object type=&quot;3&quot; unique_id=&quot;431565&quot;&gt;&lt;property id=&quot;20148&quot; value=&quot;5&quot;/&gt;&lt;property id=&quot;20300&quot; value=&quot;Slide 473 - &amp;quot;Basic First Aid&amp;quot;&quot;/&gt;&lt;property id=&quot;20307&quot; value=&quot;1266&quot;/&gt;&lt;/object&gt;&lt;object type=&quot;3&quot; unique_id=&quot;431566&quot;&gt;&lt;property id=&quot;20148&quot; value=&quot;5&quot;/&gt;&lt;property id=&quot;20300&quot; value=&quot;Slide 474 - &amp;quot;Basic First Aid&amp;quot;&quot;/&gt;&lt;property id=&quot;20307&quot; value=&quot;1267&quot;/&gt;&lt;/object&gt;&lt;object type=&quot;3&quot; unique_id=&quot;431567&quot;&gt;&lt;property id=&quot;20148&quot; value=&quot;5&quot;/&gt;&lt;property id=&quot;20300&quot; value=&quot;Slide 475 - &amp;quot;Basic First Aid&amp;quot;&quot;/&gt;&lt;property id=&quot;20307&quot; value=&quot;1268&quot;/&gt;&lt;/object&gt;&lt;object type=&quot;3&quot; unique_id=&quot;431568&quot;&gt;&lt;property id=&quot;20148&quot; value=&quot;5&quot;/&gt;&lt;property id=&quot;20300&quot; value=&quot;Slide 476 - &amp;quot;Basic First Aid&amp;quot;&quot;/&gt;&lt;property id=&quot;20307&quot; value=&quot;1269&quot;/&gt;&lt;/object&gt;&lt;object type=&quot;3&quot; unique_id=&quot;431569&quot;&gt;&lt;property id=&quot;20148&quot; value=&quot;5&quot;/&gt;&lt;property id=&quot;20300&quot; value=&quot;Slide 477 - &amp;quot;Basic First Aid&amp;quot;&quot;/&gt;&lt;property id=&quot;20307&quot; value=&quot;1270&quot;/&gt;&lt;/object&gt;&lt;object type=&quot;3&quot; unique_id=&quot;431570&quot;&gt;&lt;property id=&quot;20148&quot; value=&quot;5&quot;/&gt;&lt;property id=&quot;20300&quot; value=&quot;Slide 478 - &amp;quot;Basic First Aid&amp;quot;&quot;/&gt;&lt;property id=&quot;20307&quot; value=&quot;1271&quot;/&gt;&lt;/object&gt;&lt;object type=&quot;3&quot; unique_id=&quot;431571&quot;&gt;&lt;property id=&quot;20148&quot; value=&quot;5&quot;/&gt;&lt;property id=&quot;20300&quot; value=&quot;Slide 479 - &amp;quot;Basic First Aid&amp;quot;&quot;/&gt;&lt;property id=&quot;20307&quot; value=&quot;1272&quot;/&gt;&lt;/object&gt;&lt;object type=&quot;3&quot; unique_id=&quot;431572&quot;&gt;&lt;property id=&quot;20148&quot; value=&quot;5&quot;/&gt;&lt;property id=&quot;20300&quot; value=&quot;Slide 480 - &amp;quot;Chapter Eight Review Questions&amp;quot;&quot;/&gt;&lt;property id=&quot;20307&quot; value=&quot;1273&quot;/&gt;&lt;/object&gt;&lt;object type=&quot;3&quot; unique_id=&quot;431573&quot;&gt;&lt;property id=&quot;20148&quot; value=&quot;5&quot;/&gt;&lt;property id=&quot;20300&quot; value=&quot;Slide 481 - &amp;quot;Chapter Eight Review Questions&amp;quot;&quot;/&gt;&lt;property id=&quot;20307&quot; value=&quot;1274&quot;/&gt;&lt;/object&gt;&lt;object type=&quot;3&quot; unique_id=&quot;431574&quot;&gt;&lt;property id=&quot;20148&quot; value=&quot;5&quot;/&gt;&lt;property id=&quot;20300&quot; value=&quot;Slide 482 - &amp;quot;Chapter Eight Review Questions&amp;quot;&quot;/&gt;&lt;property id=&quot;20307&quot; value=&quot;1275&quot;/&gt;&lt;/object&gt;&lt;object type=&quot;3&quot; unique_id=&quot;431575&quot;&gt;&lt;property id=&quot;20148&quot; value=&quot;5&quot;/&gt;&lt;property id=&quot;20300&quot; value=&quot;Slide 483 - &amp;quot;Chapter Eight Review Questions&amp;quot;&quot;/&gt;&lt;property id=&quot;20307&quot; value=&quot;1276&quot;/&gt;&lt;/object&gt;&lt;object type=&quot;3&quot; unique_id=&quot;431576&quot;&gt;&lt;property id=&quot;20148&quot; value=&quot;5&quot;/&gt;&lt;property id=&quot;20300&quot; value=&quot;Slide 484 - &amp;quot;Chapter Eight Review Questions&amp;quot;&quot;/&gt;&lt;property id=&quot;20307&quot; value=&quot;1277&quot;/&gt;&lt;/object&gt;&lt;object type=&quot;3&quot; unique_id=&quot;431577&quot;&gt;&lt;property id=&quot;20148&quot; value=&quot;5&quot;/&gt;&lt;property id=&quot;20300&quot; value=&quot;Slide 485 - &amp;quot;Chapter Eight Review Questions&amp;quot;&quot;/&gt;&lt;property id=&quot;20307&quot; value=&quot;1278&quot;/&gt;&lt;/object&gt;&lt;object type=&quot;3&quot; unique_id=&quot;431578&quot;&gt;&lt;property id=&quot;20148&quot; value=&quot;5&quot;/&gt;&lt;property id=&quot;20300&quot; value=&quot;Slide 486 - &amp;quot;Chapter Eight Review Questions&amp;quot;&quot;/&gt;&lt;property id=&quot;20307&quot; value=&quot;1280&quot;/&gt;&lt;/object&gt;&lt;object type=&quot;3&quot; unique_id=&quot;431579&quot;&gt;&lt;property id=&quot;20148&quot; value=&quot;5&quot;/&gt;&lt;property id=&quot;20300&quot; value=&quot;Slide 487 - &amp;quot;Chapter Eight Review Questions&amp;quot;&quot;/&gt;&lt;property id=&quot;20307&quot; value=&quot;1281&quot;/&gt;&lt;/object&gt;&lt;object type=&quot;3&quot; unique_id=&quot;431580&quot;&gt;&lt;property id=&quot;20148&quot; value=&quot;5&quot;/&gt;&lt;property id=&quot;20300&quot; value=&quot;Slide 489 - &amp;quot;Chapter Eight Review Questions&amp;quot;&quot;/&gt;&lt;property id=&quot;20307&quot; value=&quot;1282&quot;/&gt;&lt;/object&gt;&lt;object type=&quot;3&quot; unique_id=&quot;431581&quot;&gt;&lt;property id=&quot;20148&quot; value=&quot;5&quot;/&gt;&lt;property id=&quot;20300&quot; value=&quot;Slide 490 - &amp;quot;Chapter Eight Review Questions&amp;quot;&quot;/&gt;&lt;property id=&quot;20307&quot; value=&quot;1283&quot;/&gt;&lt;/object&gt;&lt;object type=&quot;3&quot; unique_id=&quot;431582&quot;&gt;&lt;property id=&quot;20148&quot; value=&quot;5&quot;/&gt;&lt;property id=&quot;20300&quot; value=&quot;Slide 491 - &amp;quot;Chapter Eight Review Questions&amp;quot;&quot;/&gt;&lt;property id=&quot;20307&quot; value=&quot;1284&quot;/&gt;&lt;/object&gt;&lt;object type=&quot;3&quot; unique_id=&quot;431583&quot;&gt;&lt;property id=&quot;20148&quot; value=&quot;5&quot;/&gt;&lt;property id=&quot;20300&quot; value=&quot;Slide 492 - &amp;quot;Chapter Eight Review Questions&amp;quot;&quot;/&gt;&lt;property id=&quot;20307&quot; value=&quot;1285&quot;/&gt;&lt;/object&gt;&lt;object type=&quot;3&quot; unique_id=&quot;440396&quot;&gt;&lt;property id=&quot;20148&quot; value=&quot;5&quot;/&gt;&lt;property id=&quot;20300&quot; value=&quot;Slide 259 - &amp;quot;Know Your Bow and Arrow&amp;quot;&quot;/&gt;&lt;property id=&quot;20307&quot; value=&quot;1286&quot;/&gt;&lt;/object&gt;&lt;object type=&quot;3&quot; unique_id=&quot;689632&quot;&gt;&lt;property id=&quot;20148&quot; value=&quot;5&quot;/&gt;&lt;property id=&quot;20300&quot; value=&quot;Slide 229 - &amp;quot;Know Your Muzzleloader&amp;quot;&quot;/&gt;&lt;property id=&quot;20307&quot; value=&quot;1288&quot;/&gt;&lt;/object&gt;&lt;object type=&quot;3&quot; unique_id=&quot;689633&quot;&gt;&lt;property id=&quot;20148&quot; value=&quot;5&quot;/&gt;&lt;property id=&quot;20300&quot; value=&quot;Slide 230 - &amp;quot;Know Your Muzzleloader&amp;quot;&quot;/&gt;&lt;property id=&quot;20307&quot; value=&quot;1289&quot;/&gt;&lt;/object&gt;&lt;object type=&quot;3&quot; unique_id=&quot;689634&quot;&gt;&lt;property id=&quot;20148&quot; value=&quot;5&quot;/&gt;&lt;property id=&quot;20300&quot; value=&quot;Slide 438 - &amp;quot;Topographic Maps/Compasses&amp;quot;&quot;/&gt;&lt;property id=&quot;20307&quot; value=&quot;1287&quot;/&gt;&lt;/object&gt;&lt;/object&gt;&lt;/object&gt;&lt;/database&gt;"/>
  <p:tag name="SECTOMILLISECCONVERTED" val="1"/>
  <p:tag name="ISPRING_RESOURCE_PATHS_HASH_PRESENTER" val="dab7e9caead5a271a04ce869421f24ded0915ef9"/>
</p:tagLst>
</file>

<file path=ppt/theme/theme1.xml><?xml version="1.0" encoding="utf-8"?>
<a:theme xmlns:a="http://schemas.openxmlformats.org/drawingml/2006/main" name="Office Theme">
  <a:themeElements>
    <a:clrScheme name="Hunter Ed">
      <a:dk1>
        <a:sysClr val="windowText" lastClr="000000"/>
      </a:dk1>
      <a:lt1>
        <a:sysClr val="window" lastClr="FFFFFF"/>
      </a:lt1>
      <a:dk2>
        <a:srgbClr val="04617B"/>
      </a:dk2>
      <a:lt2>
        <a:srgbClr val="DBF5F9"/>
      </a:lt2>
      <a:accent1>
        <a:srgbClr val="00B050"/>
      </a:accent1>
      <a:accent2>
        <a:srgbClr val="005828"/>
      </a:accent2>
      <a:accent3>
        <a:srgbClr val="005828"/>
      </a:accent3>
      <a:accent4>
        <a:srgbClr val="FF6600"/>
      </a:accent4>
      <a:accent5>
        <a:srgbClr val="7CCA62"/>
      </a:accent5>
      <a:accent6>
        <a:srgbClr val="A5C249"/>
      </a:accent6>
      <a:hlink>
        <a:srgbClr val="59A9F2"/>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675301A3D85A4EBB2ED05394224DBE" ma:contentTypeVersion="0" ma:contentTypeDescription="Create a new document." ma:contentTypeScope="" ma:versionID="997a008150d8063991a2ea0c42b41124">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ADD401F-A183-4D1D-BB23-76F2DD7D2729}"/>
</file>

<file path=customXml/itemProps2.xml><?xml version="1.0" encoding="utf-8"?>
<ds:datastoreItem xmlns:ds="http://schemas.openxmlformats.org/officeDocument/2006/customXml" ds:itemID="{5F25BF2C-932B-4500-84E5-F17AC84A2F44}"/>
</file>

<file path=customXml/itemProps3.xml><?xml version="1.0" encoding="utf-8"?>
<ds:datastoreItem xmlns:ds="http://schemas.openxmlformats.org/officeDocument/2006/customXml" ds:itemID="{CEBD23E4-0DE5-486A-ACB4-9084542D0BAC}"/>
</file>

<file path=docProps/app.xml><?xml version="1.0" encoding="utf-8"?>
<Properties xmlns="http://schemas.openxmlformats.org/officeDocument/2006/extended-properties" xmlns:vt="http://schemas.openxmlformats.org/officeDocument/2006/docPropsVTypes">
  <TotalTime>16956</TotalTime>
  <Words>23072</Words>
  <PresentationFormat>On-screen Show (4:3)</PresentationFormat>
  <Paragraphs>2497</Paragraphs>
  <Slides>540</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540</vt:i4>
      </vt:variant>
    </vt:vector>
  </HeadingPairs>
  <TitlesOfParts>
    <vt:vector size="545" baseType="lpstr">
      <vt:lpstr>Arial</vt:lpstr>
      <vt:lpstr>Arial Black</vt:lpstr>
      <vt:lpstr>Calibri</vt:lpstr>
      <vt:lpstr>Wingdings</vt:lpstr>
      <vt:lpstr>Office Theme</vt:lpstr>
      <vt:lpstr>PowerPoint Presentation</vt:lpstr>
      <vt:lpstr>PowerPoint Presentation</vt:lpstr>
      <vt:lpstr>Class Plan</vt:lpstr>
      <vt:lpstr>Class Plan</vt:lpstr>
      <vt:lpstr>Chapter One</vt:lpstr>
      <vt:lpstr>Key Topics</vt:lpstr>
      <vt:lpstr>Objectives</vt:lpstr>
      <vt:lpstr>Why Hunter Education?</vt:lpstr>
      <vt:lpstr>Why Hunter Education?</vt:lpstr>
      <vt:lpstr>Why Hunter Education?</vt:lpstr>
      <vt:lpstr>Hunter Education  Funding Sources</vt:lpstr>
      <vt:lpstr>Hunter Education  Funding Sources</vt:lpstr>
      <vt:lpstr>Hunter Education  Funding Sources</vt:lpstr>
      <vt:lpstr>Chapter One Review Questions</vt:lpstr>
      <vt:lpstr>Chapter One Review Questions</vt:lpstr>
      <vt:lpstr>Chapter One Review Questions</vt:lpstr>
      <vt:lpstr>Chapter One Review Questions</vt:lpstr>
      <vt:lpstr>Chapter Two</vt:lpstr>
      <vt:lpstr>Key Topics</vt:lpstr>
      <vt:lpstr>Key Topics</vt:lpstr>
      <vt:lpstr>Objectives</vt:lpstr>
      <vt:lpstr>Objectives</vt:lpstr>
      <vt:lpstr>Objectives</vt:lpstr>
      <vt:lpstr>Objectives</vt:lpstr>
      <vt:lpstr>What Is a Firearm?</vt:lpstr>
      <vt:lpstr>What Is a Firearm?</vt:lpstr>
      <vt:lpstr>The Airgun</vt:lpstr>
      <vt:lpstr>What Is Ammunition?</vt:lpstr>
      <vt:lpstr>What Is Ammunition?</vt:lpstr>
      <vt:lpstr>What Is Ammunition?</vt:lpstr>
      <vt:lpstr>What Is Ammunition?</vt:lpstr>
      <vt:lpstr>What Is Ammunition?</vt:lpstr>
      <vt:lpstr>What Is Ammunition?</vt:lpstr>
      <vt:lpstr>What Is Ammunition?</vt:lpstr>
      <vt:lpstr>What Is Ammunition?</vt:lpstr>
      <vt:lpstr>What Is Ammunition?</vt:lpstr>
      <vt:lpstr>What Is Ammunition?</vt:lpstr>
      <vt:lpstr>How a Firearm Works</vt:lpstr>
      <vt:lpstr>How a Firearm Works</vt:lpstr>
      <vt:lpstr>Common Features of Firearms</vt:lpstr>
      <vt:lpstr>Common Features of Firearms</vt:lpstr>
      <vt:lpstr>Common Features of Firearms</vt:lpstr>
      <vt:lpstr>Common Features of Firearms</vt:lpstr>
      <vt:lpstr>Common Features of Firearms</vt:lpstr>
      <vt:lpstr>Common Features of Firearms</vt:lpstr>
      <vt:lpstr>Common Features of Firearms</vt:lpstr>
      <vt:lpstr>Common Features of Firearms</vt:lpstr>
      <vt:lpstr>Common Features of Firearms</vt:lpstr>
      <vt:lpstr>Common Features of Firearms</vt:lpstr>
      <vt:lpstr>Common Features of Firearms</vt:lpstr>
      <vt:lpstr>Common Features of Firearms</vt:lpstr>
      <vt:lpstr>Common Features of Firearms</vt:lpstr>
      <vt:lpstr>Common Features of Firearms</vt:lpstr>
      <vt:lpstr>Common Features of Firearms</vt:lpstr>
      <vt:lpstr>Common Features of Firearms</vt:lpstr>
      <vt:lpstr>Common Features of Firearms</vt:lpstr>
      <vt:lpstr>Common Features of Firearms</vt:lpstr>
      <vt:lpstr>Common Features of Firearms</vt:lpstr>
      <vt:lpstr>Common Features of Firearms</vt:lpstr>
      <vt:lpstr>Common Features of Firearms</vt:lpstr>
      <vt:lpstr>Differences Between Firearms</vt:lpstr>
      <vt:lpstr>Differences Between Firearms</vt:lpstr>
      <vt:lpstr>Differences Between Firearms</vt:lpstr>
      <vt:lpstr>Differences Between Firearms</vt:lpstr>
      <vt:lpstr>Differences Between Firearms</vt:lpstr>
      <vt:lpstr>Differences Between Firearms</vt:lpstr>
      <vt:lpstr>Differences Between Firearms</vt:lpstr>
      <vt:lpstr>Differences Between Firearms</vt:lpstr>
      <vt:lpstr>Differences Between Firearms</vt:lpstr>
      <vt:lpstr>Differences Between Firearms</vt:lpstr>
      <vt:lpstr>Differences Between Firearms</vt:lpstr>
      <vt:lpstr>Match Firearms and Ammunition</vt:lpstr>
      <vt:lpstr>Match Firearms and Ammunition</vt:lpstr>
      <vt:lpstr>Match Firearms and Ammunition</vt:lpstr>
      <vt:lpstr>Match Firearms and Ammunition</vt:lpstr>
      <vt:lpstr>Know Your Firearm’s Range</vt:lpstr>
      <vt:lpstr>Know Your Firearm’s Range</vt:lpstr>
      <vt:lpstr>Know Your Firearm’s Range</vt:lpstr>
      <vt:lpstr>Know Your Firearm’s Range</vt:lpstr>
      <vt:lpstr>Cleaning Your Firearm</vt:lpstr>
      <vt:lpstr>Cleaning Your Firearm</vt:lpstr>
      <vt:lpstr>Cleaning Your Firearm</vt:lpstr>
      <vt:lpstr>Cleaning Your Firearm</vt:lpstr>
      <vt:lpstr>Storing Your Firearm</vt:lpstr>
      <vt:lpstr>Storing Your Firearm</vt:lpstr>
      <vt:lpstr>Chapter Two Review Questions</vt:lpstr>
      <vt:lpstr>Chapter Two Review Questions</vt:lpstr>
      <vt:lpstr>Chapter Two Review Questions</vt:lpstr>
      <vt:lpstr>Chapter Two Review Questions</vt:lpstr>
      <vt:lpstr>Chapter Two Review Questions</vt:lpstr>
      <vt:lpstr>Chapter Two Review Questions</vt:lpstr>
      <vt:lpstr>Chapter Two Review Questions</vt:lpstr>
      <vt:lpstr>Chapter Two Review Questions</vt:lpstr>
      <vt:lpstr>Chapter Two Review Questions</vt:lpstr>
      <vt:lpstr>Chapter Two Review Questions</vt:lpstr>
      <vt:lpstr>Chapter Two Review Questions</vt:lpstr>
      <vt:lpstr>Chapter Two Review Questions</vt:lpstr>
      <vt:lpstr>Chapter Two Review Questions</vt:lpstr>
      <vt:lpstr>Chapter Two Review Questions</vt:lpstr>
      <vt:lpstr>Chapter Two Review Questions</vt:lpstr>
      <vt:lpstr>Chapter Two Review Questions</vt:lpstr>
      <vt:lpstr>Chapter Two Review Questions</vt:lpstr>
      <vt:lpstr>Chapter Three</vt:lpstr>
      <vt:lpstr>Key Topics</vt:lpstr>
      <vt:lpstr>Objectives</vt:lpstr>
      <vt:lpstr>Objectives</vt:lpstr>
      <vt:lpstr>Objectives</vt:lpstr>
      <vt:lpstr>Good Marksmanship  and Accuracy</vt:lpstr>
      <vt:lpstr>Good Marksmanship  and Accuracy</vt:lpstr>
      <vt:lpstr>Rifle Firing</vt:lpstr>
      <vt:lpstr>Rifle Firing</vt:lpstr>
      <vt:lpstr>Rifle Firing</vt:lpstr>
      <vt:lpstr>Rifle Firing</vt:lpstr>
      <vt:lpstr>Rifle Firing</vt:lpstr>
      <vt:lpstr>Rifle Firing</vt:lpstr>
      <vt:lpstr>Rifle Firing</vt:lpstr>
      <vt:lpstr>Rifle Firing</vt:lpstr>
      <vt:lpstr>Rifle Firing</vt:lpstr>
      <vt:lpstr>Rifle Firing</vt:lpstr>
      <vt:lpstr>Rifle Firing</vt:lpstr>
      <vt:lpstr>Rifle Firing</vt:lpstr>
      <vt:lpstr>Rifle Firing</vt:lpstr>
      <vt:lpstr>Rifle Firing</vt:lpstr>
      <vt:lpstr>Rifle Firing</vt:lpstr>
      <vt:lpstr>Shotgun Shooting</vt:lpstr>
      <vt:lpstr>Shotgun Shooting</vt:lpstr>
      <vt:lpstr>Shotgun Shooting</vt:lpstr>
      <vt:lpstr>Shotgun Shooting</vt:lpstr>
      <vt:lpstr>Shotgun Shooting</vt:lpstr>
      <vt:lpstr>Shotgun Shooting</vt:lpstr>
      <vt:lpstr>Shotgun Shooting</vt:lpstr>
      <vt:lpstr>Shotgun Shooting</vt:lpstr>
      <vt:lpstr>Shotgun Shooting</vt:lpstr>
      <vt:lpstr>Shotgun Shooting</vt:lpstr>
      <vt:lpstr>Shotgun Shooting</vt:lpstr>
      <vt:lpstr>Shotgun Shooting</vt:lpstr>
      <vt:lpstr>Shotgun Shooting</vt:lpstr>
      <vt:lpstr>Shotgun Shooting</vt:lpstr>
      <vt:lpstr>Shotgun Shooting</vt:lpstr>
      <vt:lpstr>Shotgun Shooting</vt:lpstr>
      <vt:lpstr>Shotgun Shooting</vt:lpstr>
      <vt:lpstr>Shotgun Shooting</vt:lpstr>
      <vt:lpstr>Handgun Shooting</vt:lpstr>
      <vt:lpstr>Handgun Shooting</vt:lpstr>
      <vt:lpstr>Handgun Shooting</vt:lpstr>
      <vt:lpstr>Handgun Shooting</vt:lpstr>
      <vt:lpstr>Handgun Shooting</vt:lpstr>
      <vt:lpstr>Handgun Shooting</vt:lpstr>
      <vt:lpstr>Handgun Shooting</vt:lpstr>
      <vt:lpstr>Handgun Shooting</vt:lpstr>
      <vt:lpstr>Chapter Three Review Questions</vt:lpstr>
      <vt:lpstr>Chapter Three Review Questions</vt:lpstr>
      <vt:lpstr>Chapter Three Review Questions</vt:lpstr>
      <vt:lpstr>Chapter Three Review Questions</vt:lpstr>
      <vt:lpstr>Chapter Three Review Questions</vt:lpstr>
      <vt:lpstr>Chapter Three Review Questions</vt:lpstr>
      <vt:lpstr>Chapter Three Review Questions</vt:lpstr>
      <vt:lpstr>Chapter Three Review Questions</vt:lpstr>
      <vt:lpstr>Chapter Three Review Questions</vt:lpstr>
      <vt:lpstr>Chapter Three Review Questions</vt:lpstr>
      <vt:lpstr>Chapter Four</vt:lpstr>
      <vt:lpstr>Key Topics</vt:lpstr>
      <vt:lpstr>Objectives</vt:lpstr>
      <vt:lpstr>Objectives</vt:lpstr>
      <vt:lpstr>Planning and Preparation</vt:lpstr>
      <vt:lpstr>Planning and Preparation</vt:lpstr>
      <vt:lpstr>Planning and Preparation</vt:lpstr>
      <vt:lpstr>Planning and Preparation</vt:lpstr>
      <vt:lpstr>Hunting Strategies</vt:lpstr>
      <vt:lpstr>Hunting Strategies</vt:lpstr>
      <vt:lpstr>Hunting Strategies</vt:lpstr>
      <vt:lpstr>Hunting Strategies</vt:lpstr>
      <vt:lpstr>Hunting Strategies</vt:lpstr>
      <vt:lpstr>Hunting Strategies</vt:lpstr>
      <vt:lpstr>Hunting Strategies</vt:lpstr>
      <vt:lpstr>Hunting Strategies</vt:lpstr>
      <vt:lpstr>Hunting Strategies</vt:lpstr>
      <vt:lpstr>Hunting Strategies</vt:lpstr>
      <vt:lpstr>Hunting Strategies</vt:lpstr>
      <vt:lpstr>Hunting Strategies</vt:lpstr>
      <vt:lpstr>Hunting Strategies</vt:lpstr>
      <vt:lpstr>Hunting Strategies</vt:lpstr>
      <vt:lpstr>Hunting Strategies</vt:lpstr>
      <vt:lpstr>Hunting Strategies</vt:lpstr>
      <vt:lpstr>Hunting Strategies</vt:lpstr>
      <vt:lpstr>Vital Shots</vt:lpstr>
      <vt:lpstr>Vital Shots</vt:lpstr>
      <vt:lpstr>Vital Shots</vt:lpstr>
      <vt:lpstr>Vital Shots</vt:lpstr>
      <vt:lpstr>Vital Shots</vt:lpstr>
      <vt:lpstr>Vital Shots</vt:lpstr>
      <vt:lpstr>Vital Shots</vt:lpstr>
      <vt:lpstr>Vital Shots</vt:lpstr>
      <vt:lpstr>Vital Shots</vt:lpstr>
      <vt:lpstr>Vital Shots</vt:lpstr>
      <vt:lpstr>Vital Shots</vt:lpstr>
      <vt:lpstr>Field Care of Game</vt:lpstr>
      <vt:lpstr>Field Care of Game</vt:lpstr>
      <vt:lpstr>Field Care of Game</vt:lpstr>
      <vt:lpstr>Field Care of Game</vt:lpstr>
      <vt:lpstr>Field Care of Game</vt:lpstr>
      <vt:lpstr>Field Care of Game</vt:lpstr>
      <vt:lpstr>Field Care of Game</vt:lpstr>
      <vt:lpstr>Field Care of Game</vt:lpstr>
      <vt:lpstr>Field Care of Game</vt:lpstr>
      <vt:lpstr>Field Care of Game</vt:lpstr>
      <vt:lpstr>Chapter Four Review Questions</vt:lpstr>
      <vt:lpstr>Chapter Four Review Questions</vt:lpstr>
      <vt:lpstr>Chapter Four Review Questions</vt:lpstr>
      <vt:lpstr>Chapter Four Review Questions</vt:lpstr>
      <vt:lpstr>Chapter Four Review Questions</vt:lpstr>
      <vt:lpstr>Chapter Four Review Questions</vt:lpstr>
      <vt:lpstr>Chapter Four Review Questions</vt:lpstr>
      <vt:lpstr>Chapter Four Review Questions</vt:lpstr>
      <vt:lpstr>Chapter Four Review Questions</vt:lpstr>
      <vt:lpstr>Chapter Four Review Questions</vt:lpstr>
      <vt:lpstr>Chapter Five</vt:lpstr>
      <vt:lpstr>Key Topics</vt:lpstr>
      <vt:lpstr>Objectives</vt:lpstr>
      <vt:lpstr>Objectives</vt:lpstr>
      <vt:lpstr>Objectives</vt:lpstr>
      <vt:lpstr>Know Your Muzzleloader</vt:lpstr>
      <vt:lpstr>Know Your Muzzleloader</vt:lpstr>
      <vt:lpstr>Know Your Muzzleloader</vt:lpstr>
      <vt:lpstr>Know Your Muzzleloader</vt:lpstr>
      <vt:lpstr>Know Your Muzzleloader</vt:lpstr>
      <vt:lpstr>Know Your Muzzleloader</vt:lpstr>
      <vt:lpstr>Know Your Muzzleloader</vt:lpstr>
      <vt:lpstr>Know Your Muzzleloader</vt:lpstr>
      <vt:lpstr>Know Your Muzzleloader</vt:lpstr>
      <vt:lpstr>Muzzleloader Safety and Skills</vt:lpstr>
      <vt:lpstr>Muzzleloader Safety and Skills</vt:lpstr>
      <vt:lpstr>Muzzleloader Safety and Skills</vt:lpstr>
      <vt:lpstr>Muzzleloader Safety and Skills</vt:lpstr>
      <vt:lpstr>Muzzleloader Safety and Skills</vt:lpstr>
      <vt:lpstr>Muzzleloader Safety and Skills</vt:lpstr>
      <vt:lpstr>Muzzleloader Safety and Skills</vt:lpstr>
      <vt:lpstr>Muzzleloader Safety and Skills</vt:lpstr>
      <vt:lpstr>Muzzleloader Safety and Skills</vt:lpstr>
      <vt:lpstr>Muzzleloader Safety and Skills</vt:lpstr>
      <vt:lpstr>Muzzleloader Safety and Skills</vt:lpstr>
      <vt:lpstr>Know Your Bow and Arrow</vt:lpstr>
      <vt:lpstr>Know Your Bow and Arrow</vt:lpstr>
      <vt:lpstr>Know Your Bow and Arrow</vt:lpstr>
      <vt:lpstr>Know Your Bow and Arrow</vt:lpstr>
      <vt:lpstr>Know Your Bow and Arrow</vt:lpstr>
      <vt:lpstr>Know Your Bow and Arrow</vt:lpstr>
      <vt:lpstr>Know Your Bow and Arrow</vt:lpstr>
      <vt:lpstr>Know Your Bow and Arrow</vt:lpstr>
      <vt:lpstr>Know Your Bow and Arrow</vt:lpstr>
      <vt:lpstr>Know Your Bow and Arrow</vt:lpstr>
      <vt:lpstr>Know Your Bow and Arrow</vt:lpstr>
      <vt:lpstr>Know Your Bow and Arrow</vt:lpstr>
      <vt:lpstr>Know Your Crossbow</vt:lpstr>
      <vt:lpstr>Know Your Crossbow</vt:lpstr>
      <vt:lpstr>Bowhunting Safety and Skills</vt:lpstr>
      <vt:lpstr>Bowhunting Safety and Skills</vt:lpstr>
      <vt:lpstr>Bowhunting Safety and Skills</vt:lpstr>
      <vt:lpstr>Bowhunting Safety and Skills</vt:lpstr>
      <vt:lpstr>Bowhunting Safety and Skills</vt:lpstr>
      <vt:lpstr>Bowhunting Safety and Skills</vt:lpstr>
      <vt:lpstr>Bowhunting Safety and Skills</vt:lpstr>
      <vt:lpstr>Bowhunting Safety and Skills</vt:lpstr>
      <vt:lpstr>Bowhunting Safety and Skills</vt:lpstr>
      <vt:lpstr>Bowhunting Safety and Skills</vt:lpstr>
      <vt:lpstr>Bowhunting Safety and Skills</vt:lpstr>
      <vt:lpstr>Bowhunting Safety and Skills</vt:lpstr>
      <vt:lpstr>Chapter Five Review Questions</vt:lpstr>
      <vt:lpstr>Chapter Five Review Questions</vt:lpstr>
      <vt:lpstr>Chapter Five Review Questions</vt:lpstr>
      <vt:lpstr>Chapter Five Review Questions</vt:lpstr>
      <vt:lpstr>Chapter Five Review Questions</vt:lpstr>
      <vt:lpstr>Chapter Five Review Questions</vt:lpstr>
      <vt:lpstr>Chapter Five Review Questions</vt:lpstr>
      <vt:lpstr>Chapter Five Review Questions</vt:lpstr>
      <vt:lpstr>Chapter Five Review Questions</vt:lpstr>
      <vt:lpstr>Chapter Six</vt:lpstr>
      <vt:lpstr>Key Topics</vt:lpstr>
      <vt:lpstr>Key Topics</vt:lpstr>
      <vt:lpstr>Objectives</vt:lpstr>
      <vt:lpstr>Objectives</vt:lpstr>
      <vt:lpstr>Objectives</vt:lpstr>
      <vt:lpstr>Objectives</vt:lpstr>
      <vt:lpstr>Objectives</vt:lpstr>
      <vt:lpstr>Why Firearm Safety Is Important</vt:lpstr>
      <vt:lpstr>Why Firearm Safety Is Important</vt:lpstr>
      <vt:lpstr>Why Firearm Safety Is Important</vt:lpstr>
      <vt:lpstr>Why Firearm Safety Is Important</vt:lpstr>
      <vt:lpstr>Why Firearm Safety Is Important</vt:lpstr>
      <vt:lpstr>Why Firearm Safety Is Important</vt:lpstr>
      <vt:lpstr>Why Firearm Safety Is Important</vt:lpstr>
      <vt:lpstr>Safely Carrying Firearms</vt:lpstr>
      <vt:lpstr>Safely Carrying Firearms</vt:lpstr>
      <vt:lpstr>Safely Carrying Firearms</vt:lpstr>
      <vt:lpstr>Safely Carrying Firearms</vt:lpstr>
      <vt:lpstr>Safely Carrying Firearms</vt:lpstr>
      <vt:lpstr>Safely Carrying Firearms</vt:lpstr>
      <vt:lpstr>Safely Carrying Firearms</vt:lpstr>
      <vt:lpstr>Safely Carrying Firearms</vt:lpstr>
      <vt:lpstr>Safely Carrying Firearms</vt:lpstr>
      <vt:lpstr>Safely Carrying Firearms</vt:lpstr>
      <vt:lpstr>Safely Carrying Firearms</vt:lpstr>
      <vt:lpstr>Safely Carrying Firearms</vt:lpstr>
      <vt:lpstr>Safely Carrying Firearms</vt:lpstr>
      <vt:lpstr>Safely Carrying Firearms</vt:lpstr>
      <vt:lpstr>Safely Carrying Firearms</vt:lpstr>
      <vt:lpstr>Loading and Unloading Firearms</vt:lpstr>
      <vt:lpstr>Loading and Unloading Firearms</vt:lpstr>
      <vt:lpstr>Loading and Unloading Firearms</vt:lpstr>
      <vt:lpstr>Safely Transporting Firearms</vt:lpstr>
      <vt:lpstr>Safely Transporting Firearms</vt:lpstr>
      <vt:lpstr>Safely Transporting Firearms</vt:lpstr>
      <vt:lpstr>Safe Zone-of-Fire</vt:lpstr>
      <vt:lpstr>Safe Zone-of-Fire</vt:lpstr>
      <vt:lpstr>Safe Zone-of-Fire</vt:lpstr>
      <vt:lpstr>Safe Zone-of-Fire</vt:lpstr>
      <vt:lpstr>Other Safety Considerations</vt:lpstr>
      <vt:lpstr>Other Safety Considerations</vt:lpstr>
      <vt:lpstr>Other Safety Considerations</vt:lpstr>
      <vt:lpstr>Other Safety Considerations</vt:lpstr>
      <vt:lpstr>Other Safety Considerations</vt:lpstr>
      <vt:lpstr>Hunting From Elevated Stands</vt:lpstr>
      <vt:lpstr>Hunting From Elevated Stands</vt:lpstr>
      <vt:lpstr>Hunting From Elevated Stands</vt:lpstr>
      <vt:lpstr>Hunting From Elevated Stands</vt:lpstr>
      <vt:lpstr>Hunting From Elevated Stands</vt:lpstr>
      <vt:lpstr>Hunting From Elevated Stands</vt:lpstr>
      <vt:lpstr>Hunting From Elevated Stands</vt:lpstr>
      <vt:lpstr>Hunting From Elevated Stands</vt:lpstr>
      <vt:lpstr>Hunting From Elevated Stands</vt:lpstr>
      <vt:lpstr>Hunting From Elevated Stands</vt:lpstr>
      <vt:lpstr>Hunting From Elevated Stands</vt:lpstr>
      <vt:lpstr>Hunting From Elevated Stands</vt:lpstr>
      <vt:lpstr>Hunting From Elevated Stands</vt:lpstr>
      <vt:lpstr>Hunting From Elevated Stands</vt:lpstr>
      <vt:lpstr>Hunting From Elevated Stands</vt:lpstr>
      <vt:lpstr>Hunting From Elevated Stands</vt:lpstr>
      <vt:lpstr>Hunting From Elevated Stands</vt:lpstr>
      <vt:lpstr>Hunting From Elevated Stands</vt:lpstr>
      <vt:lpstr>Hunting From Elevated Stands</vt:lpstr>
      <vt:lpstr>Hunting From Elevated Stands</vt:lpstr>
      <vt:lpstr>Hunting From Elevated Stands</vt:lpstr>
      <vt:lpstr>Hunting From Elevated Stands</vt:lpstr>
      <vt:lpstr>Hunting From Elevated Stands</vt:lpstr>
      <vt:lpstr>Hunting From Elevated Stands</vt:lpstr>
      <vt:lpstr>Hunting With Boats</vt:lpstr>
      <vt:lpstr>Hunting With Boats</vt:lpstr>
      <vt:lpstr>Hunting With Boats</vt:lpstr>
      <vt:lpstr>Hunting With Boats</vt:lpstr>
      <vt:lpstr>Hunting With Boats</vt:lpstr>
      <vt:lpstr>Hunting With Boats</vt:lpstr>
      <vt:lpstr>Hunting With Boats</vt:lpstr>
      <vt:lpstr>Hunting With Boats</vt:lpstr>
      <vt:lpstr>Hunting With Boats</vt:lpstr>
      <vt:lpstr>Hunting With Boats</vt:lpstr>
      <vt:lpstr>Hunting With Boats</vt:lpstr>
      <vt:lpstr>Hunting With Boats</vt:lpstr>
      <vt:lpstr>Hunting With Boats</vt:lpstr>
      <vt:lpstr>Hunting With Boats</vt:lpstr>
      <vt:lpstr>Hunting With Boats</vt:lpstr>
      <vt:lpstr>Using All-Terrain Vehicles</vt:lpstr>
      <vt:lpstr>Using All-Terrain Vehicles</vt:lpstr>
      <vt:lpstr>Using All-Terrain Vehicles</vt:lpstr>
      <vt:lpstr>Using All-Terrain Vehicles</vt:lpstr>
      <vt:lpstr>Chapter Six Review Questions</vt:lpstr>
      <vt:lpstr>Chapter Six Review Questions</vt:lpstr>
      <vt:lpstr>Chapter Six Review Questions</vt:lpstr>
      <vt:lpstr>Chapter Six Review Questions</vt:lpstr>
      <vt:lpstr>Chapter Six Review Questions</vt:lpstr>
      <vt:lpstr>Chapter Six Review Questions</vt:lpstr>
      <vt:lpstr>Chapter Six Review Questions</vt:lpstr>
      <vt:lpstr>Chapter Six Review Questions</vt:lpstr>
      <vt:lpstr>Chapter Six Review Questions</vt:lpstr>
      <vt:lpstr>Chapter Six Review Questions</vt:lpstr>
      <vt:lpstr>Chapter Six Review Questions</vt:lpstr>
      <vt:lpstr>Chapter Six Review Questions</vt:lpstr>
      <vt:lpstr>Chapter Six Review Questions</vt:lpstr>
      <vt:lpstr>Chapter Six Review Questions</vt:lpstr>
      <vt:lpstr>Chapter Seven</vt:lpstr>
      <vt:lpstr>Key Topics</vt:lpstr>
      <vt:lpstr>Objectives</vt:lpstr>
      <vt:lpstr>Objectives</vt:lpstr>
      <vt:lpstr>Why Do We Have Hunting Laws?</vt:lpstr>
      <vt:lpstr>Why Do We Have Hunting Laws?</vt:lpstr>
      <vt:lpstr>Why Do We Have Hunting Laws?</vt:lpstr>
      <vt:lpstr>Why Do We Have Hunting Laws?</vt:lpstr>
      <vt:lpstr>Why Do We Have Hunting Laws? </vt:lpstr>
      <vt:lpstr>Why Do We Have Hunting Laws?</vt:lpstr>
      <vt:lpstr>Why Do We Have Hunting Laws? </vt:lpstr>
      <vt:lpstr>Why Do We Have Hunting Laws? </vt:lpstr>
      <vt:lpstr>Hunter Ethics</vt:lpstr>
      <vt:lpstr>Hunter Ethics</vt:lpstr>
      <vt:lpstr>Hunter Ethics</vt:lpstr>
      <vt:lpstr>Hunter Ethics</vt:lpstr>
      <vt:lpstr>Hunter Ethics</vt:lpstr>
      <vt:lpstr>Hunter Ethics</vt:lpstr>
      <vt:lpstr>Hunter Ethics</vt:lpstr>
      <vt:lpstr>Hunter Ethics</vt:lpstr>
      <vt:lpstr>Hunter Ethics</vt:lpstr>
      <vt:lpstr>Hunter Ethics</vt:lpstr>
      <vt:lpstr>Hunter Ethics</vt:lpstr>
      <vt:lpstr>Hunter Ethics</vt:lpstr>
      <vt:lpstr>Hunter Ethics</vt:lpstr>
      <vt:lpstr>Hunter Ethics</vt:lpstr>
      <vt:lpstr>Five Stages of  Hunter Development</vt:lpstr>
      <vt:lpstr>Five Stages of  Hunter Development</vt:lpstr>
      <vt:lpstr>Five Stages of  Hunter Development</vt:lpstr>
      <vt:lpstr>Five Stages of  Hunter Development</vt:lpstr>
      <vt:lpstr>Five Stages of  Hunter Development</vt:lpstr>
      <vt:lpstr>Learning to Make Wise Choices</vt:lpstr>
      <vt:lpstr>Chapter Seven Review Questions</vt:lpstr>
      <vt:lpstr>Chapter Seven Review Questions</vt:lpstr>
      <vt:lpstr>Chapter Seven Review Questions</vt:lpstr>
      <vt:lpstr>Chapter Seven Review Questions</vt:lpstr>
      <vt:lpstr>Chapter Seven Review Questions</vt:lpstr>
      <vt:lpstr>Chapter Seven Review Questions</vt:lpstr>
      <vt:lpstr>Chapter Seven Review Questions</vt:lpstr>
      <vt:lpstr>Chapter Seven Review Questions</vt:lpstr>
      <vt:lpstr>Chapter Eight</vt:lpstr>
      <vt:lpstr>Key Topics</vt:lpstr>
      <vt:lpstr>Objectives</vt:lpstr>
      <vt:lpstr>Objectives</vt:lpstr>
      <vt:lpstr>Objectives</vt:lpstr>
      <vt:lpstr>Objectives</vt:lpstr>
      <vt:lpstr>Planning and Preparation</vt:lpstr>
      <vt:lpstr>Planning and Preparation</vt:lpstr>
      <vt:lpstr>Planning and Preparation</vt:lpstr>
      <vt:lpstr>Planning and Preparation</vt:lpstr>
      <vt:lpstr>Planning and Preparation</vt:lpstr>
      <vt:lpstr>Topographic Maps/Compasses</vt:lpstr>
      <vt:lpstr>Topographic Maps/Compasses</vt:lpstr>
      <vt:lpstr>Topographic Maps/Compasses</vt:lpstr>
      <vt:lpstr>Topographic Maps/Compasses</vt:lpstr>
      <vt:lpstr>Topographic Maps/Compasses</vt:lpstr>
      <vt:lpstr>Topographic Maps/Compasses</vt:lpstr>
      <vt:lpstr>Topographic Maps/Compasses</vt:lpstr>
      <vt:lpstr>Topographic Maps/Compasses</vt:lpstr>
      <vt:lpstr>Topographic Maps/Compasses</vt:lpstr>
      <vt:lpstr>Topographic Maps/Compasses</vt:lpstr>
      <vt:lpstr>Topographic Maps/Compasses</vt:lpstr>
      <vt:lpstr>Survival Skills</vt:lpstr>
      <vt:lpstr>Survival Skills</vt:lpstr>
      <vt:lpstr>Survival Skills</vt:lpstr>
      <vt:lpstr>Survival Skills</vt:lpstr>
      <vt:lpstr>Survival Skills</vt:lpstr>
      <vt:lpstr>Survival Skills</vt:lpstr>
      <vt:lpstr>Survival Skills</vt:lpstr>
      <vt:lpstr>Survival Skills</vt:lpstr>
      <vt:lpstr>Survival Skills</vt:lpstr>
      <vt:lpstr>Survival Skills</vt:lpstr>
      <vt:lpstr>Survival Skills</vt:lpstr>
      <vt:lpstr>Survival Skills</vt:lpstr>
      <vt:lpstr>Survival Skills</vt:lpstr>
      <vt:lpstr>Coping With Extreme Weather</vt:lpstr>
      <vt:lpstr>Coping With Extreme Weather</vt:lpstr>
      <vt:lpstr>Coping With Extreme Weather</vt:lpstr>
      <vt:lpstr>Coping With Extreme Weather</vt:lpstr>
      <vt:lpstr>Coping With Extreme Weather</vt:lpstr>
      <vt:lpstr>Coping With Extreme Weather</vt:lpstr>
      <vt:lpstr>Coping With Extreme Weather</vt:lpstr>
      <vt:lpstr>Coping With Extreme Weather</vt:lpstr>
      <vt:lpstr>Coping With Extreme Weather</vt:lpstr>
      <vt:lpstr>Coping With Extreme Weather</vt:lpstr>
      <vt:lpstr>Coping With Extreme Weather</vt:lpstr>
      <vt:lpstr>Coping With Extreme Weather</vt:lpstr>
      <vt:lpstr>Coping With Extreme Weather</vt:lpstr>
      <vt:lpstr>Coping With Extreme Weather</vt:lpstr>
      <vt:lpstr>Coping With Extreme Weather</vt:lpstr>
      <vt:lpstr>Basic First Aid</vt:lpstr>
      <vt:lpstr>Basic First Aid</vt:lpstr>
      <vt:lpstr>Basic First Aid</vt:lpstr>
      <vt:lpstr>Basic First Aid</vt:lpstr>
      <vt:lpstr>Basic First Aid</vt:lpstr>
      <vt:lpstr>Basic First Aid</vt:lpstr>
      <vt:lpstr>Basic First Aid</vt:lpstr>
      <vt:lpstr>Basic First Aid</vt:lpstr>
      <vt:lpstr>Basic First Aid</vt:lpstr>
      <vt:lpstr>Chapter Eight Review Questions</vt:lpstr>
      <vt:lpstr>Chapter Eight Review Questions</vt:lpstr>
      <vt:lpstr>Chapter Eight Review Questions</vt:lpstr>
      <vt:lpstr>Chapter Eight Review Questions</vt:lpstr>
      <vt:lpstr>Chapter Eight Review Questions</vt:lpstr>
      <vt:lpstr>Chapter Eight Review Questions</vt:lpstr>
      <vt:lpstr>Chapter Eight Review Questions</vt:lpstr>
      <vt:lpstr>Chapter Eight Review Questions</vt:lpstr>
      <vt:lpstr>Chapter Eight Review Questions</vt:lpstr>
      <vt:lpstr>Chapter Eight Review Questions</vt:lpstr>
      <vt:lpstr>Chapter Eight Review Questions</vt:lpstr>
      <vt:lpstr>Chapter Eight Review Questions</vt:lpstr>
      <vt:lpstr>Chapter Eight Review Questions</vt:lpstr>
      <vt:lpstr>Chapter Nine </vt:lpstr>
      <vt:lpstr>Key Topics</vt:lpstr>
      <vt:lpstr>Objectives</vt:lpstr>
      <vt:lpstr>Objectives</vt:lpstr>
      <vt:lpstr>Objectives</vt:lpstr>
      <vt:lpstr>Wildlife Conservation</vt:lpstr>
      <vt:lpstr>Wildlife Conservation</vt:lpstr>
      <vt:lpstr>Wildlife Conservation</vt:lpstr>
      <vt:lpstr>Wildlife Conservation</vt:lpstr>
      <vt:lpstr>Wildlife Conservation</vt:lpstr>
      <vt:lpstr>Wildlife Conservation</vt:lpstr>
      <vt:lpstr>Wildlife Conservation</vt:lpstr>
      <vt:lpstr>Wildlife Conservation</vt:lpstr>
      <vt:lpstr>Wildlife Conservation</vt:lpstr>
      <vt:lpstr>Wildlife Conservation</vt:lpstr>
      <vt:lpstr>Wildlife Conservation</vt:lpstr>
      <vt:lpstr>Wildlife Conservation</vt:lpstr>
      <vt:lpstr>Wildlife Conservation</vt:lpstr>
      <vt:lpstr>Wildlife Conservation</vt:lpstr>
      <vt:lpstr>Wildlife Conservation</vt:lpstr>
      <vt:lpstr>Wildlife Conservation</vt:lpstr>
      <vt:lpstr> Wildlife Management and Conservation Principles</vt:lpstr>
      <vt:lpstr> Wildlife Management and Conservation Principles</vt:lpstr>
      <vt:lpstr>Wildlife Identification</vt:lpstr>
      <vt:lpstr>Wildlife Identification</vt:lpstr>
      <vt:lpstr>Wildlife Identification</vt:lpstr>
      <vt:lpstr>Wildlife Identification</vt:lpstr>
      <vt:lpstr>Wildlife Identification</vt:lpstr>
      <vt:lpstr>Wildlife Identification</vt:lpstr>
      <vt:lpstr>Wildlife Identification</vt:lpstr>
      <vt:lpstr>Wildlife Identification</vt:lpstr>
      <vt:lpstr>Wildlife Identification</vt:lpstr>
      <vt:lpstr>Wildlife Identification</vt:lpstr>
      <vt:lpstr>Wildlife Identification</vt:lpstr>
      <vt:lpstr>Wildlife Identification</vt:lpstr>
      <vt:lpstr>Wildlife Identification</vt:lpstr>
      <vt:lpstr>Wildlife Identification</vt:lpstr>
      <vt:lpstr>Wildlife Identification</vt:lpstr>
      <vt:lpstr>Wildlife Identification</vt:lpstr>
      <vt:lpstr>Wildlife Identification</vt:lpstr>
      <vt:lpstr>Chapter Nine Review Questions</vt:lpstr>
      <vt:lpstr>Chapter Nine Review Questions</vt:lpstr>
      <vt:lpstr>Chapter Nine Review Questions</vt:lpstr>
      <vt:lpstr>Chapter Nine Review Questions</vt:lpstr>
      <vt:lpstr>Chapter Nine Review Questions</vt:lpstr>
      <vt:lpstr>Chapter Nine Review Questions</vt:lpstr>
      <vt:lpstr>Chapter Nine Review Questions</vt:lpstr>
      <vt:lpstr>Chapter Nine Review Questions</vt:lpstr>
      <vt:lpstr>Chapter Nine Review Questions</vt:lpstr>
      <vt:lpstr>Chapter Nine Review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2010-11-03T21:16:10Z</dcterms:created>
  <dcterms:modified xsi:type="dcterms:W3CDTF">2018-12-18T15:16:13Z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0x010100F1675301A3D85A4EBB2ED05394224DBE</vt:lpwstr>
  </property>
</Properties>
</file>