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384" r:id="rId1"/>
  </p:sldMasterIdLst>
  <p:notesMasterIdLst>
    <p:notesMasterId r:id="rId20"/>
  </p:notesMasterIdLst>
  <p:handoutMasterIdLst>
    <p:handoutMasterId r:id="rId21"/>
  </p:handoutMasterIdLst>
  <p:sldIdLst>
    <p:sldId id="1624" r:id="rId2"/>
    <p:sldId id="1707" r:id="rId3"/>
    <p:sldId id="1728" r:id="rId4"/>
    <p:sldId id="1492" r:id="rId5"/>
    <p:sldId id="1730" r:id="rId6"/>
    <p:sldId id="1731" r:id="rId7"/>
    <p:sldId id="1732" r:id="rId8"/>
    <p:sldId id="1733" r:id="rId9"/>
    <p:sldId id="1739" r:id="rId10"/>
    <p:sldId id="1737" r:id="rId11"/>
    <p:sldId id="1736" r:id="rId12"/>
    <p:sldId id="1735" r:id="rId13"/>
    <p:sldId id="1734" r:id="rId14"/>
    <p:sldId id="1738" r:id="rId15"/>
    <p:sldId id="1740" r:id="rId16"/>
    <p:sldId id="1741" r:id="rId17"/>
    <p:sldId id="1742" r:id="rId18"/>
    <p:sldId id="1622" r:id="rId19"/>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man, Paul" initials="OP" lastIdx="0" clrIdx="0">
    <p:extLst>
      <p:ext uri="{19B8F6BF-5375-455C-9EA6-DF929625EA0E}">
        <p15:presenceInfo xmlns:p15="http://schemas.microsoft.com/office/powerpoint/2012/main" userId="S-1-5-21-3305319392-3808807833-1907086840-41860" providerId="AD"/>
      </p:ext>
    </p:extLst>
  </p:cmAuthor>
  <p:cmAuthor id="2" name="Sucoe, Marilyn" initials="SM" lastIdx="1" clrIdx="1">
    <p:extLst>
      <p:ext uri="{19B8F6BF-5375-455C-9EA6-DF929625EA0E}">
        <p15:presenceInfo xmlns:p15="http://schemas.microsoft.com/office/powerpoint/2012/main" userId="S::Marilyn.Sucoe@Illinois.gov::33f26206-aa32-4f91-a32d-9b51072128b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6699"/>
    <a:srgbClr val="0A7199"/>
    <a:srgbClr val="FFFF66"/>
    <a:srgbClr val="000000"/>
    <a:srgbClr val="FFFFCC"/>
    <a:srgbClr val="9966FF"/>
    <a:srgbClr val="FF5D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86" autoAdjust="0"/>
    <p:restoredTop sz="94660"/>
  </p:normalViewPr>
  <p:slideViewPr>
    <p:cSldViewPr>
      <p:cViewPr varScale="1">
        <p:scale>
          <a:sx n="81" d="100"/>
          <a:sy n="81" d="100"/>
        </p:scale>
        <p:origin x="702" y="90"/>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8482" name="Rectangle 2"/>
          <p:cNvSpPr>
            <a:spLocks noGrp="1" noChangeArrowheads="1"/>
          </p:cNvSpPr>
          <p:nvPr>
            <p:ph type="hdr" sz="quarter"/>
          </p:nvPr>
        </p:nvSpPr>
        <p:spPr bwMode="auto">
          <a:xfrm>
            <a:off x="1" y="2"/>
            <a:ext cx="3170255" cy="480390"/>
          </a:xfrm>
          <a:prstGeom prst="rect">
            <a:avLst/>
          </a:prstGeom>
          <a:noFill/>
          <a:ln w="9525">
            <a:noFill/>
            <a:miter lim="800000"/>
            <a:headEnd/>
            <a:tailEnd/>
          </a:ln>
          <a:effectLst/>
        </p:spPr>
        <p:txBody>
          <a:bodyPr vert="horz" wrap="square" lIns="95661" tIns="47831" rIns="95661" bIns="47831" numCol="1" anchor="t" anchorCtr="0" compatLnSpc="1">
            <a:prstTxWarp prst="textNoShape">
              <a:avLst/>
            </a:prstTxWarp>
          </a:bodyPr>
          <a:lstStyle>
            <a:lvl1pPr eaLnBrk="1" hangingPunct="1">
              <a:defRPr sz="1200"/>
            </a:lvl1pPr>
          </a:lstStyle>
          <a:p>
            <a:pPr>
              <a:defRPr/>
            </a:pPr>
            <a:endParaRPr lang="en-US"/>
          </a:p>
        </p:txBody>
      </p:sp>
      <p:sp>
        <p:nvSpPr>
          <p:cNvPr id="148483" name="Rectangle 3"/>
          <p:cNvSpPr>
            <a:spLocks noGrp="1" noChangeArrowheads="1"/>
          </p:cNvSpPr>
          <p:nvPr>
            <p:ph type="dt" sz="quarter" idx="1"/>
          </p:nvPr>
        </p:nvSpPr>
        <p:spPr bwMode="auto">
          <a:xfrm>
            <a:off x="4143272" y="2"/>
            <a:ext cx="3170255" cy="480390"/>
          </a:xfrm>
          <a:prstGeom prst="rect">
            <a:avLst/>
          </a:prstGeom>
          <a:noFill/>
          <a:ln w="9525">
            <a:noFill/>
            <a:miter lim="800000"/>
            <a:headEnd/>
            <a:tailEnd/>
          </a:ln>
          <a:effectLst/>
        </p:spPr>
        <p:txBody>
          <a:bodyPr vert="horz" wrap="square" lIns="95661" tIns="47831" rIns="95661" bIns="47831" numCol="1" anchor="t" anchorCtr="0" compatLnSpc="1">
            <a:prstTxWarp prst="textNoShape">
              <a:avLst/>
            </a:prstTxWarp>
          </a:bodyPr>
          <a:lstStyle>
            <a:lvl1pPr algn="r" eaLnBrk="1" hangingPunct="1">
              <a:defRPr sz="1200"/>
            </a:lvl1pPr>
          </a:lstStyle>
          <a:p>
            <a:pPr>
              <a:defRPr/>
            </a:pPr>
            <a:endParaRPr lang="en-US"/>
          </a:p>
        </p:txBody>
      </p:sp>
      <p:sp>
        <p:nvSpPr>
          <p:cNvPr id="148484" name="Rectangle 4"/>
          <p:cNvSpPr>
            <a:spLocks noGrp="1" noChangeArrowheads="1"/>
          </p:cNvSpPr>
          <p:nvPr>
            <p:ph type="ftr" sz="quarter" idx="2"/>
          </p:nvPr>
        </p:nvSpPr>
        <p:spPr bwMode="auto">
          <a:xfrm>
            <a:off x="1" y="9119160"/>
            <a:ext cx="3170255" cy="480390"/>
          </a:xfrm>
          <a:prstGeom prst="rect">
            <a:avLst/>
          </a:prstGeom>
          <a:noFill/>
          <a:ln w="9525">
            <a:noFill/>
            <a:miter lim="800000"/>
            <a:headEnd/>
            <a:tailEnd/>
          </a:ln>
          <a:effectLst/>
        </p:spPr>
        <p:txBody>
          <a:bodyPr vert="horz" wrap="square" lIns="95661" tIns="47831" rIns="95661" bIns="47831" numCol="1" anchor="b" anchorCtr="0" compatLnSpc="1">
            <a:prstTxWarp prst="textNoShape">
              <a:avLst/>
            </a:prstTxWarp>
          </a:bodyPr>
          <a:lstStyle>
            <a:lvl1pPr eaLnBrk="1" hangingPunct="1">
              <a:defRPr sz="1200"/>
            </a:lvl1pPr>
          </a:lstStyle>
          <a:p>
            <a:pPr>
              <a:defRPr/>
            </a:pPr>
            <a:endParaRPr lang="en-US"/>
          </a:p>
        </p:txBody>
      </p:sp>
      <p:sp>
        <p:nvSpPr>
          <p:cNvPr id="148485" name="Rectangle 5"/>
          <p:cNvSpPr>
            <a:spLocks noGrp="1" noChangeArrowheads="1"/>
          </p:cNvSpPr>
          <p:nvPr>
            <p:ph type="sldNum" sz="quarter" idx="3"/>
          </p:nvPr>
        </p:nvSpPr>
        <p:spPr bwMode="auto">
          <a:xfrm>
            <a:off x="4143272" y="9119160"/>
            <a:ext cx="3170255" cy="480390"/>
          </a:xfrm>
          <a:prstGeom prst="rect">
            <a:avLst/>
          </a:prstGeom>
          <a:noFill/>
          <a:ln w="9525">
            <a:noFill/>
            <a:miter lim="800000"/>
            <a:headEnd/>
            <a:tailEnd/>
          </a:ln>
          <a:effectLst/>
        </p:spPr>
        <p:txBody>
          <a:bodyPr vert="horz" wrap="square" lIns="95661" tIns="47831" rIns="95661" bIns="47831" numCol="1" anchor="b" anchorCtr="0" compatLnSpc="1">
            <a:prstTxWarp prst="textNoShape">
              <a:avLst/>
            </a:prstTxWarp>
          </a:bodyPr>
          <a:lstStyle>
            <a:lvl1pPr algn="r" eaLnBrk="1" hangingPunct="1">
              <a:defRPr sz="1200"/>
            </a:lvl1pPr>
          </a:lstStyle>
          <a:p>
            <a:pPr>
              <a:defRPr/>
            </a:pPr>
            <a:fld id="{FC29C192-2543-4B58-A152-7D0F017E2AEA}" type="slidenum">
              <a:rPr lang="en-US"/>
              <a:pPr>
                <a:defRPr/>
              </a:pPr>
              <a:t>‹#›</a:t>
            </a:fld>
            <a:endParaRPr lang="en-US"/>
          </a:p>
        </p:txBody>
      </p:sp>
    </p:spTree>
    <p:extLst>
      <p:ext uri="{BB962C8B-B14F-4D97-AF65-F5344CB8AC3E}">
        <p14:creationId xmlns:p14="http://schemas.microsoft.com/office/powerpoint/2010/main" val="38416182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1" y="2"/>
            <a:ext cx="3170255" cy="480390"/>
          </a:xfrm>
          <a:prstGeom prst="rect">
            <a:avLst/>
          </a:prstGeom>
          <a:noFill/>
          <a:ln w="9525">
            <a:noFill/>
            <a:miter lim="800000"/>
            <a:headEnd/>
            <a:tailEnd/>
          </a:ln>
          <a:effectLst/>
        </p:spPr>
        <p:txBody>
          <a:bodyPr vert="horz" wrap="square" lIns="97479" tIns="48740" rIns="97479" bIns="48740" numCol="1" anchor="t" anchorCtr="0" compatLnSpc="1">
            <a:prstTxWarp prst="textNoShape">
              <a:avLst/>
            </a:prstTxWarp>
          </a:bodyPr>
          <a:lstStyle>
            <a:lvl1pPr defTabSz="974891" eaLnBrk="1" hangingPunct="1">
              <a:defRPr sz="1200"/>
            </a:lvl1pPr>
          </a:lstStyle>
          <a:p>
            <a:pPr>
              <a:defRPr/>
            </a:pPr>
            <a:endParaRPr lang="en-US"/>
          </a:p>
        </p:txBody>
      </p:sp>
      <p:sp>
        <p:nvSpPr>
          <p:cNvPr id="87043" name="Rectangle 3"/>
          <p:cNvSpPr>
            <a:spLocks noGrp="1" noChangeArrowheads="1"/>
          </p:cNvSpPr>
          <p:nvPr>
            <p:ph type="dt" idx="1"/>
          </p:nvPr>
        </p:nvSpPr>
        <p:spPr bwMode="auto">
          <a:xfrm>
            <a:off x="4143272" y="2"/>
            <a:ext cx="3170255" cy="480390"/>
          </a:xfrm>
          <a:prstGeom prst="rect">
            <a:avLst/>
          </a:prstGeom>
          <a:noFill/>
          <a:ln w="9525">
            <a:noFill/>
            <a:miter lim="800000"/>
            <a:headEnd/>
            <a:tailEnd/>
          </a:ln>
          <a:effectLst/>
        </p:spPr>
        <p:txBody>
          <a:bodyPr vert="horz" wrap="square" lIns="97479" tIns="48740" rIns="97479" bIns="48740" numCol="1" anchor="t" anchorCtr="0" compatLnSpc="1">
            <a:prstTxWarp prst="textNoShape">
              <a:avLst/>
            </a:prstTxWarp>
          </a:bodyPr>
          <a:lstStyle>
            <a:lvl1pPr algn="r" defTabSz="974891" eaLnBrk="1" hangingPunct="1">
              <a:defRPr sz="1200"/>
            </a:lvl1pPr>
          </a:lstStyle>
          <a:p>
            <a:pPr>
              <a:defRPr/>
            </a:pPr>
            <a:endParaRPr lang="en-US"/>
          </a:p>
        </p:txBody>
      </p:sp>
      <p:sp>
        <p:nvSpPr>
          <p:cNvPr id="38916" name="Rectangle 4"/>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p:spPr>
      </p:sp>
      <p:sp>
        <p:nvSpPr>
          <p:cNvPr id="87045" name="Rectangle 5"/>
          <p:cNvSpPr>
            <a:spLocks noGrp="1" noChangeArrowheads="1"/>
          </p:cNvSpPr>
          <p:nvPr>
            <p:ph type="body" sz="quarter" idx="3"/>
          </p:nvPr>
        </p:nvSpPr>
        <p:spPr bwMode="auto">
          <a:xfrm>
            <a:off x="731857" y="4561231"/>
            <a:ext cx="5851490" cy="4320210"/>
          </a:xfrm>
          <a:prstGeom prst="rect">
            <a:avLst/>
          </a:prstGeom>
          <a:noFill/>
          <a:ln w="9525">
            <a:noFill/>
            <a:miter lim="800000"/>
            <a:headEnd/>
            <a:tailEnd/>
          </a:ln>
          <a:effectLst/>
        </p:spPr>
        <p:txBody>
          <a:bodyPr vert="horz" wrap="square" lIns="97479" tIns="48740" rIns="97479" bIns="4874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7046" name="Rectangle 6"/>
          <p:cNvSpPr>
            <a:spLocks noGrp="1" noChangeArrowheads="1"/>
          </p:cNvSpPr>
          <p:nvPr>
            <p:ph type="ftr" sz="quarter" idx="4"/>
          </p:nvPr>
        </p:nvSpPr>
        <p:spPr bwMode="auto">
          <a:xfrm>
            <a:off x="1" y="9119160"/>
            <a:ext cx="3170255" cy="480390"/>
          </a:xfrm>
          <a:prstGeom prst="rect">
            <a:avLst/>
          </a:prstGeom>
          <a:noFill/>
          <a:ln w="9525">
            <a:noFill/>
            <a:miter lim="800000"/>
            <a:headEnd/>
            <a:tailEnd/>
          </a:ln>
          <a:effectLst/>
        </p:spPr>
        <p:txBody>
          <a:bodyPr vert="horz" wrap="square" lIns="97479" tIns="48740" rIns="97479" bIns="48740" numCol="1" anchor="b" anchorCtr="0" compatLnSpc="1">
            <a:prstTxWarp prst="textNoShape">
              <a:avLst/>
            </a:prstTxWarp>
          </a:bodyPr>
          <a:lstStyle>
            <a:lvl1pPr defTabSz="974891" eaLnBrk="1" hangingPunct="1">
              <a:defRPr sz="1200"/>
            </a:lvl1pPr>
          </a:lstStyle>
          <a:p>
            <a:pPr>
              <a:defRPr/>
            </a:pPr>
            <a:endParaRPr lang="en-US"/>
          </a:p>
        </p:txBody>
      </p:sp>
      <p:sp>
        <p:nvSpPr>
          <p:cNvPr id="87047" name="Rectangle 7"/>
          <p:cNvSpPr>
            <a:spLocks noGrp="1" noChangeArrowheads="1"/>
          </p:cNvSpPr>
          <p:nvPr>
            <p:ph type="sldNum" sz="quarter" idx="5"/>
          </p:nvPr>
        </p:nvSpPr>
        <p:spPr bwMode="auto">
          <a:xfrm>
            <a:off x="4143272" y="9119160"/>
            <a:ext cx="3170255" cy="480390"/>
          </a:xfrm>
          <a:prstGeom prst="rect">
            <a:avLst/>
          </a:prstGeom>
          <a:noFill/>
          <a:ln w="9525">
            <a:noFill/>
            <a:miter lim="800000"/>
            <a:headEnd/>
            <a:tailEnd/>
          </a:ln>
          <a:effectLst/>
        </p:spPr>
        <p:txBody>
          <a:bodyPr vert="horz" wrap="square" lIns="97479" tIns="48740" rIns="97479" bIns="48740" numCol="1" anchor="b" anchorCtr="0" compatLnSpc="1">
            <a:prstTxWarp prst="textNoShape">
              <a:avLst/>
            </a:prstTxWarp>
          </a:bodyPr>
          <a:lstStyle>
            <a:lvl1pPr algn="r" defTabSz="974891" eaLnBrk="1" hangingPunct="1">
              <a:defRPr sz="1200"/>
            </a:lvl1pPr>
          </a:lstStyle>
          <a:p>
            <a:pPr>
              <a:defRPr/>
            </a:pPr>
            <a:fld id="{212EF14A-F771-41F1-91E5-37A46352B393}" type="slidenum">
              <a:rPr lang="en-US"/>
              <a:pPr>
                <a:defRPr/>
              </a:pPr>
              <a:t>‹#›</a:t>
            </a:fld>
            <a:endParaRPr lang="en-US"/>
          </a:p>
        </p:txBody>
      </p:sp>
    </p:spTree>
    <p:extLst>
      <p:ext uri="{BB962C8B-B14F-4D97-AF65-F5344CB8AC3E}">
        <p14:creationId xmlns:p14="http://schemas.microsoft.com/office/powerpoint/2010/main" val="961628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50965AE-9122-47ED-A324-550249B68E18}" type="slidenum">
              <a:rPr lang="en-US" smtClean="0"/>
              <a:pPr>
                <a:defRPr/>
              </a:pPr>
              <a:t>‹#›</a:t>
            </a:fld>
            <a:endParaRPr lang="en-US"/>
          </a:p>
        </p:txBody>
      </p:sp>
    </p:spTree>
    <p:extLst>
      <p:ext uri="{BB962C8B-B14F-4D97-AF65-F5344CB8AC3E}">
        <p14:creationId xmlns:p14="http://schemas.microsoft.com/office/powerpoint/2010/main" val="1153582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4612817-3F89-44DC-AE7A-FFD45B25519E}" type="slidenum">
              <a:rPr lang="en-US" smtClean="0"/>
              <a:pPr>
                <a:defRPr/>
              </a:pPr>
              <a:t>‹#›</a:t>
            </a:fld>
            <a:endParaRPr lang="en-US"/>
          </a:p>
        </p:txBody>
      </p:sp>
    </p:spTree>
    <p:extLst>
      <p:ext uri="{BB962C8B-B14F-4D97-AF65-F5344CB8AC3E}">
        <p14:creationId xmlns:p14="http://schemas.microsoft.com/office/powerpoint/2010/main" val="2988862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E07ADFC-8099-455D-9960-EFE709EDE44E}" type="slidenum">
              <a:rPr lang="en-US" smtClean="0"/>
              <a:pPr>
                <a:defRPr/>
              </a:pPr>
              <a:t>‹#›</a:t>
            </a:fld>
            <a:endParaRPr lang="en-US"/>
          </a:p>
        </p:txBody>
      </p:sp>
    </p:spTree>
    <p:extLst>
      <p:ext uri="{BB962C8B-B14F-4D97-AF65-F5344CB8AC3E}">
        <p14:creationId xmlns:p14="http://schemas.microsoft.com/office/powerpoint/2010/main" val="3154110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EF16C4A-25AF-4691-ABC6-9E96332EA6F0}" type="slidenum">
              <a:rPr lang="en-US" smtClean="0"/>
              <a:pPr>
                <a:defRPr/>
              </a:pPr>
              <a:t>‹#›</a:t>
            </a:fld>
            <a:endParaRPr lang="en-US"/>
          </a:p>
        </p:txBody>
      </p:sp>
    </p:spTree>
    <p:extLst>
      <p:ext uri="{BB962C8B-B14F-4D97-AF65-F5344CB8AC3E}">
        <p14:creationId xmlns:p14="http://schemas.microsoft.com/office/powerpoint/2010/main" val="1050407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DAE36C0-81BB-4354-8D23-DE24AFF67BB7}" type="slidenum">
              <a:rPr lang="en-US" smtClean="0"/>
              <a:pPr>
                <a:defRPr/>
              </a:pPr>
              <a:t>‹#›</a:t>
            </a:fld>
            <a:endParaRPr lang="en-US"/>
          </a:p>
        </p:txBody>
      </p:sp>
    </p:spTree>
    <p:extLst>
      <p:ext uri="{BB962C8B-B14F-4D97-AF65-F5344CB8AC3E}">
        <p14:creationId xmlns:p14="http://schemas.microsoft.com/office/powerpoint/2010/main" val="2076732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6146269-D530-4A42-96D8-C2F7FC931C60}" type="slidenum">
              <a:rPr lang="en-US" smtClean="0"/>
              <a:pPr>
                <a:defRPr/>
              </a:pPr>
              <a:t>‹#›</a:t>
            </a:fld>
            <a:endParaRPr lang="en-US"/>
          </a:p>
        </p:txBody>
      </p:sp>
    </p:spTree>
    <p:extLst>
      <p:ext uri="{BB962C8B-B14F-4D97-AF65-F5344CB8AC3E}">
        <p14:creationId xmlns:p14="http://schemas.microsoft.com/office/powerpoint/2010/main" val="258964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7F0FD19-9DE8-4DC7-9ACF-16AAEA7D8C66}" type="slidenum">
              <a:rPr lang="en-US" smtClean="0"/>
              <a:pPr>
                <a:defRPr/>
              </a:pPr>
              <a:t>‹#›</a:t>
            </a:fld>
            <a:endParaRPr lang="en-US"/>
          </a:p>
        </p:txBody>
      </p:sp>
    </p:spTree>
    <p:extLst>
      <p:ext uri="{BB962C8B-B14F-4D97-AF65-F5344CB8AC3E}">
        <p14:creationId xmlns:p14="http://schemas.microsoft.com/office/powerpoint/2010/main" val="242446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299ABDE-4E0F-4707-BAA2-1D420BA64E26}" type="slidenum">
              <a:rPr lang="en-US" smtClean="0"/>
              <a:pPr>
                <a:defRPr/>
              </a:pPr>
              <a:t>‹#›</a:t>
            </a:fld>
            <a:endParaRPr lang="en-US"/>
          </a:p>
        </p:txBody>
      </p:sp>
    </p:spTree>
    <p:extLst>
      <p:ext uri="{BB962C8B-B14F-4D97-AF65-F5344CB8AC3E}">
        <p14:creationId xmlns:p14="http://schemas.microsoft.com/office/powerpoint/2010/main" val="564004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A83659E5-65DB-42CF-81CD-162501281C34}" type="slidenum">
              <a:rPr lang="en-US" smtClean="0"/>
              <a:pPr>
                <a:defRPr/>
              </a:pPr>
              <a:t>‹#›</a:t>
            </a:fld>
            <a:endParaRPr lang="en-US"/>
          </a:p>
        </p:txBody>
      </p:sp>
    </p:spTree>
    <p:extLst>
      <p:ext uri="{BB962C8B-B14F-4D97-AF65-F5344CB8AC3E}">
        <p14:creationId xmlns:p14="http://schemas.microsoft.com/office/powerpoint/2010/main" val="1048641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41CF0FA-A4AF-4F9B-9C28-17E08EEBB710}" type="slidenum">
              <a:rPr lang="en-US" smtClean="0"/>
              <a:pPr>
                <a:defRPr/>
              </a:pPr>
              <a:t>‹#›</a:t>
            </a:fld>
            <a:endParaRPr lang="en-US"/>
          </a:p>
        </p:txBody>
      </p:sp>
    </p:spTree>
    <p:extLst>
      <p:ext uri="{BB962C8B-B14F-4D97-AF65-F5344CB8AC3E}">
        <p14:creationId xmlns:p14="http://schemas.microsoft.com/office/powerpoint/2010/main" val="2738633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D7DE38F-EFB9-412E-B9A0-78F142D9C1C8}" type="slidenum">
              <a:rPr lang="en-US" smtClean="0"/>
              <a:pPr>
                <a:defRPr/>
              </a:pPr>
              <a:t>‹#›</a:t>
            </a:fld>
            <a:endParaRPr lang="en-US"/>
          </a:p>
        </p:txBody>
      </p:sp>
    </p:spTree>
    <p:extLst>
      <p:ext uri="{BB962C8B-B14F-4D97-AF65-F5344CB8AC3E}">
        <p14:creationId xmlns:p14="http://schemas.microsoft.com/office/powerpoint/2010/main" val="2444760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557FAF4-459E-4002-8462-D6C9C2F87922}" type="slidenum">
              <a:rPr lang="en-US" smtClean="0"/>
              <a:pPr>
                <a:defRPr/>
              </a:pPr>
              <a:t>‹#›</a:t>
            </a:fld>
            <a:endParaRPr lang="en-US"/>
          </a:p>
        </p:txBody>
      </p:sp>
    </p:spTree>
    <p:extLst>
      <p:ext uri="{BB962C8B-B14F-4D97-AF65-F5344CB8AC3E}">
        <p14:creationId xmlns:p14="http://schemas.microsoft.com/office/powerpoint/2010/main" val="4208265159"/>
      </p:ext>
    </p:extLst>
  </p:cSld>
  <p:clrMap bg1="lt1" tx1="dk1" bg2="lt2" tx2="dk2" accent1="accent1" accent2="accent2" accent3="accent3" accent4="accent4" accent5="accent5" accent6="accent6" hlink="hlink" folHlink="folHlink"/>
  <p:sldLayoutIdLst>
    <p:sldLayoutId id="2147484385" r:id="rId1"/>
    <p:sldLayoutId id="2147484386" r:id="rId2"/>
    <p:sldLayoutId id="2147484387" r:id="rId3"/>
    <p:sldLayoutId id="2147484388" r:id="rId4"/>
    <p:sldLayoutId id="2147484389" r:id="rId5"/>
    <p:sldLayoutId id="2147484390" r:id="rId6"/>
    <p:sldLayoutId id="2147484391" r:id="rId7"/>
    <p:sldLayoutId id="2147484392" r:id="rId8"/>
    <p:sldLayoutId id="2147484393" r:id="rId9"/>
    <p:sldLayoutId id="2147484394" r:id="rId10"/>
    <p:sldLayoutId id="21474843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Ashley.reimann@fema.dhs.gov" TargetMode="External"/><Relationship Id="rId2" Type="http://schemas.openxmlformats.org/officeDocument/2006/relationships/hyperlink" Target="mailto:ron.davis@Illinois.gov"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F51152E-3641-46F0-AB44-CB756CC49839}"/>
              </a:ext>
            </a:extLst>
          </p:cNvPr>
          <p:cNvPicPr>
            <a:picLocks noChangeAspect="1"/>
          </p:cNvPicPr>
          <p:nvPr/>
        </p:nvPicPr>
        <p:blipFill rotWithShape="1">
          <a:blip r:embed="rId2">
            <a:alphaModFix amt="40000"/>
          </a:blip>
          <a:srcRect l="44" r="11089" b="1"/>
          <a:stretch/>
        </p:blipFill>
        <p:spPr>
          <a:xfrm>
            <a:off x="3132160" y="1021"/>
            <a:ext cx="9059839" cy="6855958"/>
          </a:xfrm>
          <a:prstGeom prst="rect">
            <a:avLst/>
          </a:prstGeom>
        </p:spPr>
      </p:pic>
      <p:sp>
        <p:nvSpPr>
          <p:cNvPr id="3" name="Subtitle 2"/>
          <p:cNvSpPr>
            <a:spLocks noGrp="1"/>
          </p:cNvSpPr>
          <p:nvPr>
            <p:ph type="subTitle" idx="1"/>
          </p:nvPr>
        </p:nvSpPr>
        <p:spPr>
          <a:xfrm>
            <a:off x="6383127" y="1752600"/>
            <a:ext cx="4972512" cy="2964888"/>
          </a:xfrm>
        </p:spPr>
        <p:txBody>
          <a:bodyPr>
            <a:normAutofit fontScale="92500" lnSpcReduction="10000"/>
          </a:bodyPr>
          <a:lstStyle/>
          <a:p>
            <a:pPr algn="l">
              <a:lnSpc>
                <a:spcPct val="120000"/>
              </a:lnSpc>
            </a:pPr>
            <a:r>
              <a:rPr lang="en-US" sz="2800" b="1" dirty="0">
                <a:latin typeface="Georgia" pitchFamily="18" charset="0"/>
              </a:rPr>
              <a:t>IDNR Floodplain Ordinance Updates</a:t>
            </a:r>
          </a:p>
          <a:p>
            <a:pPr algn="l"/>
            <a:endParaRPr lang="en-US" sz="2800" b="1" dirty="0">
              <a:latin typeface="Georgia" pitchFamily="18" charset="0"/>
            </a:endParaRPr>
          </a:p>
          <a:p>
            <a:pPr algn="l">
              <a:lnSpc>
                <a:spcPct val="110000"/>
              </a:lnSpc>
            </a:pPr>
            <a:r>
              <a:rPr lang="en-US" sz="2800" b="1" dirty="0">
                <a:latin typeface="Georgia" pitchFamily="18" charset="0"/>
              </a:rPr>
              <a:t>IAFSM Conference</a:t>
            </a:r>
            <a:endParaRPr lang="en-US" sz="2800" b="1" baseline="68000" dirty="0">
              <a:latin typeface="Georgia" pitchFamily="18" charset="0"/>
            </a:endParaRPr>
          </a:p>
          <a:p>
            <a:pPr algn="l"/>
            <a:endParaRPr lang="en-US" sz="2800" b="1" dirty="0">
              <a:latin typeface="Georgia" pitchFamily="18" charset="0"/>
            </a:endParaRPr>
          </a:p>
          <a:p>
            <a:pPr algn="l"/>
            <a:r>
              <a:rPr lang="en-US" sz="2800" b="1" dirty="0">
                <a:latin typeface="Georgia" pitchFamily="18" charset="0"/>
              </a:rPr>
              <a:t>March 8, 2022</a:t>
            </a:r>
          </a:p>
          <a:p>
            <a:pPr algn="l"/>
            <a:endParaRPr lang="en-US" sz="1300" b="1" dirty="0">
              <a:latin typeface="Georgia" pitchFamily="18" charset="0"/>
            </a:endParaRPr>
          </a:p>
          <a:p>
            <a:pPr algn="l"/>
            <a:endParaRPr lang="en-US" sz="1300" b="1" dirty="0">
              <a:latin typeface="Georgia" pitchFamily="18" charset="0"/>
            </a:endParaRPr>
          </a:p>
          <a:p>
            <a:pPr algn="l"/>
            <a:endParaRPr lang="en-US" sz="1300" b="1" dirty="0">
              <a:latin typeface="Georgia" pitchFamily="18" charset="0"/>
            </a:endParaRPr>
          </a:p>
        </p:txBody>
      </p:sp>
      <p:sp>
        <p:nvSpPr>
          <p:cNvPr id="17" name="Freeform: Shape 16">
            <a:extLst>
              <a:ext uri="{FF2B5EF4-FFF2-40B4-BE49-F238E27FC236}">
                <a16:creationId xmlns:a16="http://schemas.microsoft.com/office/drawing/2014/main" id="{9453FF84-60C1-4EA8-B49B-1B8C2D0C5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859484" cy="6857997"/>
          </a:xfrm>
          <a:custGeom>
            <a:avLst/>
            <a:gdLst>
              <a:gd name="connsiteX0" fmla="*/ 3198825 w 5859484"/>
              <a:gd name="connsiteY0" fmla="*/ 0 h 6857997"/>
              <a:gd name="connsiteX1" fmla="*/ 3962351 w 5859484"/>
              <a:gd name="connsiteY1" fmla="*/ 0 h 6857997"/>
              <a:gd name="connsiteX2" fmla="*/ 4129776 w 5859484"/>
              <a:gd name="connsiteY2" fmla="*/ 128761 h 6857997"/>
              <a:gd name="connsiteX3" fmla="*/ 5859484 w 5859484"/>
              <a:gd name="connsiteY3" fmla="*/ 3718209 h 6857997"/>
              <a:gd name="connsiteX4" fmla="*/ 4624700 w 5859484"/>
              <a:gd name="connsiteY4" fmla="*/ 6845880 h 6857997"/>
              <a:gd name="connsiteX5" fmla="*/ 4612896 w 5859484"/>
              <a:gd name="connsiteY5" fmla="*/ 6857997 h 6857997"/>
              <a:gd name="connsiteX6" fmla="*/ 4017658 w 5859484"/>
              <a:gd name="connsiteY6" fmla="*/ 6857997 h 6857997"/>
              <a:gd name="connsiteX7" fmla="*/ 4173230 w 5859484"/>
              <a:gd name="connsiteY7" fmla="*/ 6719623 h 6857997"/>
              <a:gd name="connsiteX8" fmla="*/ 5443583 w 5859484"/>
              <a:gd name="connsiteY8" fmla="*/ 3718209 h 6857997"/>
              <a:gd name="connsiteX9" fmla="*/ 3355352 w 5859484"/>
              <a:gd name="connsiteY9" fmla="*/ 88079 h 6857997"/>
              <a:gd name="connsiteX10" fmla="*/ 0 w 5859484"/>
              <a:gd name="connsiteY10" fmla="*/ 0 h 6857997"/>
              <a:gd name="connsiteX11" fmla="*/ 2941255 w 5859484"/>
              <a:gd name="connsiteY11" fmla="*/ 0 h 6857997"/>
              <a:gd name="connsiteX12" fmla="*/ 3117080 w 5859484"/>
              <a:gd name="connsiteY12" fmla="*/ 88129 h 6857997"/>
              <a:gd name="connsiteX13" fmla="*/ 5324754 w 5859484"/>
              <a:gd name="connsiteY13" fmla="*/ 3718209 h 6857997"/>
              <a:gd name="connsiteX14" fmla="*/ 4089206 w 5859484"/>
              <a:gd name="connsiteY14" fmla="*/ 6637392 h 6857997"/>
              <a:gd name="connsiteX15" fmla="*/ 3841183 w 5859484"/>
              <a:gd name="connsiteY15" fmla="*/ 6857997 h 6857997"/>
              <a:gd name="connsiteX16" fmla="*/ 0 w 5859484"/>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59484" h="6857997">
                <a:moveTo>
                  <a:pt x="3198825" y="0"/>
                </a:moveTo>
                <a:lnTo>
                  <a:pt x="3962351" y="0"/>
                </a:lnTo>
                <a:lnTo>
                  <a:pt x="4129776" y="128761"/>
                </a:lnTo>
                <a:cubicBezTo>
                  <a:pt x="5186152" y="981944"/>
                  <a:pt x="5859484" y="2273123"/>
                  <a:pt x="5859484" y="3718209"/>
                </a:cubicBezTo>
                <a:cubicBezTo>
                  <a:pt x="5859484" y="4922447"/>
                  <a:pt x="5391893" y="6019805"/>
                  <a:pt x="4624700" y="6845880"/>
                </a:cubicBezTo>
                <a:lnTo>
                  <a:pt x="4612896" y="6857997"/>
                </a:lnTo>
                <a:lnTo>
                  <a:pt x="4017658" y="6857997"/>
                </a:lnTo>
                <a:lnTo>
                  <a:pt x="4173230" y="6719623"/>
                </a:lnTo>
                <a:cubicBezTo>
                  <a:pt x="4958119" y="5951494"/>
                  <a:pt x="5443583" y="4890334"/>
                  <a:pt x="5443583" y="3718209"/>
                </a:cubicBezTo>
                <a:cubicBezTo>
                  <a:pt x="5443583" y="2179795"/>
                  <a:pt x="4607295" y="832535"/>
                  <a:pt x="3355352" y="88079"/>
                </a:cubicBezTo>
                <a:close/>
                <a:moveTo>
                  <a:pt x="0" y="0"/>
                </a:moveTo>
                <a:lnTo>
                  <a:pt x="2941255" y="0"/>
                </a:lnTo>
                <a:lnTo>
                  <a:pt x="3117080" y="88129"/>
                </a:lnTo>
                <a:cubicBezTo>
                  <a:pt x="4432070" y="787221"/>
                  <a:pt x="5324754" y="2150692"/>
                  <a:pt x="5324754" y="3718209"/>
                </a:cubicBezTo>
                <a:cubicBezTo>
                  <a:pt x="5324754" y="4858221"/>
                  <a:pt x="4852591" y="5890308"/>
                  <a:pt x="4089206" y="6637392"/>
                </a:cubicBezTo>
                <a:lnTo>
                  <a:pt x="3841183" y="6857997"/>
                </a:lnTo>
                <a:lnTo>
                  <a:pt x="0" y="6857997"/>
                </a:lnTo>
                <a:close/>
              </a:path>
            </a:pathLst>
          </a:cu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Picture 9">
            <a:extLst>
              <a:ext uri="{FF2B5EF4-FFF2-40B4-BE49-F238E27FC236}">
                <a16:creationId xmlns:a16="http://schemas.microsoft.com/office/drawing/2014/main" id="{A08844C7-8A1F-4BB8-9364-AD891DA8433E}"/>
              </a:ext>
            </a:extLst>
          </p:cNvPr>
          <p:cNvPicPr>
            <a:picLocks noChangeAspect="1"/>
          </p:cNvPicPr>
          <p:nvPr/>
        </p:nvPicPr>
        <p:blipFill rotWithShape="1">
          <a:blip r:embed="rId3"/>
          <a:srcRect l="24140" r="7418" b="-1"/>
          <a:stretch/>
        </p:blipFill>
        <p:spPr>
          <a:xfrm>
            <a:off x="1" y="2"/>
            <a:ext cx="6095695"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pic>
        <p:nvPicPr>
          <p:cNvPr id="7" name="Picture 5" descr="[Agency Logo]">
            <a:extLst>
              <a:ext uri="{FF2B5EF4-FFF2-40B4-BE49-F238E27FC236}">
                <a16:creationId xmlns:a16="http://schemas.microsoft.com/office/drawing/2014/main" id="{69491124-3249-4A61-BB0F-3CAE71CD5EF3}"/>
              </a:ext>
            </a:extLst>
          </p:cNvPr>
          <p:cNvPicPr>
            <a:picLocks noChangeAspect="1" noChangeArrowheads="1"/>
          </p:cNvPicPr>
          <p:nvPr/>
        </p:nvPicPr>
        <p:blipFill>
          <a:blip r:embed="rId4" cstate="print"/>
          <a:srcRect/>
          <a:stretch>
            <a:fillRect/>
          </a:stretch>
        </p:blipFill>
        <p:spPr bwMode="auto">
          <a:xfrm>
            <a:off x="10753490" y="4505415"/>
            <a:ext cx="1034736" cy="1966965"/>
          </a:xfrm>
          <a:prstGeom prst="rect">
            <a:avLst/>
          </a:prstGeom>
          <a:noFill/>
          <a:ln w="9525">
            <a:noFill/>
            <a:miter lim="800000"/>
            <a:headEnd/>
            <a:tailEnd/>
          </a:ln>
        </p:spPr>
      </p:pic>
    </p:spTree>
    <p:extLst>
      <p:ext uri="{BB962C8B-B14F-4D97-AF65-F5344CB8AC3E}">
        <p14:creationId xmlns:p14="http://schemas.microsoft.com/office/powerpoint/2010/main" val="21259260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E38EA9-A645-4032-8BF0-FE98EA5FF453}"/>
              </a:ext>
            </a:extLst>
          </p:cNvPr>
          <p:cNvSpPr>
            <a:spLocks noGrp="1"/>
          </p:cNvSpPr>
          <p:nvPr>
            <p:ph type="title"/>
          </p:nvPr>
        </p:nvSpPr>
        <p:spPr>
          <a:xfrm>
            <a:off x="0" y="304800"/>
            <a:ext cx="12192000" cy="990600"/>
          </a:xfrm>
          <a:solidFill>
            <a:schemeClr val="bg2">
              <a:lumMod val="75000"/>
            </a:schemeClr>
          </a:solidFill>
        </p:spPr>
        <p:txBody>
          <a:bodyPr anchor="ctr" anchorCtr="0">
            <a:normAutofit/>
          </a:bodyPr>
          <a:lstStyle/>
          <a:p>
            <a:r>
              <a:rPr lang="en-US" b="1" dirty="0"/>
              <a:t>	Text changes - Critical Facility</a:t>
            </a:r>
          </a:p>
        </p:txBody>
      </p:sp>
      <p:sp>
        <p:nvSpPr>
          <p:cNvPr id="6" name="TextBox 5">
            <a:extLst>
              <a:ext uri="{FF2B5EF4-FFF2-40B4-BE49-F238E27FC236}">
                <a16:creationId xmlns:a16="http://schemas.microsoft.com/office/drawing/2014/main" id="{74D9F767-9B64-4512-862D-91A96324E749}"/>
              </a:ext>
            </a:extLst>
          </p:cNvPr>
          <p:cNvSpPr txBox="1"/>
          <p:nvPr/>
        </p:nvSpPr>
        <p:spPr>
          <a:xfrm>
            <a:off x="280848" y="1613118"/>
            <a:ext cx="10536873" cy="4401205"/>
          </a:xfrm>
          <a:prstGeom prst="rect">
            <a:avLst/>
          </a:prstGeom>
          <a:noFill/>
        </p:spPr>
        <p:txBody>
          <a:bodyPr wrap="square" rtlCol="0">
            <a:spAutoFit/>
          </a:bodyPr>
          <a:lstStyle/>
          <a:p>
            <a:pPr marL="457200" indent="-457200">
              <a:buFont typeface="Arial" panose="020B0604020202020204" pitchFamily="34" charset="0"/>
              <a:buChar char="•"/>
            </a:pPr>
            <a:r>
              <a:rPr lang="en-US" sz="2800" dirty="0"/>
              <a:t>No “feasible alternative site” language removed.</a:t>
            </a:r>
          </a:p>
          <a:p>
            <a:pPr marL="457200" indent="-457200">
              <a:buFont typeface="Arial" panose="020B0604020202020204" pitchFamily="34" charset="0"/>
              <a:buChar char="•"/>
            </a:pPr>
            <a:r>
              <a:rPr lang="en-US" sz="2800" dirty="0"/>
              <a:t>FPA required to compare a site’s ground elevation for critical facility to the 0.2% annual chance flood elevation.</a:t>
            </a:r>
          </a:p>
          <a:p>
            <a:pPr marL="457200" indent="-457200">
              <a:buFont typeface="Arial" panose="020B0604020202020204" pitchFamily="34" charset="0"/>
              <a:buChar char="•"/>
            </a:pPr>
            <a:r>
              <a:rPr lang="en-US" sz="2800" dirty="0"/>
              <a:t>Clarifies that </a:t>
            </a:r>
            <a:r>
              <a:rPr lang="en-US" sz="2800" u="sng" dirty="0"/>
              <a:t>buildings</a:t>
            </a:r>
            <a:r>
              <a:rPr lang="en-US" sz="2800" dirty="0"/>
              <a:t> must have lowest floor elevated to 0.2 % flood elevation or 1% elevation plus 3 feet.</a:t>
            </a:r>
          </a:p>
          <a:p>
            <a:pPr marL="457200" indent="-457200">
              <a:buFont typeface="Arial" panose="020B0604020202020204" pitchFamily="34" charset="0"/>
              <a:buChar char="•"/>
            </a:pPr>
            <a:r>
              <a:rPr lang="en-US" sz="2800" dirty="0"/>
              <a:t>Adequate parking for staffing of facilities must be provided above the BFE required.</a:t>
            </a:r>
          </a:p>
          <a:p>
            <a:pPr marL="457200" indent="-457200">
              <a:buFont typeface="Arial" panose="020B0604020202020204" pitchFamily="34" charset="0"/>
              <a:buChar char="•"/>
            </a:pPr>
            <a:r>
              <a:rPr lang="en-US" sz="2800" dirty="0"/>
              <a:t>Access routes to be reviewed and “should” be above the BFE.</a:t>
            </a:r>
          </a:p>
          <a:p>
            <a:pPr marL="457200" indent="-457200">
              <a:buFont typeface="Arial" panose="020B0604020202020204" pitchFamily="34" charset="0"/>
              <a:buChar char="•"/>
            </a:pPr>
            <a:r>
              <a:rPr lang="en-US" sz="2800" dirty="0"/>
              <a:t>Critical facilities list in body of the ordinance.</a:t>
            </a:r>
          </a:p>
          <a:p>
            <a:pPr marL="457200" indent="-457200">
              <a:buFont typeface="Arial" panose="020B0604020202020204" pitchFamily="34" charset="0"/>
              <a:buChar char="•"/>
            </a:pPr>
            <a:r>
              <a:rPr lang="en-US" sz="2800" dirty="0"/>
              <a:t>Floodproofing and sealing measures listed as a protection measure.</a:t>
            </a:r>
          </a:p>
        </p:txBody>
      </p:sp>
      <p:pic>
        <p:nvPicPr>
          <p:cNvPr id="4" name="Picture 5" descr="[Agency Logo]">
            <a:extLst>
              <a:ext uri="{FF2B5EF4-FFF2-40B4-BE49-F238E27FC236}">
                <a16:creationId xmlns:a16="http://schemas.microsoft.com/office/drawing/2014/main" id="{091C5B93-A3A3-4ED4-9244-C5D42A0CF4E5}"/>
              </a:ext>
            </a:extLst>
          </p:cNvPr>
          <p:cNvPicPr>
            <a:picLocks noChangeAspect="1" noChangeArrowheads="1"/>
          </p:cNvPicPr>
          <p:nvPr/>
        </p:nvPicPr>
        <p:blipFill>
          <a:blip r:embed="rId2" cstate="print"/>
          <a:srcRect/>
          <a:stretch>
            <a:fillRect/>
          </a:stretch>
        </p:blipFill>
        <p:spPr bwMode="auto">
          <a:xfrm>
            <a:off x="11317357" y="5227585"/>
            <a:ext cx="593795" cy="1128765"/>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7B72B804-8A45-4B6B-901A-5897F9197D11}"/>
              </a:ext>
            </a:extLst>
          </p:cNvPr>
          <p:cNvSpPr>
            <a:spLocks noGrp="1"/>
          </p:cNvSpPr>
          <p:nvPr>
            <p:ph type="sldNum" sz="quarter" idx="12"/>
          </p:nvPr>
        </p:nvSpPr>
        <p:spPr/>
        <p:txBody>
          <a:bodyPr/>
          <a:lstStyle/>
          <a:p>
            <a:pPr>
              <a:defRPr/>
            </a:pPr>
            <a:fld id="{3EF16C4A-25AF-4691-ABC6-9E96332EA6F0}" type="slidenum">
              <a:rPr lang="en-US" smtClean="0"/>
              <a:pPr>
                <a:defRPr/>
              </a:pPr>
              <a:t>10</a:t>
            </a:fld>
            <a:endParaRPr lang="en-US"/>
          </a:p>
        </p:txBody>
      </p:sp>
    </p:spTree>
    <p:extLst>
      <p:ext uri="{BB962C8B-B14F-4D97-AF65-F5344CB8AC3E}">
        <p14:creationId xmlns:p14="http://schemas.microsoft.com/office/powerpoint/2010/main" val="2384916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E38EA9-A645-4032-8BF0-FE98EA5FF453}"/>
              </a:ext>
            </a:extLst>
          </p:cNvPr>
          <p:cNvSpPr>
            <a:spLocks noGrp="1"/>
          </p:cNvSpPr>
          <p:nvPr>
            <p:ph type="title"/>
          </p:nvPr>
        </p:nvSpPr>
        <p:spPr>
          <a:xfrm>
            <a:off x="0" y="304800"/>
            <a:ext cx="12192000" cy="990600"/>
          </a:xfrm>
          <a:solidFill>
            <a:schemeClr val="bg2">
              <a:lumMod val="75000"/>
            </a:schemeClr>
          </a:solidFill>
        </p:spPr>
        <p:txBody>
          <a:bodyPr anchor="ctr" anchorCtr="0">
            <a:normAutofit/>
          </a:bodyPr>
          <a:lstStyle/>
          <a:p>
            <a:r>
              <a:rPr lang="en-US" b="1" dirty="0"/>
              <a:t>	Text changes – LOMRs/ CLOMRs</a:t>
            </a:r>
          </a:p>
        </p:txBody>
      </p:sp>
      <p:sp>
        <p:nvSpPr>
          <p:cNvPr id="6" name="TextBox 5">
            <a:extLst>
              <a:ext uri="{FF2B5EF4-FFF2-40B4-BE49-F238E27FC236}">
                <a16:creationId xmlns:a16="http://schemas.microsoft.com/office/drawing/2014/main" id="{74D9F767-9B64-4512-862D-91A96324E749}"/>
              </a:ext>
            </a:extLst>
          </p:cNvPr>
          <p:cNvSpPr txBox="1"/>
          <p:nvPr/>
        </p:nvSpPr>
        <p:spPr>
          <a:xfrm>
            <a:off x="609600" y="1600200"/>
            <a:ext cx="10055721" cy="3970318"/>
          </a:xfrm>
          <a:prstGeom prst="rect">
            <a:avLst/>
          </a:prstGeom>
          <a:noFill/>
        </p:spPr>
        <p:txBody>
          <a:bodyPr wrap="square" rtlCol="0">
            <a:spAutoFit/>
          </a:bodyPr>
          <a:lstStyle/>
          <a:p>
            <a:pPr marL="457200" indent="-457200">
              <a:buFont typeface="Arial" panose="020B0604020202020204" pitchFamily="34" charset="0"/>
              <a:buChar char="•"/>
            </a:pPr>
            <a:r>
              <a:rPr lang="en-US" sz="2800" dirty="0"/>
              <a:t>CLOMR required for BFE increases due to floodway. encroachments or BFE increases in a Zone A.</a:t>
            </a:r>
          </a:p>
          <a:p>
            <a:pPr marL="457200" indent="-457200">
              <a:buFont typeface="Arial" panose="020B0604020202020204" pitchFamily="34" charset="0"/>
              <a:buChar char="•"/>
            </a:pPr>
            <a:r>
              <a:rPr lang="en-US" sz="2800" dirty="0"/>
              <a:t>Clarifies that grading permits may be issued but no permits for buildings before the LOMR is issued.</a:t>
            </a:r>
          </a:p>
          <a:p>
            <a:pPr marL="457200" indent="-457200">
              <a:buFont typeface="Arial" panose="020B0604020202020204" pitchFamily="34" charset="0"/>
              <a:buChar char="•"/>
            </a:pPr>
            <a:r>
              <a:rPr lang="en-US" sz="2800" dirty="0"/>
              <a:t>Clarifies LOMR-Based on Fill and gives communities opportunity to outright prohibit basements in any fill used to elevate a site above the BFE.</a:t>
            </a:r>
          </a:p>
          <a:p>
            <a:pPr marL="457200" indent="-457200">
              <a:buFont typeface="Arial" panose="020B0604020202020204" pitchFamily="34" charset="0"/>
              <a:buChar char="•"/>
            </a:pPr>
            <a:r>
              <a:rPr lang="en-US" sz="2800" dirty="0"/>
              <a:t>If basement allowed, calls out TB 10-01 and explains Reasonably Safe responsibilities of the local FPA.</a:t>
            </a:r>
          </a:p>
        </p:txBody>
      </p:sp>
      <p:pic>
        <p:nvPicPr>
          <p:cNvPr id="4" name="Picture 5" descr="[Agency Logo]">
            <a:extLst>
              <a:ext uri="{FF2B5EF4-FFF2-40B4-BE49-F238E27FC236}">
                <a16:creationId xmlns:a16="http://schemas.microsoft.com/office/drawing/2014/main" id="{11DE501F-5208-4A00-9162-A829E231AD95}"/>
              </a:ext>
            </a:extLst>
          </p:cNvPr>
          <p:cNvPicPr>
            <a:picLocks noChangeAspect="1" noChangeArrowheads="1"/>
          </p:cNvPicPr>
          <p:nvPr/>
        </p:nvPicPr>
        <p:blipFill>
          <a:blip r:embed="rId2" cstate="print"/>
          <a:srcRect/>
          <a:stretch>
            <a:fillRect/>
          </a:stretch>
        </p:blipFill>
        <p:spPr bwMode="auto">
          <a:xfrm>
            <a:off x="11340548" y="5217646"/>
            <a:ext cx="593795" cy="1128765"/>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BA854ACE-DA1A-4555-B45E-A0658612B892}"/>
              </a:ext>
            </a:extLst>
          </p:cNvPr>
          <p:cNvSpPr>
            <a:spLocks noGrp="1"/>
          </p:cNvSpPr>
          <p:nvPr>
            <p:ph type="sldNum" sz="quarter" idx="12"/>
          </p:nvPr>
        </p:nvSpPr>
        <p:spPr/>
        <p:txBody>
          <a:bodyPr/>
          <a:lstStyle/>
          <a:p>
            <a:pPr>
              <a:defRPr/>
            </a:pPr>
            <a:fld id="{3EF16C4A-25AF-4691-ABC6-9E96332EA6F0}" type="slidenum">
              <a:rPr lang="en-US" smtClean="0"/>
              <a:pPr>
                <a:defRPr/>
              </a:pPr>
              <a:t>11</a:t>
            </a:fld>
            <a:endParaRPr lang="en-US"/>
          </a:p>
        </p:txBody>
      </p:sp>
    </p:spTree>
    <p:extLst>
      <p:ext uri="{BB962C8B-B14F-4D97-AF65-F5344CB8AC3E}">
        <p14:creationId xmlns:p14="http://schemas.microsoft.com/office/powerpoint/2010/main" val="3714382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E38EA9-A645-4032-8BF0-FE98EA5FF453}"/>
              </a:ext>
            </a:extLst>
          </p:cNvPr>
          <p:cNvSpPr>
            <a:spLocks noGrp="1"/>
          </p:cNvSpPr>
          <p:nvPr>
            <p:ph type="title"/>
          </p:nvPr>
        </p:nvSpPr>
        <p:spPr>
          <a:xfrm>
            <a:off x="0" y="304800"/>
            <a:ext cx="12192000" cy="990600"/>
          </a:xfrm>
          <a:solidFill>
            <a:schemeClr val="bg2">
              <a:lumMod val="75000"/>
            </a:schemeClr>
          </a:solidFill>
        </p:spPr>
        <p:txBody>
          <a:bodyPr anchor="ctr" anchorCtr="0">
            <a:normAutofit/>
          </a:bodyPr>
          <a:lstStyle/>
          <a:p>
            <a:r>
              <a:rPr lang="en-US" b="1" dirty="0"/>
              <a:t>	 Text changes – Start of Construction</a:t>
            </a:r>
          </a:p>
        </p:txBody>
      </p:sp>
      <p:sp>
        <p:nvSpPr>
          <p:cNvPr id="6" name="TextBox 5">
            <a:extLst>
              <a:ext uri="{FF2B5EF4-FFF2-40B4-BE49-F238E27FC236}">
                <a16:creationId xmlns:a16="http://schemas.microsoft.com/office/drawing/2014/main" id="{74D9F767-9B64-4512-862D-91A96324E749}"/>
              </a:ext>
            </a:extLst>
          </p:cNvPr>
          <p:cNvSpPr txBox="1"/>
          <p:nvPr/>
        </p:nvSpPr>
        <p:spPr>
          <a:xfrm>
            <a:off x="762000" y="1613118"/>
            <a:ext cx="10055721" cy="3477875"/>
          </a:xfrm>
          <a:prstGeom prst="rect">
            <a:avLst/>
          </a:prstGeom>
          <a:noFill/>
        </p:spPr>
        <p:txBody>
          <a:bodyPr wrap="square" rtlCol="0">
            <a:spAutoFit/>
          </a:bodyPr>
          <a:lstStyle/>
          <a:p>
            <a:pPr marL="457200" indent="-457200">
              <a:buFont typeface="Arial" panose="020B0604020202020204" pitchFamily="34" charset="0"/>
              <a:buChar char="•"/>
            </a:pPr>
            <a:r>
              <a:rPr lang="en-US" sz="2800" dirty="0"/>
              <a:t>Per the NFIP federal code all permits must expire in 180 days if the “start of construction” has not begun.</a:t>
            </a:r>
          </a:p>
          <a:p>
            <a:pPr marL="457200" indent="-457200">
              <a:buFont typeface="Arial" panose="020B0604020202020204" pitchFamily="34" charset="0"/>
              <a:buChar char="•"/>
            </a:pPr>
            <a:endParaRPr lang="en-US" sz="800" dirty="0"/>
          </a:p>
          <a:p>
            <a:pPr marL="457200" indent="-457200">
              <a:buFont typeface="Arial" panose="020B0604020202020204" pitchFamily="34" charset="0"/>
              <a:buChar char="•"/>
            </a:pPr>
            <a:r>
              <a:rPr lang="en-US" sz="2800" dirty="0"/>
              <a:t>Start of construction definition is concerned with buildings – not grading or utilities.  Pouring of the slab, installation of piles, foundations, etc.</a:t>
            </a:r>
          </a:p>
          <a:p>
            <a:pPr marL="457200" indent="-457200">
              <a:buFont typeface="Arial" panose="020B0604020202020204" pitchFamily="34" charset="0"/>
              <a:buChar char="•"/>
            </a:pPr>
            <a:endParaRPr lang="en-US" sz="800" dirty="0"/>
          </a:p>
          <a:p>
            <a:pPr marL="457200" indent="-457200">
              <a:buFont typeface="Arial" panose="020B0604020202020204" pitchFamily="34" charset="0"/>
              <a:buChar char="•"/>
            </a:pPr>
            <a:r>
              <a:rPr lang="en-US" sz="2800" dirty="0"/>
              <a:t>To provide for new maps or LOMRs where the BFE increases.</a:t>
            </a:r>
          </a:p>
          <a:p>
            <a:pPr marL="457200" indent="-457200">
              <a:buFont typeface="Arial" panose="020B0604020202020204" pitchFamily="34" charset="0"/>
              <a:buChar char="•"/>
            </a:pPr>
            <a:endParaRPr lang="en-US" sz="800" dirty="0"/>
          </a:p>
          <a:p>
            <a:pPr marL="457200" indent="-457200">
              <a:buFont typeface="Arial" panose="020B0604020202020204" pitchFamily="34" charset="0"/>
              <a:buChar char="•"/>
            </a:pPr>
            <a:r>
              <a:rPr lang="en-US" sz="2800" dirty="0"/>
              <a:t>Some communities allow permits to last for 2 or 3 years.</a:t>
            </a:r>
          </a:p>
        </p:txBody>
      </p:sp>
      <p:pic>
        <p:nvPicPr>
          <p:cNvPr id="4" name="Picture 5" descr="[Agency Logo]">
            <a:extLst>
              <a:ext uri="{FF2B5EF4-FFF2-40B4-BE49-F238E27FC236}">
                <a16:creationId xmlns:a16="http://schemas.microsoft.com/office/drawing/2014/main" id="{0B8AADC3-7814-4C06-9B70-C9D882BBB5FB}"/>
              </a:ext>
            </a:extLst>
          </p:cNvPr>
          <p:cNvPicPr>
            <a:picLocks noChangeAspect="1" noChangeArrowheads="1"/>
          </p:cNvPicPr>
          <p:nvPr/>
        </p:nvPicPr>
        <p:blipFill>
          <a:blip r:embed="rId2" cstate="print"/>
          <a:srcRect/>
          <a:stretch>
            <a:fillRect/>
          </a:stretch>
        </p:blipFill>
        <p:spPr bwMode="auto">
          <a:xfrm>
            <a:off x="11237843" y="5227585"/>
            <a:ext cx="593795" cy="1128765"/>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FBB4C5EC-3DF4-462E-8B3B-791AAC811A27}"/>
              </a:ext>
            </a:extLst>
          </p:cNvPr>
          <p:cNvSpPr>
            <a:spLocks noGrp="1"/>
          </p:cNvSpPr>
          <p:nvPr>
            <p:ph type="sldNum" sz="quarter" idx="12"/>
          </p:nvPr>
        </p:nvSpPr>
        <p:spPr/>
        <p:txBody>
          <a:bodyPr/>
          <a:lstStyle/>
          <a:p>
            <a:pPr>
              <a:defRPr/>
            </a:pPr>
            <a:fld id="{3EF16C4A-25AF-4691-ABC6-9E96332EA6F0}" type="slidenum">
              <a:rPr lang="en-US" smtClean="0"/>
              <a:pPr>
                <a:defRPr/>
              </a:pPr>
              <a:t>12</a:t>
            </a:fld>
            <a:endParaRPr lang="en-US"/>
          </a:p>
        </p:txBody>
      </p:sp>
    </p:spTree>
    <p:extLst>
      <p:ext uri="{BB962C8B-B14F-4D97-AF65-F5344CB8AC3E}">
        <p14:creationId xmlns:p14="http://schemas.microsoft.com/office/powerpoint/2010/main" val="2654695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E38EA9-A645-4032-8BF0-FE98EA5FF453}"/>
              </a:ext>
            </a:extLst>
          </p:cNvPr>
          <p:cNvSpPr>
            <a:spLocks noGrp="1"/>
          </p:cNvSpPr>
          <p:nvPr>
            <p:ph type="title"/>
          </p:nvPr>
        </p:nvSpPr>
        <p:spPr>
          <a:xfrm>
            <a:off x="0" y="304800"/>
            <a:ext cx="12192000" cy="990600"/>
          </a:xfrm>
          <a:solidFill>
            <a:schemeClr val="bg2">
              <a:lumMod val="75000"/>
            </a:schemeClr>
          </a:solidFill>
        </p:spPr>
        <p:txBody>
          <a:bodyPr anchor="ctr" anchorCtr="0">
            <a:normAutofit/>
          </a:bodyPr>
          <a:lstStyle/>
          <a:p>
            <a:r>
              <a:rPr lang="en-US" b="1" dirty="0"/>
              <a:t>	Start of Construction and Permit Expiration</a:t>
            </a:r>
          </a:p>
        </p:txBody>
      </p:sp>
      <p:sp>
        <p:nvSpPr>
          <p:cNvPr id="6" name="TextBox 5">
            <a:extLst>
              <a:ext uri="{FF2B5EF4-FFF2-40B4-BE49-F238E27FC236}">
                <a16:creationId xmlns:a16="http://schemas.microsoft.com/office/drawing/2014/main" id="{74D9F767-9B64-4512-862D-91A96324E749}"/>
              </a:ext>
            </a:extLst>
          </p:cNvPr>
          <p:cNvSpPr txBox="1"/>
          <p:nvPr/>
        </p:nvSpPr>
        <p:spPr>
          <a:xfrm>
            <a:off x="533400" y="1613118"/>
            <a:ext cx="11506200" cy="4832092"/>
          </a:xfrm>
          <a:prstGeom prst="rect">
            <a:avLst/>
          </a:prstGeom>
          <a:noFill/>
        </p:spPr>
        <p:txBody>
          <a:bodyPr wrap="square" rtlCol="0">
            <a:spAutoFit/>
          </a:bodyPr>
          <a:lstStyle/>
          <a:p>
            <a:r>
              <a:rPr lang="en-US" sz="2800" u="sng" dirty="0"/>
              <a:t>A development permit or approval shall become invalid unless the actual Start of Construction, as defined, for work authorized by such permit, is commenced within 180 days after its issuance,</a:t>
            </a:r>
            <a:r>
              <a:rPr lang="en-US" sz="2800" dirty="0"/>
              <a:t> or if the work authorized is suspended or abandoned for a period of 180 days after the work commences. </a:t>
            </a:r>
            <a:r>
              <a:rPr lang="en-US" sz="2800" u="sng" dirty="0"/>
              <a:t>All permitted work shall be completed within (*Insert twelve (12) months, eighteen (18) months or a local permit expiration period) after the date of issuance of the permit or the permit shall expire. </a:t>
            </a:r>
            <a:r>
              <a:rPr lang="en-US" sz="2800" dirty="0"/>
              <a:t>Time extensions, of not more than 180 days each, may be granted, in writing, by the _____________. </a:t>
            </a:r>
            <a:r>
              <a:rPr lang="en-US" sz="2800" b="1" dirty="0"/>
              <a:t>Time extensions shall be granted only if the original permit is compliant with this ordinance and the FIRM and FIS in effect at the time the extension is granted.</a:t>
            </a:r>
          </a:p>
        </p:txBody>
      </p:sp>
      <p:sp>
        <p:nvSpPr>
          <p:cNvPr id="2" name="Slide Number Placeholder 1">
            <a:extLst>
              <a:ext uri="{FF2B5EF4-FFF2-40B4-BE49-F238E27FC236}">
                <a16:creationId xmlns:a16="http://schemas.microsoft.com/office/drawing/2014/main" id="{5E15040C-B9B0-4ACA-9AEB-6209439B47B3}"/>
              </a:ext>
            </a:extLst>
          </p:cNvPr>
          <p:cNvSpPr>
            <a:spLocks noGrp="1"/>
          </p:cNvSpPr>
          <p:nvPr>
            <p:ph type="sldNum" sz="quarter" idx="12"/>
          </p:nvPr>
        </p:nvSpPr>
        <p:spPr/>
        <p:txBody>
          <a:bodyPr/>
          <a:lstStyle/>
          <a:p>
            <a:pPr>
              <a:defRPr/>
            </a:pPr>
            <a:fld id="{3EF16C4A-25AF-4691-ABC6-9E96332EA6F0}" type="slidenum">
              <a:rPr lang="en-US" smtClean="0"/>
              <a:pPr>
                <a:defRPr/>
              </a:pPr>
              <a:t>13</a:t>
            </a:fld>
            <a:endParaRPr lang="en-US"/>
          </a:p>
        </p:txBody>
      </p:sp>
    </p:spTree>
    <p:extLst>
      <p:ext uri="{BB962C8B-B14F-4D97-AF65-F5344CB8AC3E}">
        <p14:creationId xmlns:p14="http://schemas.microsoft.com/office/powerpoint/2010/main" val="2177304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E38EA9-A645-4032-8BF0-FE98EA5FF453}"/>
              </a:ext>
            </a:extLst>
          </p:cNvPr>
          <p:cNvSpPr>
            <a:spLocks noGrp="1"/>
          </p:cNvSpPr>
          <p:nvPr>
            <p:ph type="title"/>
          </p:nvPr>
        </p:nvSpPr>
        <p:spPr>
          <a:xfrm>
            <a:off x="0" y="304800"/>
            <a:ext cx="12192000" cy="990600"/>
          </a:xfrm>
          <a:solidFill>
            <a:schemeClr val="bg2">
              <a:lumMod val="75000"/>
            </a:schemeClr>
          </a:solidFill>
        </p:spPr>
        <p:txBody>
          <a:bodyPr anchor="ctr" anchorCtr="0">
            <a:normAutofit/>
          </a:bodyPr>
          <a:lstStyle/>
          <a:p>
            <a:r>
              <a:rPr lang="en-US" b="1" dirty="0"/>
              <a:t>	 Text changes – Accessory Structures</a:t>
            </a:r>
          </a:p>
        </p:txBody>
      </p:sp>
      <p:sp>
        <p:nvSpPr>
          <p:cNvPr id="6" name="TextBox 5">
            <a:extLst>
              <a:ext uri="{FF2B5EF4-FFF2-40B4-BE49-F238E27FC236}">
                <a16:creationId xmlns:a16="http://schemas.microsoft.com/office/drawing/2014/main" id="{74D9F767-9B64-4512-862D-91A96324E749}"/>
              </a:ext>
            </a:extLst>
          </p:cNvPr>
          <p:cNvSpPr txBox="1"/>
          <p:nvPr/>
        </p:nvSpPr>
        <p:spPr>
          <a:xfrm>
            <a:off x="762000" y="1613118"/>
            <a:ext cx="10055721" cy="3170099"/>
          </a:xfrm>
          <a:prstGeom prst="rect">
            <a:avLst/>
          </a:prstGeom>
          <a:noFill/>
        </p:spPr>
        <p:txBody>
          <a:bodyPr wrap="square" rtlCol="0">
            <a:spAutoFit/>
          </a:bodyPr>
          <a:lstStyle/>
          <a:p>
            <a:pPr marL="457200" indent="-457200">
              <a:buFont typeface="Arial" panose="020B0604020202020204" pitchFamily="34" charset="0"/>
              <a:buChar char="•"/>
            </a:pPr>
            <a:r>
              <a:rPr lang="en-US" sz="2800" dirty="0"/>
              <a:t>Maximum size 600 sq. ft. in keeping with FEMA guidance.</a:t>
            </a:r>
          </a:p>
          <a:p>
            <a:pPr marL="457200" indent="-457200">
              <a:buFont typeface="Arial" panose="020B0604020202020204" pitchFamily="34" charset="0"/>
              <a:buChar char="•"/>
            </a:pPr>
            <a:endParaRPr lang="en-US" sz="800" dirty="0"/>
          </a:p>
          <a:p>
            <a:pPr marL="457200" indent="-457200">
              <a:buFont typeface="Arial" panose="020B0604020202020204" pitchFamily="34" charset="0"/>
              <a:buChar char="•"/>
            </a:pPr>
            <a:r>
              <a:rPr lang="en-US" sz="2800" dirty="0"/>
              <a:t>No value limit listed, difficult with inflation and differences across the state in construction costs</a:t>
            </a:r>
          </a:p>
          <a:p>
            <a:pPr marL="457200" indent="-457200">
              <a:buFont typeface="Arial" panose="020B0604020202020204" pitchFamily="34" charset="0"/>
              <a:buChar char="•"/>
            </a:pPr>
            <a:endParaRPr lang="en-US" sz="800" dirty="0"/>
          </a:p>
          <a:p>
            <a:pPr marL="457200" indent="-457200">
              <a:buFont typeface="Arial" panose="020B0604020202020204" pitchFamily="34" charset="0"/>
              <a:buChar char="•"/>
            </a:pPr>
            <a:r>
              <a:rPr lang="en-US" sz="2800" dirty="0"/>
              <a:t>Permanent openings on at least 2 walls instead of all 4 walls, in keeping with TB 1.</a:t>
            </a:r>
          </a:p>
          <a:p>
            <a:pPr marL="457200" indent="-457200">
              <a:buFont typeface="Arial" panose="020B0604020202020204" pitchFamily="34" charset="0"/>
              <a:buChar char="•"/>
            </a:pPr>
            <a:endParaRPr lang="en-US" sz="800" dirty="0"/>
          </a:p>
          <a:p>
            <a:pPr marL="457200" indent="-457200">
              <a:buFont typeface="Arial" panose="020B0604020202020204" pitchFamily="34" charset="0"/>
              <a:buChar char="•"/>
            </a:pPr>
            <a:r>
              <a:rPr lang="en-US" sz="2800" dirty="0"/>
              <a:t>Does not restrict to residential properties</a:t>
            </a:r>
          </a:p>
          <a:p>
            <a:pPr marL="457200" indent="-457200">
              <a:buFont typeface="Arial" panose="020B0604020202020204" pitchFamily="34" charset="0"/>
              <a:buChar char="•"/>
            </a:pPr>
            <a:endParaRPr lang="en-US" sz="800" dirty="0"/>
          </a:p>
        </p:txBody>
      </p:sp>
      <p:pic>
        <p:nvPicPr>
          <p:cNvPr id="4" name="Picture 5" descr="[Agency Logo]">
            <a:extLst>
              <a:ext uri="{FF2B5EF4-FFF2-40B4-BE49-F238E27FC236}">
                <a16:creationId xmlns:a16="http://schemas.microsoft.com/office/drawing/2014/main" id="{0B8AADC3-7814-4C06-9B70-C9D882BBB5FB}"/>
              </a:ext>
            </a:extLst>
          </p:cNvPr>
          <p:cNvPicPr>
            <a:picLocks noChangeAspect="1" noChangeArrowheads="1"/>
          </p:cNvPicPr>
          <p:nvPr/>
        </p:nvPicPr>
        <p:blipFill>
          <a:blip r:embed="rId2" cstate="print"/>
          <a:srcRect/>
          <a:stretch>
            <a:fillRect/>
          </a:stretch>
        </p:blipFill>
        <p:spPr bwMode="auto">
          <a:xfrm>
            <a:off x="11237843" y="5227585"/>
            <a:ext cx="593795" cy="1128765"/>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FBB4C5EC-3DF4-462E-8B3B-791AAC811A27}"/>
              </a:ext>
            </a:extLst>
          </p:cNvPr>
          <p:cNvSpPr>
            <a:spLocks noGrp="1"/>
          </p:cNvSpPr>
          <p:nvPr>
            <p:ph type="sldNum" sz="quarter" idx="12"/>
          </p:nvPr>
        </p:nvSpPr>
        <p:spPr/>
        <p:txBody>
          <a:bodyPr/>
          <a:lstStyle/>
          <a:p>
            <a:pPr>
              <a:defRPr/>
            </a:pPr>
            <a:fld id="{3EF16C4A-25AF-4691-ABC6-9E96332EA6F0}" type="slidenum">
              <a:rPr lang="en-US" smtClean="0"/>
              <a:pPr>
                <a:defRPr/>
              </a:pPr>
              <a:t>14</a:t>
            </a:fld>
            <a:endParaRPr lang="en-US"/>
          </a:p>
        </p:txBody>
      </p:sp>
    </p:spTree>
    <p:extLst>
      <p:ext uri="{BB962C8B-B14F-4D97-AF65-F5344CB8AC3E}">
        <p14:creationId xmlns:p14="http://schemas.microsoft.com/office/powerpoint/2010/main" val="1499934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E38EA9-A645-4032-8BF0-FE98EA5FF453}"/>
              </a:ext>
            </a:extLst>
          </p:cNvPr>
          <p:cNvSpPr>
            <a:spLocks noGrp="1"/>
          </p:cNvSpPr>
          <p:nvPr>
            <p:ph type="title"/>
          </p:nvPr>
        </p:nvSpPr>
        <p:spPr>
          <a:xfrm>
            <a:off x="0" y="304800"/>
            <a:ext cx="12192000" cy="990600"/>
          </a:xfrm>
          <a:solidFill>
            <a:schemeClr val="bg2">
              <a:lumMod val="75000"/>
            </a:schemeClr>
          </a:solidFill>
        </p:spPr>
        <p:txBody>
          <a:bodyPr anchor="ctr" anchorCtr="0">
            <a:normAutofit/>
          </a:bodyPr>
          <a:lstStyle/>
          <a:p>
            <a:r>
              <a:rPr lang="en-US" b="1" dirty="0"/>
              <a:t>	 Text changes – Agricultural Structures</a:t>
            </a:r>
          </a:p>
        </p:txBody>
      </p:sp>
      <p:sp>
        <p:nvSpPr>
          <p:cNvPr id="6" name="TextBox 5">
            <a:extLst>
              <a:ext uri="{FF2B5EF4-FFF2-40B4-BE49-F238E27FC236}">
                <a16:creationId xmlns:a16="http://schemas.microsoft.com/office/drawing/2014/main" id="{74D9F767-9B64-4512-862D-91A96324E749}"/>
              </a:ext>
            </a:extLst>
          </p:cNvPr>
          <p:cNvSpPr txBox="1"/>
          <p:nvPr/>
        </p:nvSpPr>
        <p:spPr>
          <a:xfrm>
            <a:off x="762000" y="1613118"/>
            <a:ext cx="10055721" cy="3293209"/>
          </a:xfrm>
          <a:prstGeom prst="rect">
            <a:avLst/>
          </a:prstGeom>
          <a:noFill/>
        </p:spPr>
        <p:txBody>
          <a:bodyPr wrap="square" rtlCol="0">
            <a:spAutoFit/>
          </a:bodyPr>
          <a:lstStyle/>
          <a:p>
            <a:pPr marL="457200" indent="-457200">
              <a:buFont typeface="Arial" panose="020B0604020202020204" pitchFamily="34" charset="0"/>
              <a:buChar char="•"/>
            </a:pPr>
            <a:r>
              <a:rPr lang="en-US" sz="2800" dirty="0"/>
              <a:t>Entire subsection under Variances.</a:t>
            </a:r>
          </a:p>
          <a:p>
            <a:pPr marL="457200" indent="-457200">
              <a:buFont typeface="Arial" panose="020B0604020202020204" pitchFamily="34" charset="0"/>
              <a:buChar char="•"/>
            </a:pPr>
            <a:endParaRPr lang="en-US" sz="800" dirty="0"/>
          </a:p>
          <a:p>
            <a:pPr marL="457200" indent="-457200">
              <a:buFont typeface="Arial" panose="020B0604020202020204" pitchFamily="34" charset="0"/>
              <a:buChar char="•"/>
            </a:pPr>
            <a:r>
              <a:rPr lang="en-US" sz="2800" dirty="0"/>
              <a:t>Must be exclusive for agriculture production, harvesting ,storage, etc. No farm stands, wedding venues, or wine tasting rooms.</a:t>
            </a:r>
          </a:p>
          <a:p>
            <a:pPr marL="457200" indent="-457200">
              <a:buFont typeface="Arial" panose="020B0604020202020204" pitchFamily="34" charset="0"/>
              <a:buChar char="•"/>
            </a:pPr>
            <a:endParaRPr lang="en-US" sz="800" dirty="0"/>
          </a:p>
          <a:p>
            <a:pPr marL="457200" indent="-457200">
              <a:buFont typeface="Arial" panose="020B0604020202020204" pitchFamily="34" charset="0"/>
              <a:buChar char="•"/>
            </a:pPr>
            <a:r>
              <a:rPr lang="en-US" sz="2800" dirty="0"/>
              <a:t>State floodway permit required if in the floodway.</a:t>
            </a:r>
          </a:p>
          <a:p>
            <a:pPr marL="457200" indent="-457200">
              <a:buFont typeface="Arial" panose="020B0604020202020204" pitchFamily="34" charset="0"/>
              <a:buChar char="•"/>
            </a:pPr>
            <a:endParaRPr lang="en-US" sz="800" dirty="0"/>
          </a:p>
          <a:p>
            <a:pPr marL="457200" indent="-457200">
              <a:buFont typeface="Arial" panose="020B0604020202020204" pitchFamily="34" charset="0"/>
              <a:buChar char="•"/>
            </a:pPr>
            <a:r>
              <a:rPr lang="en-US" sz="2800" dirty="0"/>
              <a:t>Permanent openings on at least 2 walls, in keeping with TB 1.</a:t>
            </a:r>
          </a:p>
          <a:p>
            <a:pPr marL="457200" indent="-457200">
              <a:buFont typeface="Arial" panose="020B0604020202020204" pitchFamily="34" charset="0"/>
              <a:buChar char="•"/>
            </a:pPr>
            <a:endParaRPr lang="en-US" sz="800" dirty="0"/>
          </a:p>
          <a:p>
            <a:pPr marL="457200" indent="-457200">
              <a:buFont typeface="Arial" panose="020B0604020202020204" pitchFamily="34" charset="0"/>
              <a:buChar char="•"/>
            </a:pPr>
            <a:r>
              <a:rPr lang="en-US" sz="2800" dirty="0"/>
              <a:t>Restricts manure storage or livestock confinement.</a:t>
            </a:r>
          </a:p>
          <a:p>
            <a:pPr marL="457200" indent="-457200">
              <a:buFont typeface="Arial" panose="020B0604020202020204" pitchFamily="34" charset="0"/>
              <a:buChar char="•"/>
            </a:pPr>
            <a:endParaRPr lang="en-US" sz="800" dirty="0"/>
          </a:p>
        </p:txBody>
      </p:sp>
      <p:pic>
        <p:nvPicPr>
          <p:cNvPr id="4" name="Picture 5" descr="[Agency Logo]">
            <a:extLst>
              <a:ext uri="{FF2B5EF4-FFF2-40B4-BE49-F238E27FC236}">
                <a16:creationId xmlns:a16="http://schemas.microsoft.com/office/drawing/2014/main" id="{0B8AADC3-7814-4C06-9B70-C9D882BBB5FB}"/>
              </a:ext>
            </a:extLst>
          </p:cNvPr>
          <p:cNvPicPr>
            <a:picLocks noChangeAspect="1" noChangeArrowheads="1"/>
          </p:cNvPicPr>
          <p:nvPr/>
        </p:nvPicPr>
        <p:blipFill>
          <a:blip r:embed="rId2" cstate="print"/>
          <a:srcRect/>
          <a:stretch>
            <a:fillRect/>
          </a:stretch>
        </p:blipFill>
        <p:spPr bwMode="auto">
          <a:xfrm>
            <a:off x="11237843" y="5227585"/>
            <a:ext cx="593795" cy="1128765"/>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FBB4C5EC-3DF4-462E-8B3B-791AAC811A27}"/>
              </a:ext>
            </a:extLst>
          </p:cNvPr>
          <p:cNvSpPr>
            <a:spLocks noGrp="1"/>
          </p:cNvSpPr>
          <p:nvPr>
            <p:ph type="sldNum" sz="quarter" idx="12"/>
          </p:nvPr>
        </p:nvSpPr>
        <p:spPr/>
        <p:txBody>
          <a:bodyPr/>
          <a:lstStyle/>
          <a:p>
            <a:pPr>
              <a:defRPr/>
            </a:pPr>
            <a:fld id="{3EF16C4A-25AF-4691-ABC6-9E96332EA6F0}" type="slidenum">
              <a:rPr lang="en-US" smtClean="0"/>
              <a:pPr>
                <a:defRPr/>
              </a:pPr>
              <a:t>15</a:t>
            </a:fld>
            <a:endParaRPr lang="en-US"/>
          </a:p>
        </p:txBody>
      </p:sp>
    </p:spTree>
    <p:extLst>
      <p:ext uri="{BB962C8B-B14F-4D97-AF65-F5344CB8AC3E}">
        <p14:creationId xmlns:p14="http://schemas.microsoft.com/office/powerpoint/2010/main" val="3713538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E38EA9-A645-4032-8BF0-FE98EA5FF453}"/>
              </a:ext>
            </a:extLst>
          </p:cNvPr>
          <p:cNvSpPr>
            <a:spLocks noGrp="1"/>
          </p:cNvSpPr>
          <p:nvPr>
            <p:ph type="title"/>
          </p:nvPr>
        </p:nvSpPr>
        <p:spPr>
          <a:xfrm>
            <a:off x="0" y="304800"/>
            <a:ext cx="12192000" cy="990600"/>
          </a:xfrm>
          <a:solidFill>
            <a:schemeClr val="bg2">
              <a:lumMod val="75000"/>
            </a:schemeClr>
          </a:solidFill>
        </p:spPr>
        <p:txBody>
          <a:bodyPr anchor="ctr" anchorCtr="0">
            <a:normAutofit/>
          </a:bodyPr>
          <a:lstStyle/>
          <a:p>
            <a:r>
              <a:rPr lang="en-US" b="1" dirty="0"/>
              <a:t>	 Text changes – Variances</a:t>
            </a:r>
          </a:p>
        </p:txBody>
      </p:sp>
      <p:sp>
        <p:nvSpPr>
          <p:cNvPr id="6" name="TextBox 5">
            <a:extLst>
              <a:ext uri="{FF2B5EF4-FFF2-40B4-BE49-F238E27FC236}">
                <a16:creationId xmlns:a16="http://schemas.microsoft.com/office/drawing/2014/main" id="{74D9F767-9B64-4512-862D-91A96324E749}"/>
              </a:ext>
            </a:extLst>
          </p:cNvPr>
          <p:cNvSpPr txBox="1"/>
          <p:nvPr/>
        </p:nvSpPr>
        <p:spPr>
          <a:xfrm>
            <a:off x="360362" y="1613118"/>
            <a:ext cx="10764838" cy="4001095"/>
          </a:xfrm>
          <a:prstGeom prst="rect">
            <a:avLst/>
          </a:prstGeom>
          <a:noFill/>
        </p:spPr>
        <p:txBody>
          <a:bodyPr wrap="square" rtlCol="0">
            <a:spAutoFit/>
          </a:bodyPr>
          <a:lstStyle/>
          <a:p>
            <a:r>
              <a:rPr lang="en-US" sz="2800" dirty="0"/>
              <a:t>Specifies that all records must be maintained:</a:t>
            </a:r>
          </a:p>
          <a:p>
            <a:endParaRPr lang="en-US" sz="1000" dirty="0"/>
          </a:p>
          <a:p>
            <a:pPr marL="457200" indent="-457200">
              <a:spcAft>
                <a:spcPts val="1200"/>
              </a:spcAft>
              <a:buFont typeface="Arial" panose="020B0604020202020204" pitchFamily="34" charset="0"/>
              <a:buChar char="•"/>
            </a:pPr>
            <a:r>
              <a:rPr lang="en-US" sz="2800" dirty="0"/>
              <a:t>Technical justifications submitted by the applicant. </a:t>
            </a:r>
          </a:p>
          <a:p>
            <a:pPr marL="457200" indent="-457200">
              <a:spcAft>
                <a:spcPts val="1200"/>
              </a:spcAft>
              <a:buFont typeface="Arial" panose="020B0604020202020204" pitchFamily="34" charset="0"/>
              <a:buChar char="•"/>
            </a:pPr>
            <a:r>
              <a:rPr lang="en-US" sz="2800" dirty="0"/>
              <a:t>Staff report and recommendations submitted by the floodplain administrator. </a:t>
            </a:r>
          </a:p>
          <a:p>
            <a:pPr marL="457200" indent="-457200">
              <a:spcAft>
                <a:spcPts val="1200"/>
              </a:spcAft>
              <a:buFont typeface="Arial" panose="020B0604020202020204" pitchFamily="34" charset="0"/>
              <a:buChar char="•"/>
            </a:pPr>
            <a:r>
              <a:rPr lang="en-US" sz="2800" dirty="0"/>
              <a:t>The notification to property owner for increases in flood insurance.</a:t>
            </a:r>
          </a:p>
          <a:p>
            <a:pPr>
              <a:spcAft>
                <a:spcPts val="1200"/>
              </a:spcAft>
            </a:pPr>
            <a:endParaRPr lang="en-US" sz="2800" dirty="0"/>
          </a:p>
          <a:p>
            <a:endParaRPr lang="en-US" sz="2800" dirty="0"/>
          </a:p>
          <a:p>
            <a:pPr marL="457200" indent="-457200">
              <a:buFont typeface="Arial" panose="020B0604020202020204" pitchFamily="34" charset="0"/>
              <a:buChar char="•"/>
            </a:pPr>
            <a:endParaRPr lang="en-US" sz="800" dirty="0"/>
          </a:p>
        </p:txBody>
      </p:sp>
      <p:pic>
        <p:nvPicPr>
          <p:cNvPr id="4" name="Picture 5" descr="[Agency Logo]">
            <a:extLst>
              <a:ext uri="{FF2B5EF4-FFF2-40B4-BE49-F238E27FC236}">
                <a16:creationId xmlns:a16="http://schemas.microsoft.com/office/drawing/2014/main" id="{0B8AADC3-7814-4C06-9B70-C9D882BBB5FB}"/>
              </a:ext>
            </a:extLst>
          </p:cNvPr>
          <p:cNvPicPr>
            <a:picLocks noChangeAspect="1" noChangeArrowheads="1"/>
          </p:cNvPicPr>
          <p:nvPr/>
        </p:nvPicPr>
        <p:blipFill>
          <a:blip r:embed="rId2" cstate="print"/>
          <a:srcRect/>
          <a:stretch>
            <a:fillRect/>
          </a:stretch>
        </p:blipFill>
        <p:spPr bwMode="auto">
          <a:xfrm>
            <a:off x="11237843" y="5227585"/>
            <a:ext cx="593795" cy="1128765"/>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FBB4C5EC-3DF4-462E-8B3B-791AAC811A27}"/>
              </a:ext>
            </a:extLst>
          </p:cNvPr>
          <p:cNvSpPr>
            <a:spLocks noGrp="1"/>
          </p:cNvSpPr>
          <p:nvPr>
            <p:ph type="sldNum" sz="quarter" idx="12"/>
          </p:nvPr>
        </p:nvSpPr>
        <p:spPr/>
        <p:txBody>
          <a:bodyPr/>
          <a:lstStyle/>
          <a:p>
            <a:pPr>
              <a:defRPr/>
            </a:pPr>
            <a:fld id="{3EF16C4A-25AF-4691-ABC6-9E96332EA6F0}" type="slidenum">
              <a:rPr lang="en-US" smtClean="0"/>
              <a:pPr>
                <a:defRPr/>
              </a:pPr>
              <a:t>16</a:t>
            </a:fld>
            <a:endParaRPr lang="en-US"/>
          </a:p>
        </p:txBody>
      </p:sp>
    </p:spTree>
    <p:extLst>
      <p:ext uri="{BB962C8B-B14F-4D97-AF65-F5344CB8AC3E}">
        <p14:creationId xmlns:p14="http://schemas.microsoft.com/office/powerpoint/2010/main" val="2463888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E38EA9-A645-4032-8BF0-FE98EA5FF453}"/>
              </a:ext>
            </a:extLst>
          </p:cNvPr>
          <p:cNvSpPr>
            <a:spLocks noGrp="1"/>
          </p:cNvSpPr>
          <p:nvPr>
            <p:ph type="title"/>
          </p:nvPr>
        </p:nvSpPr>
        <p:spPr>
          <a:xfrm>
            <a:off x="0" y="304800"/>
            <a:ext cx="12192000" cy="990600"/>
          </a:xfrm>
          <a:solidFill>
            <a:schemeClr val="bg2">
              <a:lumMod val="75000"/>
            </a:schemeClr>
          </a:solidFill>
        </p:spPr>
        <p:txBody>
          <a:bodyPr anchor="ctr" anchorCtr="0">
            <a:normAutofit/>
          </a:bodyPr>
          <a:lstStyle/>
          <a:p>
            <a:r>
              <a:rPr lang="en-US" b="1" dirty="0"/>
              <a:t>	 Text changes – Penalties</a:t>
            </a:r>
          </a:p>
        </p:txBody>
      </p:sp>
      <p:sp>
        <p:nvSpPr>
          <p:cNvPr id="6" name="TextBox 5">
            <a:extLst>
              <a:ext uri="{FF2B5EF4-FFF2-40B4-BE49-F238E27FC236}">
                <a16:creationId xmlns:a16="http://schemas.microsoft.com/office/drawing/2014/main" id="{74D9F767-9B64-4512-862D-91A96324E749}"/>
              </a:ext>
            </a:extLst>
          </p:cNvPr>
          <p:cNvSpPr txBox="1"/>
          <p:nvPr/>
        </p:nvSpPr>
        <p:spPr>
          <a:xfrm>
            <a:off x="990600" y="1613118"/>
            <a:ext cx="10134600" cy="2554545"/>
          </a:xfrm>
          <a:prstGeom prst="rect">
            <a:avLst/>
          </a:prstGeom>
          <a:noFill/>
        </p:spPr>
        <p:txBody>
          <a:bodyPr wrap="square" rtlCol="0">
            <a:spAutoFit/>
          </a:bodyPr>
          <a:lstStyle/>
          <a:p>
            <a:pPr marL="457200" indent="-457200">
              <a:buFont typeface="Arial" panose="020B0604020202020204" pitchFamily="34" charset="0"/>
              <a:buChar char="•"/>
            </a:pPr>
            <a:r>
              <a:rPr lang="en-US" sz="2800" dirty="0"/>
              <a:t>Provides for a stop work order to suspend the development and provides for a hearing.</a:t>
            </a:r>
          </a:p>
          <a:p>
            <a:pPr marL="457200" indent="-457200">
              <a:buFont typeface="Arial" panose="020B0604020202020204" pitchFamily="34" charset="0"/>
              <a:buChar char="•"/>
            </a:pPr>
            <a:endParaRPr lang="en-US" sz="1200" dirty="0"/>
          </a:p>
          <a:p>
            <a:pPr marL="457200" indent="-457200">
              <a:buFont typeface="Arial" panose="020B0604020202020204" pitchFamily="34" charset="0"/>
              <a:buChar char="•"/>
            </a:pPr>
            <a:r>
              <a:rPr lang="en-US" sz="2800" dirty="0"/>
              <a:t>Requires the notice of violation to be recorded.</a:t>
            </a:r>
          </a:p>
          <a:p>
            <a:endParaRPr lang="en-US" sz="2800" dirty="0"/>
          </a:p>
          <a:p>
            <a:endParaRPr lang="en-US" sz="2800" dirty="0"/>
          </a:p>
          <a:p>
            <a:pPr marL="457200" indent="-457200">
              <a:buFont typeface="Arial" panose="020B0604020202020204" pitchFamily="34" charset="0"/>
              <a:buChar char="•"/>
            </a:pPr>
            <a:endParaRPr lang="en-US" sz="800" dirty="0"/>
          </a:p>
        </p:txBody>
      </p:sp>
      <p:pic>
        <p:nvPicPr>
          <p:cNvPr id="4" name="Picture 5" descr="[Agency Logo]">
            <a:extLst>
              <a:ext uri="{FF2B5EF4-FFF2-40B4-BE49-F238E27FC236}">
                <a16:creationId xmlns:a16="http://schemas.microsoft.com/office/drawing/2014/main" id="{0B8AADC3-7814-4C06-9B70-C9D882BBB5FB}"/>
              </a:ext>
            </a:extLst>
          </p:cNvPr>
          <p:cNvPicPr>
            <a:picLocks noChangeAspect="1" noChangeArrowheads="1"/>
          </p:cNvPicPr>
          <p:nvPr/>
        </p:nvPicPr>
        <p:blipFill>
          <a:blip r:embed="rId2" cstate="print"/>
          <a:srcRect/>
          <a:stretch>
            <a:fillRect/>
          </a:stretch>
        </p:blipFill>
        <p:spPr bwMode="auto">
          <a:xfrm>
            <a:off x="11237843" y="5227585"/>
            <a:ext cx="593795" cy="1128765"/>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FBB4C5EC-3DF4-462E-8B3B-791AAC811A27}"/>
              </a:ext>
            </a:extLst>
          </p:cNvPr>
          <p:cNvSpPr>
            <a:spLocks noGrp="1"/>
          </p:cNvSpPr>
          <p:nvPr>
            <p:ph type="sldNum" sz="quarter" idx="12"/>
          </p:nvPr>
        </p:nvSpPr>
        <p:spPr/>
        <p:txBody>
          <a:bodyPr/>
          <a:lstStyle/>
          <a:p>
            <a:pPr>
              <a:defRPr/>
            </a:pPr>
            <a:fld id="{3EF16C4A-25AF-4691-ABC6-9E96332EA6F0}" type="slidenum">
              <a:rPr lang="en-US" smtClean="0"/>
              <a:pPr>
                <a:defRPr/>
              </a:pPr>
              <a:t>17</a:t>
            </a:fld>
            <a:endParaRPr lang="en-US"/>
          </a:p>
        </p:txBody>
      </p:sp>
    </p:spTree>
    <p:extLst>
      <p:ext uri="{BB962C8B-B14F-4D97-AF65-F5344CB8AC3E}">
        <p14:creationId xmlns:p14="http://schemas.microsoft.com/office/powerpoint/2010/main" val="3847976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524003" y="2179638"/>
            <a:ext cx="722313" cy="1935162"/>
            <a:chOff x="0" y="0"/>
            <a:chExt cx="455" cy="1219"/>
          </a:xfrm>
        </p:grpSpPr>
        <p:sp>
          <p:nvSpPr>
            <p:cNvPr id="57349" name="Rectangle 3"/>
            <p:cNvSpPr>
              <a:spLocks noChangeArrowheads="1"/>
            </p:cNvSpPr>
            <p:nvPr/>
          </p:nvSpPr>
          <p:spPr bwMode="auto">
            <a:xfrm>
              <a:off x="0" y="0"/>
              <a:ext cx="434" cy="1219"/>
            </a:xfrm>
            <a:prstGeom prst="rect">
              <a:avLst/>
            </a:prstGeom>
            <a:noFill/>
            <a:ln w="12700">
              <a:noFill/>
              <a:miter lim="800000"/>
              <a:headEnd/>
              <a:tailEnd/>
            </a:ln>
          </p:spPr>
          <p:txBody>
            <a:bodyPr anchor="ctr"/>
            <a:lstStyle/>
            <a:p>
              <a:r>
                <a:rPr lang="en-US" sz="2400">
                  <a:latin typeface="Times New Roman" pitchFamily="18" charset="0"/>
                </a:rPr>
                <a:t>  </a:t>
              </a:r>
              <a:r>
                <a:rPr lang="en-US" sz="9700">
                  <a:latin typeface="Times New Roman" pitchFamily="18" charset="0"/>
                </a:rPr>
                <a:t> </a:t>
              </a:r>
              <a:r>
                <a:rPr lang="en-US" sz="2400">
                  <a:latin typeface="Times New Roman" pitchFamily="18" charset="0"/>
                </a:rPr>
                <a:t>          </a:t>
              </a:r>
            </a:p>
          </p:txBody>
        </p:sp>
        <p:sp>
          <p:nvSpPr>
            <p:cNvPr id="57350" name="Rectangle 4"/>
            <p:cNvSpPr>
              <a:spLocks noChangeArrowheads="1"/>
            </p:cNvSpPr>
            <p:nvPr/>
          </p:nvSpPr>
          <p:spPr bwMode="auto">
            <a:xfrm>
              <a:off x="434" y="0"/>
              <a:ext cx="21" cy="233"/>
            </a:xfrm>
            <a:prstGeom prst="rect">
              <a:avLst/>
            </a:prstGeom>
            <a:noFill/>
            <a:ln w="12700">
              <a:noFill/>
              <a:miter lim="800000"/>
              <a:headEnd/>
              <a:tailEnd/>
            </a:ln>
          </p:spPr>
          <p:txBody>
            <a:bodyPr>
              <a:spAutoFit/>
            </a:bodyPr>
            <a:lstStyle/>
            <a:p>
              <a:endParaRPr lang="en-US"/>
            </a:p>
          </p:txBody>
        </p:sp>
      </p:grpSp>
      <p:sp>
        <p:nvSpPr>
          <p:cNvPr id="5" name="Title 4">
            <a:extLst>
              <a:ext uri="{FF2B5EF4-FFF2-40B4-BE49-F238E27FC236}">
                <a16:creationId xmlns:a16="http://schemas.microsoft.com/office/drawing/2014/main" id="{E02039AE-59B9-4C4A-8C67-660C9334786D}"/>
              </a:ext>
            </a:extLst>
          </p:cNvPr>
          <p:cNvSpPr>
            <a:spLocks noGrp="1"/>
          </p:cNvSpPr>
          <p:nvPr>
            <p:ph type="title"/>
          </p:nvPr>
        </p:nvSpPr>
        <p:spPr>
          <a:xfrm>
            <a:off x="2152650" y="365127"/>
            <a:ext cx="7886700" cy="1012824"/>
          </a:xfrm>
        </p:spPr>
        <p:txBody>
          <a:bodyPr>
            <a:normAutofit/>
          </a:bodyPr>
          <a:lstStyle/>
          <a:p>
            <a:r>
              <a:rPr lang="en-US" sz="4400" b="1" dirty="0">
                <a:latin typeface="Arial" panose="020B0604020202020204" pitchFamily="34" charset="0"/>
                <a:cs typeface="Arial" panose="020B0604020202020204" pitchFamily="34" charset="0"/>
              </a:rPr>
              <a:t>Questions?</a:t>
            </a:r>
          </a:p>
        </p:txBody>
      </p:sp>
      <p:sp>
        <p:nvSpPr>
          <p:cNvPr id="6" name="Content Placeholder 5">
            <a:extLst>
              <a:ext uri="{FF2B5EF4-FFF2-40B4-BE49-F238E27FC236}">
                <a16:creationId xmlns:a16="http://schemas.microsoft.com/office/drawing/2014/main" id="{9BB7F26C-7781-4D21-90DE-E76310322064}"/>
              </a:ext>
            </a:extLst>
          </p:cNvPr>
          <p:cNvSpPr>
            <a:spLocks noGrp="1"/>
          </p:cNvSpPr>
          <p:nvPr>
            <p:ph idx="1"/>
          </p:nvPr>
        </p:nvSpPr>
        <p:spPr>
          <a:xfrm>
            <a:off x="762000" y="1406025"/>
            <a:ext cx="6519860" cy="4351338"/>
          </a:xfrm>
        </p:spPr>
        <p:txBody>
          <a:bodyPr>
            <a:normAutofit lnSpcReduction="10000"/>
          </a:bodyPr>
          <a:lstStyle/>
          <a:p>
            <a:pPr marL="0" indent="0">
              <a:buNone/>
            </a:pPr>
            <a:endParaRPr lang="en-US" sz="2400" b="1" dirty="0">
              <a:cs typeface="Arial" panose="020B0604020202020204" pitchFamily="34" charset="0"/>
            </a:endParaRPr>
          </a:p>
          <a:p>
            <a:pPr marL="0" indent="0">
              <a:buNone/>
            </a:pPr>
            <a:r>
              <a:rPr lang="en-US" sz="2400" b="1" dirty="0">
                <a:cs typeface="Arial" panose="020B0604020202020204" pitchFamily="34" charset="0"/>
              </a:rPr>
              <a:t>Marilyn Sucoe </a:t>
            </a:r>
          </a:p>
          <a:p>
            <a:pPr marL="0" indent="0">
              <a:buNone/>
            </a:pPr>
            <a:r>
              <a:rPr lang="en-US" sz="2400" b="1" dirty="0">
                <a:cs typeface="Arial" panose="020B0604020202020204" pitchFamily="34" charset="0"/>
              </a:rPr>
              <a:t>NE Illinois Floodplain Advisor</a:t>
            </a:r>
          </a:p>
          <a:p>
            <a:pPr marL="0" indent="0">
              <a:buNone/>
            </a:pPr>
            <a:r>
              <a:rPr lang="en-US" sz="2400" b="1" dirty="0">
                <a:cs typeface="Arial" panose="020B0604020202020204" pitchFamily="34" charset="0"/>
              </a:rPr>
              <a:t>(847) 608-3181</a:t>
            </a:r>
          </a:p>
          <a:p>
            <a:pPr marL="0" indent="0">
              <a:buNone/>
            </a:pPr>
            <a:r>
              <a:rPr lang="en-US" sz="2400" b="1" dirty="0">
                <a:cs typeface="Arial" panose="020B0604020202020204" pitchFamily="34" charset="0"/>
                <a:hlinkClick r:id="rId2"/>
              </a:rPr>
              <a:t>Marilyn.sucoe@Illinois.gov</a:t>
            </a:r>
            <a:endParaRPr lang="en-US" sz="2400" b="1" dirty="0">
              <a:cs typeface="Arial" panose="020B0604020202020204" pitchFamily="34" charset="0"/>
            </a:endParaRPr>
          </a:p>
          <a:p>
            <a:pPr marL="0" indent="0">
              <a:buNone/>
            </a:pPr>
            <a:endParaRPr lang="en-US" sz="2400" b="1" dirty="0">
              <a:cs typeface="Arial" panose="020B0604020202020204" pitchFamily="34" charset="0"/>
            </a:endParaRPr>
          </a:p>
          <a:p>
            <a:pPr marL="0" indent="0">
              <a:buNone/>
            </a:pPr>
            <a:r>
              <a:rPr lang="en-US" sz="2400" b="1" dirty="0">
                <a:cs typeface="Arial" panose="020B0604020202020204" pitchFamily="34" charset="0"/>
              </a:rPr>
              <a:t>Ashley Reimann</a:t>
            </a:r>
          </a:p>
          <a:p>
            <a:pPr marL="0" indent="0">
              <a:buNone/>
            </a:pPr>
            <a:r>
              <a:rPr lang="en-US" sz="2400" b="1" dirty="0">
                <a:cs typeface="Arial" panose="020B0604020202020204" pitchFamily="34" charset="0"/>
              </a:rPr>
              <a:t>FEMA Regional Specialist </a:t>
            </a:r>
          </a:p>
          <a:p>
            <a:pPr marL="0" indent="0">
              <a:buNone/>
            </a:pPr>
            <a:r>
              <a:rPr lang="en-US" sz="2400" b="1" dirty="0">
                <a:cs typeface="Arial" panose="020B0604020202020204" pitchFamily="34" charset="0"/>
              </a:rPr>
              <a:t>(312) 408-5563</a:t>
            </a:r>
          </a:p>
          <a:p>
            <a:pPr marL="0" indent="0">
              <a:buNone/>
            </a:pPr>
            <a:r>
              <a:rPr lang="en-US" sz="2400" b="1" dirty="0">
                <a:cs typeface="Arial" panose="020B0604020202020204" pitchFamily="34" charset="0"/>
                <a:hlinkClick r:id="rId3"/>
              </a:rPr>
              <a:t>Ashley.reimann@fema.dhs.gov</a:t>
            </a:r>
            <a:endParaRPr lang="en-US" sz="2400" b="1" dirty="0">
              <a:cs typeface="Arial" panose="020B0604020202020204" pitchFamily="34" charset="0"/>
            </a:endParaRPr>
          </a:p>
          <a:p>
            <a:endParaRPr lang="en-US" dirty="0"/>
          </a:p>
        </p:txBody>
      </p:sp>
      <p:pic>
        <p:nvPicPr>
          <p:cNvPr id="12" name="Picture 5" descr="[Agency Logo]">
            <a:extLst>
              <a:ext uri="{FF2B5EF4-FFF2-40B4-BE49-F238E27FC236}">
                <a16:creationId xmlns:a16="http://schemas.microsoft.com/office/drawing/2014/main" id="{73AB2F1C-6E87-44CD-AF0D-B52C456C565E}"/>
              </a:ext>
            </a:extLst>
          </p:cNvPr>
          <p:cNvPicPr>
            <a:picLocks noChangeAspect="1" noChangeArrowheads="1"/>
          </p:cNvPicPr>
          <p:nvPr/>
        </p:nvPicPr>
        <p:blipFill>
          <a:blip r:embed="rId4" cstate="print"/>
          <a:srcRect/>
          <a:stretch>
            <a:fillRect/>
          </a:stretch>
        </p:blipFill>
        <p:spPr bwMode="auto">
          <a:xfrm>
            <a:off x="7923524" y="1196158"/>
            <a:ext cx="1034736" cy="1966965"/>
          </a:xfrm>
          <a:prstGeom prst="rect">
            <a:avLst/>
          </a:prstGeom>
          <a:noFill/>
          <a:ln w="9525">
            <a:noFill/>
            <a:miter lim="800000"/>
            <a:headEnd/>
            <a:tailEnd/>
          </a:ln>
        </p:spPr>
      </p:pic>
      <p:pic>
        <p:nvPicPr>
          <p:cNvPr id="7" name="Picture 6">
            <a:extLst>
              <a:ext uri="{FF2B5EF4-FFF2-40B4-BE49-F238E27FC236}">
                <a16:creationId xmlns:a16="http://schemas.microsoft.com/office/drawing/2014/main" id="{3A45B2EF-B71F-4547-A4C5-6E2E3009ECD9}"/>
              </a:ext>
            </a:extLst>
          </p:cNvPr>
          <p:cNvPicPr>
            <a:picLocks noChangeAspect="1"/>
          </p:cNvPicPr>
          <p:nvPr/>
        </p:nvPicPr>
        <p:blipFill>
          <a:blip r:embed="rId5"/>
          <a:stretch>
            <a:fillRect/>
          </a:stretch>
        </p:blipFill>
        <p:spPr>
          <a:xfrm>
            <a:off x="6629403" y="4114803"/>
            <a:ext cx="3514725" cy="1381125"/>
          </a:xfrm>
          <a:prstGeom prst="rect">
            <a:avLst/>
          </a:prstGeom>
        </p:spPr>
      </p:pic>
      <p:sp>
        <p:nvSpPr>
          <p:cNvPr id="3" name="Slide Number Placeholder 2">
            <a:extLst>
              <a:ext uri="{FF2B5EF4-FFF2-40B4-BE49-F238E27FC236}">
                <a16:creationId xmlns:a16="http://schemas.microsoft.com/office/drawing/2014/main" id="{B928D50F-4B97-40A1-A50F-37D3B2CD91DD}"/>
              </a:ext>
            </a:extLst>
          </p:cNvPr>
          <p:cNvSpPr>
            <a:spLocks noGrp="1"/>
          </p:cNvSpPr>
          <p:nvPr>
            <p:ph type="sldNum" sz="quarter" idx="12"/>
          </p:nvPr>
        </p:nvSpPr>
        <p:spPr/>
        <p:txBody>
          <a:bodyPr/>
          <a:lstStyle/>
          <a:p>
            <a:pPr>
              <a:defRPr/>
            </a:pPr>
            <a:fld id="{3EF16C4A-25AF-4691-ABC6-9E96332EA6F0}" type="slidenum">
              <a:rPr lang="en-US" smtClean="0"/>
              <a:pPr>
                <a:defRPr/>
              </a:pPr>
              <a:t>18</a:t>
            </a:fld>
            <a:endParaRPr lang="en-US"/>
          </a:p>
        </p:txBody>
      </p:sp>
    </p:spTree>
    <p:extLst>
      <p:ext uri="{BB962C8B-B14F-4D97-AF65-F5344CB8AC3E}">
        <p14:creationId xmlns:p14="http://schemas.microsoft.com/office/powerpoint/2010/main" val="330460338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0CDDA51-E34F-458D-9AA5-9CF2A448E1C9}"/>
              </a:ext>
            </a:extLst>
          </p:cNvPr>
          <p:cNvSpPr txBox="1"/>
          <p:nvPr/>
        </p:nvSpPr>
        <p:spPr>
          <a:xfrm>
            <a:off x="1028700" y="1967266"/>
            <a:ext cx="2628900" cy="2547257"/>
          </a:xfrm>
          <a:prstGeom prst="rect">
            <a:avLst/>
          </a:prstGeom>
          <a:noFill/>
        </p:spPr>
        <p:txBody>
          <a:bodyPr vert="horz" lIns="91440" tIns="45720" rIns="91440" bIns="45720" rtlCol="0" anchor="ctr">
            <a:normAutofit/>
          </a:bodyPr>
          <a:lstStyle/>
          <a:p>
            <a:pPr algn="ctr" defTabSz="914400">
              <a:lnSpc>
                <a:spcPct val="90000"/>
              </a:lnSpc>
              <a:spcBef>
                <a:spcPct val="0"/>
              </a:spcBef>
              <a:spcAft>
                <a:spcPts val="600"/>
              </a:spcAft>
            </a:pPr>
            <a:r>
              <a:rPr lang="en-US" sz="3600" dirty="0">
                <a:solidFill>
                  <a:srgbClr val="FFFFFF"/>
                </a:solidFill>
                <a:latin typeface="+mj-lt"/>
                <a:ea typeface="+mj-ea"/>
                <a:cs typeface="+mj-cs"/>
              </a:rPr>
              <a:t>Catalyst</a:t>
            </a:r>
          </a:p>
          <a:p>
            <a:pPr algn="ctr" defTabSz="914400">
              <a:lnSpc>
                <a:spcPct val="90000"/>
              </a:lnSpc>
              <a:spcBef>
                <a:spcPct val="0"/>
              </a:spcBef>
              <a:spcAft>
                <a:spcPts val="600"/>
              </a:spcAft>
            </a:pPr>
            <a:r>
              <a:rPr lang="en-US" sz="3600" kern="1200" dirty="0">
                <a:solidFill>
                  <a:srgbClr val="FFFFFF"/>
                </a:solidFill>
                <a:latin typeface="+mj-lt"/>
                <a:ea typeface="+mj-ea"/>
                <a:cs typeface="+mj-cs"/>
              </a:rPr>
              <a:t>New FEMA Guidance</a:t>
            </a:r>
          </a:p>
        </p:txBody>
      </p:sp>
      <p:pic>
        <p:nvPicPr>
          <p:cNvPr id="5" name="Picture 4">
            <a:extLst>
              <a:ext uri="{FF2B5EF4-FFF2-40B4-BE49-F238E27FC236}">
                <a16:creationId xmlns:a16="http://schemas.microsoft.com/office/drawing/2014/main" id="{53CAA438-5E3E-4B3B-BE11-BDBCDD518F43}"/>
              </a:ext>
            </a:extLst>
          </p:cNvPr>
          <p:cNvPicPr>
            <a:picLocks noChangeAspect="1"/>
          </p:cNvPicPr>
          <p:nvPr/>
        </p:nvPicPr>
        <p:blipFill>
          <a:blip r:embed="rId2"/>
          <a:stretch>
            <a:fillRect/>
          </a:stretch>
        </p:blipFill>
        <p:spPr>
          <a:xfrm>
            <a:off x="5795776" y="471597"/>
            <a:ext cx="4359399" cy="5772370"/>
          </a:xfrm>
          <a:prstGeom prst="rect">
            <a:avLst/>
          </a:prstGeom>
        </p:spPr>
      </p:pic>
      <p:pic>
        <p:nvPicPr>
          <p:cNvPr id="7" name="Picture 5" descr="[Agency Logo]">
            <a:extLst>
              <a:ext uri="{FF2B5EF4-FFF2-40B4-BE49-F238E27FC236}">
                <a16:creationId xmlns:a16="http://schemas.microsoft.com/office/drawing/2014/main" id="{15246A80-04B2-415C-9642-DF97DD70A11C}"/>
              </a:ext>
            </a:extLst>
          </p:cNvPr>
          <p:cNvPicPr>
            <a:picLocks noChangeAspect="1" noChangeArrowheads="1"/>
          </p:cNvPicPr>
          <p:nvPr/>
        </p:nvPicPr>
        <p:blipFill>
          <a:blip r:embed="rId3" cstate="print"/>
          <a:srcRect/>
          <a:stretch>
            <a:fillRect/>
          </a:stretch>
        </p:blipFill>
        <p:spPr bwMode="auto">
          <a:xfrm>
            <a:off x="11353800" y="5410147"/>
            <a:ext cx="593795" cy="1128765"/>
          </a:xfrm>
          <a:prstGeom prst="rect">
            <a:avLst/>
          </a:prstGeom>
          <a:noFill/>
          <a:ln w="9525">
            <a:noFill/>
            <a:miter lim="800000"/>
            <a:headEnd/>
            <a:tailEnd/>
          </a:ln>
        </p:spPr>
      </p:pic>
      <p:sp>
        <p:nvSpPr>
          <p:cNvPr id="6" name="Slide Number Placeholder 5">
            <a:extLst>
              <a:ext uri="{FF2B5EF4-FFF2-40B4-BE49-F238E27FC236}">
                <a16:creationId xmlns:a16="http://schemas.microsoft.com/office/drawing/2014/main" id="{2F14A309-A310-42F5-AECA-A9244F133918}"/>
              </a:ext>
            </a:extLst>
          </p:cNvPr>
          <p:cNvSpPr>
            <a:spLocks noGrp="1"/>
          </p:cNvSpPr>
          <p:nvPr>
            <p:ph type="sldNum" sz="quarter" idx="12"/>
          </p:nvPr>
        </p:nvSpPr>
        <p:spPr/>
        <p:txBody>
          <a:bodyPr/>
          <a:lstStyle/>
          <a:p>
            <a:pPr>
              <a:defRPr/>
            </a:pPr>
            <a:fld id="{A83659E5-65DB-42CF-81CD-162501281C34}" type="slidenum">
              <a:rPr lang="en-US" smtClean="0"/>
              <a:pPr>
                <a:defRPr/>
              </a:pPr>
              <a:t>2</a:t>
            </a:fld>
            <a:endParaRPr lang="en-US"/>
          </a:p>
        </p:txBody>
      </p:sp>
    </p:spTree>
    <p:extLst>
      <p:ext uri="{BB962C8B-B14F-4D97-AF65-F5344CB8AC3E}">
        <p14:creationId xmlns:p14="http://schemas.microsoft.com/office/powerpoint/2010/main" val="4064218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0CDDA51-E34F-458D-9AA5-9CF2A448E1C9}"/>
              </a:ext>
            </a:extLst>
          </p:cNvPr>
          <p:cNvSpPr txBox="1"/>
          <p:nvPr/>
        </p:nvSpPr>
        <p:spPr>
          <a:xfrm>
            <a:off x="1028700" y="1967266"/>
            <a:ext cx="2628900" cy="2547257"/>
          </a:xfrm>
          <a:prstGeom prst="rect">
            <a:avLst/>
          </a:prstGeom>
          <a:noFill/>
        </p:spPr>
        <p:txBody>
          <a:bodyPr vert="horz" lIns="91440" tIns="45720" rIns="91440" bIns="45720" rtlCol="0" anchor="ctr">
            <a:normAutofit/>
          </a:bodyPr>
          <a:lstStyle/>
          <a:p>
            <a:pPr algn="ctr" defTabSz="914400">
              <a:lnSpc>
                <a:spcPct val="90000"/>
              </a:lnSpc>
              <a:spcBef>
                <a:spcPct val="0"/>
              </a:spcBef>
              <a:spcAft>
                <a:spcPts val="600"/>
              </a:spcAft>
            </a:pPr>
            <a:r>
              <a:rPr lang="en-US" sz="3600" dirty="0">
                <a:solidFill>
                  <a:srgbClr val="FFFFFF"/>
                </a:solidFill>
                <a:latin typeface="+mj-lt"/>
                <a:ea typeface="+mj-ea"/>
                <a:cs typeface="+mj-cs"/>
              </a:rPr>
              <a:t>Additional Changes</a:t>
            </a:r>
            <a:endParaRPr lang="en-US" sz="3600" kern="1200" dirty="0">
              <a:solidFill>
                <a:srgbClr val="FFFFFF"/>
              </a:solidFill>
              <a:latin typeface="+mj-lt"/>
              <a:ea typeface="+mj-ea"/>
              <a:cs typeface="+mj-cs"/>
            </a:endParaRPr>
          </a:p>
        </p:txBody>
      </p:sp>
      <p:sp>
        <p:nvSpPr>
          <p:cNvPr id="2" name="TextBox 1">
            <a:extLst>
              <a:ext uri="{FF2B5EF4-FFF2-40B4-BE49-F238E27FC236}">
                <a16:creationId xmlns:a16="http://schemas.microsoft.com/office/drawing/2014/main" id="{19C0DCFC-50F1-43A4-9408-8EC73AC26D14}"/>
              </a:ext>
            </a:extLst>
          </p:cNvPr>
          <p:cNvSpPr txBox="1"/>
          <p:nvPr/>
        </p:nvSpPr>
        <p:spPr>
          <a:xfrm>
            <a:off x="4533380" y="685800"/>
            <a:ext cx="7162316" cy="5109091"/>
          </a:xfrm>
          <a:prstGeom prst="rect">
            <a:avLst/>
          </a:prstGeom>
          <a:noFill/>
        </p:spPr>
        <p:txBody>
          <a:bodyPr wrap="square" rtlCol="0">
            <a:spAutoFit/>
          </a:bodyPr>
          <a:lstStyle/>
          <a:p>
            <a:pPr marL="285750" indent="-285750">
              <a:buFont typeface="Arial" panose="020B0604020202020204" pitchFamily="34" charset="0"/>
              <a:buChar char="•"/>
            </a:pPr>
            <a:r>
              <a:rPr lang="en-US" sz="2800" dirty="0"/>
              <a:t>Add Floodplain Manager duties including substantial damage/improvement procedures</a:t>
            </a:r>
          </a:p>
          <a:p>
            <a:pPr marL="285750" indent="-285750">
              <a:buFont typeface="Arial" panose="020B0604020202020204" pitchFamily="34" charset="0"/>
              <a:buChar char="•"/>
            </a:pPr>
            <a:r>
              <a:rPr lang="en-US" sz="2800" dirty="0"/>
              <a:t>Clarify Critical Facility review</a:t>
            </a:r>
          </a:p>
          <a:p>
            <a:pPr marL="285750" indent="-285750">
              <a:buFont typeface="Arial" panose="020B0604020202020204" pitchFamily="34" charset="0"/>
              <a:buChar char="•"/>
            </a:pPr>
            <a:r>
              <a:rPr lang="en-US" sz="2800" dirty="0"/>
              <a:t>BFE in A Zones</a:t>
            </a:r>
          </a:p>
          <a:p>
            <a:pPr marL="285750" indent="-285750">
              <a:buFont typeface="Arial" panose="020B0604020202020204" pitchFamily="34" charset="0"/>
              <a:buChar char="•"/>
            </a:pPr>
            <a:r>
              <a:rPr lang="en-US" sz="2800" dirty="0"/>
              <a:t>Add CLOMR requirement for fill in Floodway</a:t>
            </a:r>
          </a:p>
          <a:p>
            <a:pPr marL="285750" indent="-285750">
              <a:buFont typeface="Arial" panose="020B0604020202020204" pitchFamily="34" charset="0"/>
              <a:buChar char="•"/>
            </a:pPr>
            <a:r>
              <a:rPr lang="en-US" sz="2800" dirty="0"/>
              <a:t>Add references to Technical Bulletins for flood openings and building on fill</a:t>
            </a:r>
          </a:p>
          <a:p>
            <a:pPr marL="285750" indent="-285750">
              <a:buFont typeface="Arial" panose="020B0604020202020204" pitchFamily="34" charset="0"/>
              <a:buChar char="•"/>
            </a:pPr>
            <a:r>
              <a:rPr lang="en-US" sz="2800" dirty="0"/>
              <a:t>Link Start of Construction definition to permitting process</a:t>
            </a:r>
          </a:p>
          <a:p>
            <a:pPr marL="285750" indent="-285750">
              <a:buFont typeface="Arial" panose="020B0604020202020204" pitchFamily="34" charset="0"/>
              <a:buChar char="•"/>
            </a:pPr>
            <a:r>
              <a:rPr lang="en-US" sz="2800" dirty="0"/>
              <a:t>Add Stop Work order to Penalties</a:t>
            </a:r>
          </a:p>
          <a:p>
            <a:pPr marL="285750" indent="-285750">
              <a:buFont typeface="Arial" panose="020B0604020202020204" pitchFamily="34" charset="0"/>
              <a:buChar char="•"/>
            </a:pPr>
            <a:r>
              <a:rPr lang="en-US" sz="2800" dirty="0"/>
              <a:t>Expand variance section to outline process</a:t>
            </a:r>
          </a:p>
          <a:p>
            <a:endParaRPr lang="en-US" dirty="0"/>
          </a:p>
        </p:txBody>
      </p:sp>
      <p:pic>
        <p:nvPicPr>
          <p:cNvPr id="6" name="Picture 5" descr="[Agency Logo]">
            <a:extLst>
              <a:ext uri="{FF2B5EF4-FFF2-40B4-BE49-F238E27FC236}">
                <a16:creationId xmlns:a16="http://schemas.microsoft.com/office/drawing/2014/main" id="{56C8D57F-F767-46C4-984D-7916CC24B4ED}"/>
              </a:ext>
            </a:extLst>
          </p:cNvPr>
          <p:cNvPicPr>
            <a:picLocks noChangeAspect="1" noChangeArrowheads="1"/>
          </p:cNvPicPr>
          <p:nvPr/>
        </p:nvPicPr>
        <p:blipFill>
          <a:blip r:embed="rId2" cstate="print"/>
          <a:srcRect/>
          <a:stretch>
            <a:fillRect/>
          </a:stretch>
        </p:blipFill>
        <p:spPr bwMode="auto">
          <a:xfrm>
            <a:off x="11386930" y="5410147"/>
            <a:ext cx="593795" cy="1128765"/>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957164C7-E07E-4056-A512-D124EAE282F4}"/>
              </a:ext>
            </a:extLst>
          </p:cNvPr>
          <p:cNvSpPr>
            <a:spLocks noGrp="1"/>
          </p:cNvSpPr>
          <p:nvPr>
            <p:ph type="sldNum" sz="quarter" idx="12"/>
          </p:nvPr>
        </p:nvSpPr>
        <p:spPr/>
        <p:txBody>
          <a:bodyPr/>
          <a:lstStyle/>
          <a:p>
            <a:pPr>
              <a:defRPr/>
            </a:pPr>
            <a:fld id="{A83659E5-65DB-42CF-81CD-162501281C34}" type="slidenum">
              <a:rPr lang="en-US" smtClean="0"/>
              <a:pPr>
                <a:defRPr/>
              </a:pPr>
              <a:t>3</a:t>
            </a:fld>
            <a:endParaRPr lang="en-US"/>
          </a:p>
        </p:txBody>
      </p:sp>
    </p:spTree>
    <p:extLst>
      <p:ext uri="{BB962C8B-B14F-4D97-AF65-F5344CB8AC3E}">
        <p14:creationId xmlns:p14="http://schemas.microsoft.com/office/powerpoint/2010/main" val="309956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E38EA9-A645-4032-8BF0-FE98EA5FF453}"/>
              </a:ext>
            </a:extLst>
          </p:cNvPr>
          <p:cNvSpPr>
            <a:spLocks noGrp="1"/>
          </p:cNvSpPr>
          <p:nvPr>
            <p:ph type="title"/>
          </p:nvPr>
        </p:nvSpPr>
        <p:spPr>
          <a:xfrm>
            <a:off x="0" y="304800"/>
            <a:ext cx="12192000" cy="990600"/>
          </a:xfrm>
          <a:solidFill>
            <a:schemeClr val="bg2">
              <a:lumMod val="75000"/>
            </a:schemeClr>
          </a:solidFill>
        </p:spPr>
        <p:txBody>
          <a:bodyPr anchor="ctr" anchorCtr="0">
            <a:normAutofit/>
          </a:bodyPr>
          <a:lstStyle/>
          <a:p>
            <a:r>
              <a:rPr lang="en-US" b="1" dirty="0"/>
              <a:t>	New or Amended Definitions</a:t>
            </a:r>
          </a:p>
        </p:txBody>
      </p:sp>
      <p:sp>
        <p:nvSpPr>
          <p:cNvPr id="2" name="Content Placeholder 1">
            <a:extLst>
              <a:ext uri="{FF2B5EF4-FFF2-40B4-BE49-F238E27FC236}">
                <a16:creationId xmlns:a16="http://schemas.microsoft.com/office/drawing/2014/main" id="{23796014-2F89-4FE0-B8F1-41AA8D832BB1}"/>
              </a:ext>
            </a:extLst>
          </p:cNvPr>
          <p:cNvSpPr>
            <a:spLocks noGrp="1"/>
          </p:cNvSpPr>
          <p:nvPr>
            <p:ph idx="1"/>
          </p:nvPr>
        </p:nvSpPr>
        <p:spPr/>
        <p:txBody>
          <a:bodyPr>
            <a:normAutofit fontScale="92500" lnSpcReduction="20000"/>
          </a:bodyPr>
          <a:lstStyle/>
          <a:p>
            <a:pPr marL="457200" indent="-457200">
              <a:buFont typeface="Arial" panose="020B0604020202020204" pitchFamily="34" charset="0"/>
              <a:buChar char="•"/>
            </a:pPr>
            <a:r>
              <a:rPr lang="en-US" sz="2800" dirty="0"/>
              <a:t>Accessory Structure</a:t>
            </a:r>
          </a:p>
          <a:p>
            <a:pPr marL="457200" indent="-457200">
              <a:buFont typeface="Arial" panose="020B0604020202020204" pitchFamily="34" charset="0"/>
              <a:buChar char="•"/>
            </a:pPr>
            <a:r>
              <a:rPr lang="en-US" sz="2800" dirty="0"/>
              <a:t>Agricultural Structure</a:t>
            </a:r>
          </a:p>
          <a:p>
            <a:pPr marL="457200" indent="-457200">
              <a:buFont typeface="Arial" panose="020B0604020202020204" pitchFamily="34" charset="0"/>
              <a:buChar char="•"/>
            </a:pPr>
            <a:r>
              <a:rPr lang="en-US" sz="2800" dirty="0"/>
              <a:t>Conditional Letter of Map Revision (CLOMR)</a:t>
            </a:r>
          </a:p>
          <a:p>
            <a:pPr marL="457200" indent="-457200">
              <a:buFont typeface="Arial" panose="020B0604020202020204" pitchFamily="34" charset="0"/>
              <a:buChar char="•"/>
            </a:pPr>
            <a:r>
              <a:rPr lang="en-US" sz="2800" dirty="0"/>
              <a:t>Critical Facility</a:t>
            </a:r>
          </a:p>
          <a:p>
            <a:pPr marL="457200" indent="-457200">
              <a:buFont typeface="Arial" panose="020B0604020202020204" pitchFamily="34" charset="0"/>
              <a:buChar char="•"/>
            </a:pPr>
            <a:r>
              <a:rPr lang="en-US" sz="2800" dirty="0"/>
              <a:t>Dam</a:t>
            </a:r>
          </a:p>
          <a:p>
            <a:pPr marL="457200" indent="-457200">
              <a:buFont typeface="Arial" panose="020B0604020202020204" pitchFamily="34" charset="0"/>
              <a:buChar char="•"/>
            </a:pPr>
            <a:r>
              <a:rPr lang="en-US" sz="2800" dirty="0"/>
              <a:t>Development</a:t>
            </a:r>
          </a:p>
          <a:p>
            <a:pPr marL="457200" indent="-457200">
              <a:buFont typeface="Arial" panose="020B0604020202020204" pitchFamily="34" charset="0"/>
              <a:buChar char="•"/>
            </a:pPr>
            <a:r>
              <a:rPr lang="en-US" sz="2800" dirty="0"/>
              <a:t>IDNR /OWR Jurisdictional Stream</a:t>
            </a:r>
          </a:p>
          <a:p>
            <a:pPr marL="457200" indent="-457200">
              <a:buFont typeface="Arial" panose="020B0604020202020204" pitchFamily="34" charset="0"/>
              <a:buChar char="•"/>
            </a:pPr>
            <a:r>
              <a:rPr lang="en-US" sz="2800" dirty="0"/>
              <a:t>LOMA and LOMR</a:t>
            </a:r>
          </a:p>
          <a:p>
            <a:pPr marL="457200" indent="-457200">
              <a:buFont typeface="Arial" panose="020B0604020202020204" pitchFamily="34" charset="0"/>
              <a:buChar char="•"/>
            </a:pPr>
            <a:r>
              <a:rPr lang="en-US" sz="2800" dirty="0"/>
              <a:t>Start of Construction</a:t>
            </a:r>
          </a:p>
          <a:p>
            <a:pPr marL="457200" indent="-457200">
              <a:buFont typeface="Arial" panose="020B0604020202020204" pitchFamily="34" charset="0"/>
              <a:buChar char="•"/>
            </a:pPr>
            <a:r>
              <a:rPr lang="en-US" sz="2800" dirty="0"/>
              <a:t>Violation</a:t>
            </a:r>
          </a:p>
          <a:p>
            <a:endParaRPr lang="en-US" dirty="0"/>
          </a:p>
        </p:txBody>
      </p:sp>
      <p:pic>
        <p:nvPicPr>
          <p:cNvPr id="9" name="Picture 5" descr="[Agency Logo]">
            <a:extLst>
              <a:ext uri="{FF2B5EF4-FFF2-40B4-BE49-F238E27FC236}">
                <a16:creationId xmlns:a16="http://schemas.microsoft.com/office/drawing/2014/main" id="{67AD21CA-7AD7-40CE-A07C-6BA5640333B0}"/>
              </a:ext>
            </a:extLst>
          </p:cNvPr>
          <p:cNvPicPr>
            <a:picLocks noChangeAspect="1" noChangeArrowheads="1"/>
          </p:cNvPicPr>
          <p:nvPr/>
        </p:nvPicPr>
        <p:blipFill>
          <a:blip r:embed="rId2" cstate="print"/>
          <a:srcRect/>
          <a:stretch>
            <a:fillRect/>
          </a:stretch>
        </p:blipFill>
        <p:spPr bwMode="auto">
          <a:xfrm>
            <a:off x="11353800" y="5345336"/>
            <a:ext cx="593795" cy="1128765"/>
          </a:xfrm>
          <a:prstGeom prst="rect">
            <a:avLst/>
          </a:prstGeom>
          <a:noFill/>
          <a:ln w="9525">
            <a:noFill/>
            <a:miter lim="800000"/>
            <a:headEnd/>
            <a:tailEnd/>
          </a:ln>
        </p:spPr>
      </p:pic>
      <p:sp>
        <p:nvSpPr>
          <p:cNvPr id="4" name="Slide Number Placeholder 3">
            <a:extLst>
              <a:ext uri="{FF2B5EF4-FFF2-40B4-BE49-F238E27FC236}">
                <a16:creationId xmlns:a16="http://schemas.microsoft.com/office/drawing/2014/main" id="{DD9AE787-27C5-434E-95AB-D4AABB2E5A42}"/>
              </a:ext>
            </a:extLst>
          </p:cNvPr>
          <p:cNvSpPr>
            <a:spLocks noGrp="1"/>
          </p:cNvSpPr>
          <p:nvPr>
            <p:ph type="sldNum" sz="quarter" idx="12"/>
          </p:nvPr>
        </p:nvSpPr>
        <p:spPr/>
        <p:txBody>
          <a:bodyPr/>
          <a:lstStyle/>
          <a:p>
            <a:pPr>
              <a:defRPr/>
            </a:pPr>
            <a:fld id="{3EF16C4A-25AF-4691-ABC6-9E96332EA6F0}" type="slidenum">
              <a:rPr lang="en-US" smtClean="0"/>
              <a:pPr>
                <a:defRPr/>
              </a:pPr>
              <a:t>4</a:t>
            </a:fld>
            <a:endParaRPr lang="en-US"/>
          </a:p>
        </p:txBody>
      </p:sp>
    </p:spTree>
    <p:extLst>
      <p:ext uri="{BB962C8B-B14F-4D97-AF65-F5344CB8AC3E}">
        <p14:creationId xmlns:p14="http://schemas.microsoft.com/office/powerpoint/2010/main" val="1971914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E38EA9-A645-4032-8BF0-FE98EA5FF453}"/>
              </a:ext>
            </a:extLst>
          </p:cNvPr>
          <p:cNvSpPr>
            <a:spLocks noGrp="1"/>
          </p:cNvSpPr>
          <p:nvPr>
            <p:ph type="title"/>
          </p:nvPr>
        </p:nvSpPr>
        <p:spPr>
          <a:xfrm>
            <a:off x="0" y="304800"/>
            <a:ext cx="12192000" cy="990600"/>
          </a:xfrm>
          <a:solidFill>
            <a:schemeClr val="bg2">
              <a:lumMod val="75000"/>
            </a:schemeClr>
          </a:solidFill>
        </p:spPr>
        <p:txBody>
          <a:bodyPr anchor="ctr" anchorCtr="0">
            <a:normAutofit/>
          </a:bodyPr>
          <a:lstStyle/>
          <a:p>
            <a:r>
              <a:rPr lang="en-US" b="1" dirty="0"/>
              <a:t>	New Definitions</a:t>
            </a:r>
          </a:p>
        </p:txBody>
      </p:sp>
      <p:sp>
        <p:nvSpPr>
          <p:cNvPr id="6" name="TextBox 5">
            <a:extLst>
              <a:ext uri="{FF2B5EF4-FFF2-40B4-BE49-F238E27FC236}">
                <a16:creationId xmlns:a16="http://schemas.microsoft.com/office/drawing/2014/main" id="{74D9F767-9B64-4512-862D-91A96324E749}"/>
              </a:ext>
            </a:extLst>
          </p:cNvPr>
          <p:cNvSpPr txBox="1"/>
          <p:nvPr/>
        </p:nvSpPr>
        <p:spPr>
          <a:xfrm>
            <a:off x="1068139" y="1447800"/>
            <a:ext cx="10055721" cy="5262979"/>
          </a:xfrm>
          <a:prstGeom prst="rect">
            <a:avLst/>
          </a:prstGeom>
          <a:noFill/>
        </p:spPr>
        <p:txBody>
          <a:bodyPr wrap="square" rtlCol="0">
            <a:spAutoFit/>
          </a:bodyPr>
          <a:lstStyle/>
          <a:p>
            <a:r>
              <a:rPr lang="en-US" sz="2800" dirty="0"/>
              <a:t>Accessory Structure - A non-habitable building, used only for parking of vehicles or storage, that is on the same parcel of property as the principal building and which </a:t>
            </a:r>
            <a:r>
              <a:rPr lang="en-US" sz="2800" u="sng" dirty="0"/>
              <a:t>is incidental to the use of the principal building. </a:t>
            </a:r>
          </a:p>
          <a:p>
            <a:endParaRPr lang="en-US" sz="2800" dirty="0"/>
          </a:p>
          <a:p>
            <a:r>
              <a:rPr lang="en-US" sz="2800" dirty="0"/>
              <a:t>Agricultural Structure - A walled and roofed structure used </a:t>
            </a:r>
            <a:r>
              <a:rPr lang="en-US" sz="2800" u="sng" dirty="0"/>
              <a:t>exclusively for agricultural purposes or uses in connection with the production, harvesting, storage, raising, or drying of agricultural commodities and livestock, including aquatic organisms</a:t>
            </a:r>
            <a:r>
              <a:rPr lang="en-US" sz="2800" dirty="0"/>
              <a:t>.  Structures that house tools or equipment used in connection with these purposes or uses are also considered to have agricultural purposes or uses. </a:t>
            </a:r>
          </a:p>
        </p:txBody>
      </p:sp>
      <p:pic>
        <p:nvPicPr>
          <p:cNvPr id="7" name="Picture 5" descr="[Agency Logo]">
            <a:extLst>
              <a:ext uri="{FF2B5EF4-FFF2-40B4-BE49-F238E27FC236}">
                <a16:creationId xmlns:a16="http://schemas.microsoft.com/office/drawing/2014/main" id="{8B63A8A3-B814-4023-98C3-26CB1ECD7DA6}"/>
              </a:ext>
            </a:extLst>
          </p:cNvPr>
          <p:cNvPicPr>
            <a:picLocks noChangeAspect="1" noChangeArrowheads="1"/>
          </p:cNvPicPr>
          <p:nvPr/>
        </p:nvPicPr>
        <p:blipFill>
          <a:blip r:embed="rId2" cstate="print"/>
          <a:srcRect/>
          <a:stretch>
            <a:fillRect/>
          </a:stretch>
        </p:blipFill>
        <p:spPr bwMode="auto">
          <a:xfrm>
            <a:off x="11353800" y="5322283"/>
            <a:ext cx="593795" cy="1128765"/>
          </a:xfrm>
          <a:prstGeom prst="rect">
            <a:avLst/>
          </a:prstGeom>
          <a:noFill/>
          <a:ln w="9525">
            <a:noFill/>
            <a:miter lim="800000"/>
            <a:headEnd/>
            <a:tailEnd/>
          </a:ln>
        </p:spPr>
      </p:pic>
      <p:sp>
        <p:nvSpPr>
          <p:cNvPr id="8" name="Slide Number Placeholder 7">
            <a:extLst>
              <a:ext uri="{FF2B5EF4-FFF2-40B4-BE49-F238E27FC236}">
                <a16:creationId xmlns:a16="http://schemas.microsoft.com/office/drawing/2014/main" id="{5A61E44E-713E-4B7B-BCFB-2D75D00E45FB}"/>
              </a:ext>
            </a:extLst>
          </p:cNvPr>
          <p:cNvSpPr>
            <a:spLocks noGrp="1"/>
          </p:cNvSpPr>
          <p:nvPr>
            <p:ph type="sldNum" sz="quarter" idx="12"/>
          </p:nvPr>
        </p:nvSpPr>
        <p:spPr/>
        <p:txBody>
          <a:bodyPr/>
          <a:lstStyle/>
          <a:p>
            <a:pPr>
              <a:defRPr/>
            </a:pPr>
            <a:fld id="{3EF16C4A-25AF-4691-ABC6-9E96332EA6F0}" type="slidenum">
              <a:rPr lang="en-US" smtClean="0"/>
              <a:pPr>
                <a:defRPr/>
              </a:pPr>
              <a:t>5</a:t>
            </a:fld>
            <a:endParaRPr lang="en-US"/>
          </a:p>
        </p:txBody>
      </p:sp>
    </p:spTree>
    <p:extLst>
      <p:ext uri="{BB962C8B-B14F-4D97-AF65-F5344CB8AC3E}">
        <p14:creationId xmlns:p14="http://schemas.microsoft.com/office/powerpoint/2010/main" val="1748907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E38EA9-A645-4032-8BF0-FE98EA5FF453}"/>
              </a:ext>
            </a:extLst>
          </p:cNvPr>
          <p:cNvSpPr>
            <a:spLocks noGrp="1"/>
          </p:cNvSpPr>
          <p:nvPr>
            <p:ph type="title"/>
          </p:nvPr>
        </p:nvSpPr>
        <p:spPr>
          <a:xfrm>
            <a:off x="0" y="304800"/>
            <a:ext cx="12192000" cy="990600"/>
          </a:xfrm>
          <a:solidFill>
            <a:schemeClr val="bg2">
              <a:lumMod val="75000"/>
            </a:schemeClr>
          </a:solidFill>
        </p:spPr>
        <p:txBody>
          <a:bodyPr anchor="ctr" anchorCtr="0">
            <a:normAutofit/>
          </a:bodyPr>
          <a:lstStyle/>
          <a:p>
            <a:r>
              <a:rPr lang="en-US" b="1" dirty="0"/>
              <a:t>	Definition Change – Critical facility</a:t>
            </a:r>
          </a:p>
        </p:txBody>
      </p:sp>
      <p:sp>
        <p:nvSpPr>
          <p:cNvPr id="6" name="TextBox 5">
            <a:extLst>
              <a:ext uri="{FF2B5EF4-FFF2-40B4-BE49-F238E27FC236}">
                <a16:creationId xmlns:a16="http://schemas.microsoft.com/office/drawing/2014/main" id="{74D9F767-9B64-4512-862D-91A96324E749}"/>
              </a:ext>
            </a:extLst>
          </p:cNvPr>
          <p:cNvSpPr txBox="1"/>
          <p:nvPr/>
        </p:nvSpPr>
        <p:spPr>
          <a:xfrm>
            <a:off x="457201" y="1447800"/>
            <a:ext cx="10666660" cy="4955203"/>
          </a:xfrm>
          <a:prstGeom prst="rect">
            <a:avLst/>
          </a:prstGeom>
          <a:noFill/>
        </p:spPr>
        <p:txBody>
          <a:bodyPr wrap="square" rtlCol="0">
            <a:spAutoFit/>
          </a:bodyPr>
          <a:lstStyle/>
          <a:p>
            <a:r>
              <a:rPr lang="en-US" sz="2800" dirty="0"/>
              <a:t>Critical Facility - Any facility which is critical to the health and welfare of the population and, if flooded, would create an added dimension to the disaster.  Damage to these critical facilities can impact the delivery of vital services, can cause greater damage to other sectors of the community, or can put special populations at risk.</a:t>
            </a:r>
          </a:p>
          <a:p>
            <a:endParaRPr lang="en-US" sz="800" dirty="0"/>
          </a:p>
          <a:p>
            <a:r>
              <a:rPr lang="en-US" sz="2800" dirty="0"/>
              <a:t>Examples of critical facilities where flood protection should be required include:  emergency services facilities (such as fire and police stations), schools, hospitals retirement homes and senior care facilities, major roads and bridges, critical utility sites (telephone switching stations or electrical transformers, and hazardous material storage facilities (chemicals, petrochemicals, hazardous or toxic substances).</a:t>
            </a:r>
          </a:p>
        </p:txBody>
      </p:sp>
      <p:cxnSp>
        <p:nvCxnSpPr>
          <p:cNvPr id="4" name="Straight Connector 3">
            <a:extLst>
              <a:ext uri="{FF2B5EF4-FFF2-40B4-BE49-F238E27FC236}">
                <a16:creationId xmlns:a16="http://schemas.microsoft.com/office/drawing/2014/main" id="{C0AB5445-AF47-4D51-A043-F3B828928BFA}"/>
              </a:ext>
            </a:extLst>
          </p:cNvPr>
          <p:cNvCxnSpPr>
            <a:cxnSpLocks/>
            <a:stCxn id="6" idx="1"/>
          </p:cNvCxnSpPr>
          <p:nvPr/>
        </p:nvCxnSpPr>
        <p:spPr>
          <a:xfrm>
            <a:off x="457201" y="3925402"/>
            <a:ext cx="10302804" cy="243094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5D7B71B-2571-46D6-8B6F-B8A61CAC1E05}"/>
              </a:ext>
            </a:extLst>
          </p:cNvPr>
          <p:cNvCxnSpPr>
            <a:cxnSpLocks/>
          </p:cNvCxnSpPr>
          <p:nvPr/>
        </p:nvCxnSpPr>
        <p:spPr>
          <a:xfrm flipH="1">
            <a:off x="457201" y="3925402"/>
            <a:ext cx="10302805" cy="243094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5" descr="[Agency Logo]">
            <a:extLst>
              <a:ext uri="{FF2B5EF4-FFF2-40B4-BE49-F238E27FC236}">
                <a16:creationId xmlns:a16="http://schemas.microsoft.com/office/drawing/2014/main" id="{BEBB248D-8484-4345-A2E8-A60CDFA79E56}"/>
              </a:ext>
            </a:extLst>
          </p:cNvPr>
          <p:cNvPicPr>
            <a:picLocks noChangeAspect="1" noChangeArrowheads="1"/>
          </p:cNvPicPr>
          <p:nvPr/>
        </p:nvPicPr>
        <p:blipFill>
          <a:blip r:embed="rId2" cstate="print"/>
          <a:srcRect/>
          <a:stretch>
            <a:fillRect/>
          </a:stretch>
        </p:blipFill>
        <p:spPr bwMode="auto">
          <a:xfrm>
            <a:off x="11353800" y="5379985"/>
            <a:ext cx="593795" cy="1128765"/>
          </a:xfrm>
          <a:prstGeom prst="rect">
            <a:avLst/>
          </a:prstGeom>
          <a:noFill/>
          <a:ln w="9525">
            <a:noFill/>
            <a:miter lim="800000"/>
            <a:headEnd/>
            <a:tailEnd/>
          </a:ln>
        </p:spPr>
      </p:pic>
      <p:sp>
        <p:nvSpPr>
          <p:cNvPr id="11" name="Slide Number Placeholder 10">
            <a:extLst>
              <a:ext uri="{FF2B5EF4-FFF2-40B4-BE49-F238E27FC236}">
                <a16:creationId xmlns:a16="http://schemas.microsoft.com/office/drawing/2014/main" id="{715BD332-0535-485D-9DD5-B2E19FD8F10E}"/>
              </a:ext>
            </a:extLst>
          </p:cNvPr>
          <p:cNvSpPr>
            <a:spLocks noGrp="1"/>
          </p:cNvSpPr>
          <p:nvPr>
            <p:ph type="sldNum" sz="quarter" idx="12"/>
          </p:nvPr>
        </p:nvSpPr>
        <p:spPr/>
        <p:txBody>
          <a:bodyPr/>
          <a:lstStyle/>
          <a:p>
            <a:pPr>
              <a:defRPr/>
            </a:pPr>
            <a:fld id="{3EF16C4A-25AF-4691-ABC6-9E96332EA6F0}" type="slidenum">
              <a:rPr lang="en-US" smtClean="0"/>
              <a:pPr>
                <a:defRPr/>
              </a:pPr>
              <a:t>6</a:t>
            </a:fld>
            <a:endParaRPr lang="en-US"/>
          </a:p>
        </p:txBody>
      </p:sp>
    </p:spTree>
    <p:extLst>
      <p:ext uri="{BB962C8B-B14F-4D97-AF65-F5344CB8AC3E}">
        <p14:creationId xmlns:p14="http://schemas.microsoft.com/office/powerpoint/2010/main" val="51417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E38EA9-A645-4032-8BF0-FE98EA5FF453}"/>
              </a:ext>
            </a:extLst>
          </p:cNvPr>
          <p:cNvSpPr>
            <a:spLocks noGrp="1"/>
          </p:cNvSpPr>
          <p:nvPr>
            <p:ph type="title"/>
          </p:nvPr>
        </p:nvSpPr>
        <p:spPr>
          <a:xfrm>
            <a:off x="0" y="304800"/>
            <a:ext cx="12192000" cy="990600"/>
          </a:xfrm>
          <a:solidFill>
            <a:schemeClr val="bg2">
              <a:lumMod val="75000"/>
            </a:schemeClr>
          </a:solidFill>
        </p:spPr>
        <p:txBody>
          <a:bodyPr anchor="ctr" anchorCtr="0">
            <a:normAutofit/>
          </a:bodyPr>
          <a:lstStyle/>
          <a:p>
            <a:r>
              <a:rPr lang="en-US" b="1" dirty="0"/>
              <a:t>	Definition Change - Development</a:t>
            </a:r>
          </a:p>
        </p:txBody>
      </p:sp>
      <p:sp>
        <p:nvSpPr>
          <p:cNvPr id="6" name="TextBox 5">
            <a:extLst>
              <a:ext uri="{FF2B5EF4-FFF2-40B4-BE49-F238E27FC236}">
                <a16:creationId xmlns:a16="http://schemas.microsoft.com/office/drawing/2014/main" id="{74D9F767-9B64-4512-862D-91A96324E749}"/>
              </a:ext>
            </a:extLst>
          </p:cNvPr>
          <p:cNvSpPr txBox="1"/>
          <p:nvPr/>
        </p:nvSpPr>
        <p:spPr>
          <a:xfrm>
            <a:off x="1068139" y="1447800"/>
            <a:ext cx="10055721" cy="5386090"/>
          </a:xfrm>
          <a:prstGeom prst="rect">
            <a:avLst/>
          </a:prstGeom>
          <a:noFill/>
        </p:spPr>
        <p:txBody>
          <a:bodyPr wrap="square" rtlCol="0">
            <a:spAutoFit/>
          </a:bodyPr>
          <a:lstStyle/>
          <a:p>
            <a:r>
              <a:rPr lang="en-US" sz="2800" dirty="0"/>
              <a:t>OLD Exceptions</a:t>
            </a:r>
          </a:p>
          <a:p>
            <a:r>
              <a:rPr lang="en-US" sz="2800" dirty="0"/>
              <a:t>“Development” does not </a:t>
            </a:r>
            <a:r>
              <a:rPr lang="en-US" sz="2800" u="sng" dirty="0"/>
              <a:t>include routine maintenance of existing buildings and facilities, resurfacing roads</a:t>
            </a:r>
            <a:r>
              <a:rPr lang="en-US" sz="2800" dirty="0"/>
              <a:t>, or gardening, plowing, and similar practices that do not involve filing, grading, or construction of levees.</a:t>
            </a:r>
          </a:p>
          <a:p>
            <a:endParaRPr lang="en-US" sz="2800" dirty="0"/>
          </a:p>
          <a:p>
            <a:r>
              <a:rPr lang="en-US" sz="2800" b="1" dirty="0"/>
              <a:t>NEW Exceptions</a:t>
            </a:r>
          </a:p>
          <a:p>
            <a:r>
              <a:rPr lang="en-US" sz="2800" dirty="0"/>
              <a:t>“Development” does not include </a:t>
            </a:r>
            <a:r>
              <a:rPr lang="en-US" sz="2800" u="sng" dirty="0"/>
              <a:t>resurfacing of pavement when there is no increase in elevation</a:t>
            </a:r>
            <a:r>
              <a:rPr lang="en-US" sz="2800" dirty="0"/>
              <a:t>; construction of farm fencing</a:t>
            </a:r>
            <a:r>
              <a:rPr lang="en-US" sz="2800" dirty="0">
                <a:solidFill>
                  <a:srgbClr val="FF0000"/>
                </a:solidFill>
              </a:rPr>
              <a:t>*</a:t>
            </a:r>
            <a:r>
              <a:rPr lang="en-US" sz="2800" dirty="0"/>
              <a:t>; or gardening, plowing, and similar practices that do not involve filing, grading, or construction of levees.</a:t>
            </a:r>
          </a:p>
          <a:p>
            <a:endParaRPr lang="en-US" sz="800" dirty="0"/>
          </a:p>
          <a:p>
            <a:r>
              <a:rPr lang="en-US" sz="2800" dirty="0">
                <a:solidFill>
                  <a:srgbClr val="FF3300"/>
                </a:solidFill>
              </a:rPr>
              <a:t>*</a:t>
            </a:r>
            <a:r>
              <a:rPr lang="en-US" sz="2800" dirty="0"/>
              <a:t> Outside of NE Illinois 6 counties</a:t>
            </a:r>
          </a:p>
        </p:txBody>
      </p:sp>
      <p:pic>
        <p:nvPicPr>
          <p:cNvPr id="4" name="Picture 5" descr="[Agency Logo]">
            <a:extLst>
              <a:ext uri="{FF2B5EF4-FFF2-40B4-BE49-F238E27FC236}">
                <a16:creationId xmlns:a16="http://schemas.microsoft.com/office/drawing/2014/main" id="{906912FA-99D3-466A-B93D-2D553D371FF1}"/>
              </a:ext>
            </a:extLst>
          </p:cNvPr>
          <p:cNvPicPr>
            <a:picLocks noChangeAspect="1" noChangeArrowheads="1"/>
          </p:cNvPicPr>
          <p:nvPr/>
        </p:nvPicPr>
        <p:blipFill>
          <a:blip r:embed="rId2" cstate="print"/>
          <a:srcRect/>
          <a:stretch>
            <a:fillRect/>
          </a:stretch>
        </p:blipFill>
        <p:spPr bwMode="auto">
          <a:xfrm>
            <a:off x="11353800" y="5424435"/>
            <a:ext cx="593795" cy="1128765"/>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E928E9E7-D6F9-4FD3-A639-10AE560FC971}"/>
              </a:ext>
            </a:extLst>
          </p:cNvPr>
          <p:cNvSpPr>
            <a:spLocks noGrp="1"/>
          </p:cNvSpPr>
          <p:nvPr>
            <p:ph type="sldNum" sz="quarter" idx="12"/>
          </p:nvPr>
        </p:nvSpPr>
        <p:spPr/>
        <p:txBody>
          <a:bodyPr/>
          <a:lstStyle/>
          <a:p>
            <a:pPr>
              <a:defRPr/>
            </a:pPr>
            <a:fld id="{3EF16C4A-25AF-4691-ABC6-9E96332EA6F0}" type="slidenum">
              <a:rPr lang="en-US" smtClean="0"/>
              <a:pPr>
                <a:defRPr/>
              </a:pPr>
              <a:t>7</a:t>
            </a:fld>
            <a:endParaRPr lang="en-US"/>
          </a:p>
        </p:txBody>
      </p:sp>
    </p:spTree>
    <p:extLst>
      <p:ext uri="{BB962C8B-B14F-4D97-AF65-F5344CB8AC3E}">
        <p14:creationId xmlns:p14="http://schemas.microsoft.com/office/powerpoint/2010/main" val="628584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E38EA9-A645-4032-8BF0-FE98EA5FF453}"/>
              </a:ext>
            </a:extLst>
          </p:cNvPr>
          <p:cNvSpPr>
            <a:spLocks noGrp="1"/>
          </p:cNvSpPr>
          <p:nvPr>
            <p:ph type="title"/>
          </p:nvPr>
        </p:nvSpPr>
        <p:spPr>
          <a:xfrm>
            <a:off x="0" y="304800"/>
            <a:ext cx="12192000" cy="990600"/>
          </a:xfrm>
          <a:solidFill>
            <a:schemeClr val="bg2">
              <a:lumMod val="75000"/>
            </a:schemeClr>
          </a:solidFill>
        </p:spPr>
        <p:txBody>
          <a:bodyPr anchor="ctr" anchorCtr="0">
            <a:normAutofit/>
          </a:bodyPr>
          <a:lstStyle/>
          <a:p>
            <a:r>
              <a:rPr lang="en-US" b="1" dirty="0"/>
              <a:t>	Text changes – BFE determination</a:t>
            </a:r>
          </a:p>
        </p:txBody>
      </p:sp>
      <p:sp>
        <p:nvSpPr>
          <p:cNvPr id="6" name="TextBox 5">
            <a:extLst>
              <a:ext uri="{FF2B5EF4-FFF2-40B4-BE49-F238E27FC236}">
                <a16:creationId xmlns:a16="http://schemas.microsoft.com/office/drawing/2014/main" id="{74D9F767-9B64-4512-862D-91A96324E749}"/>
              </a:ext>
            </a:extLst>
          </p:cNvPr>
          <p:cNvSpPr txBox="1"/>
          <p:nvPr/>
        </p:nvSpPr>
        <p:spPr>
          <a:xfrm>
            <a:off x="762000" y="1613118"/>
            <a:ext cx="10055721" cy="1508105"/>
          </a:xfrm>
          <a:prstGeom prst="rect">
            <a:avLst/>
          </a:prstGeom>
          <a:noFill/>
        </p:spPr>
        <p:txBody>
          <a:bodyPr wrap="square" rtlCol="0">
            <a:spAutoFit/>
          </a:bodyPr>
          <a:lstStyle/>
          <a:p>
            <a:pPr marL="457200" indent="-457200">
              <a:buFont typeface="Arial" panose="020B0604020202020204" pitchFamily="34" charset="0"/>
              <a:buChar char="•"/>
            </a:pPr>
            <a:r>
              <a:rPr lang="en-US" sz="2800" dirty="0"/>
              <a:t>Remove references to Illinois State Water Survey as a depository.</a:t>
            </a:r>
          </a:p>
          <a:p>
            <a:endParaRPr lang="en-US" sz="800" dirty="0"/>
          </a:p>
          <a:p>
            <a:pPr marL="457200" indent="-457200">
              <a:buFont typeface="Arial" panose="020B0604020202020204" pitchFamily="34" charset="0"/>
              <a:buChar char="•"/>
            </a:pPr>
            <a:r>
              <a:rPr lang="en-US" sz="2800" dirty="0"/>
              <a:t>Removes record flood plus 3 feet.</a:t>
            </a:r>
          </a:p>
          <a:p>
            <a:pPr marL="457200" indent="-457200">
              <a:buFont typeface="Arial" panose="020B0604020202020204" pitchFamily="34" charset="0"/>
              <a:buChar char="•"/>
            </a:pPr>
            <a:endParaRPr lang="en-US" sz="2800" dirty="0"/>
          </a:p>
        </p:txBody>
      </p:sp>
      <p:pic>
        <p:nvPicPr>
          <p:cNvPr id="4" name="Picture 5" descr="[Agency Logo]">
            <a:extLst>
              <a:ext uri="{FF2B5EF4-FFF2-40B4-BE49-F238E27FC236}">
                <a16:creationId xmlns:a16="http://schemas.microsoft.com/office/drawing/2014/main" id="{524A19E4-6A63-4CFC-9E67-D17C0DF17715}"/>
              </a:ext>
            </a:extLst>
          </p:cNvPr>
          <p:cNvPicPr>
            <a:picLocks noChangeAspect="1" noChangeArrowheads="1"/>
          </p:cNvPicPr>
          <p:nvPr/>
        </p:nvPicPr>
        <p:blipFill>
          <a:blip r:embed="rId2" cstate="print"/>
          <a:srcRect/>
          <a:stretch>
            <a:fillRect/>
          </a:stretch>
        </p:blipFill>
        <p:spPr bwMode="auto">
          <a:xfrm>
            <a:off x="11353800" y="5227585"/>
            <a:ext cx="593795" cy="1128765"/>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346BBE80-D5EA-4B17-8E3E-18CDD02ABCB3}"/>
              </a:ext>
            </a:extLst>
          </p:cNvPr>
          <p:cNvSpPr>
            <a:spLocks noGrp="1"/>
          </p:cNvSpPr>
          <p:nvPr>
            <p:ph type="sldNum" sz="quarter" idx="12"/>
          </p:nvPr>
        </p:nvSpPr>
        <p:spPr/>
        <p:txBody>
          <a:bodyPr/>
          <a:lstStyle/>
          <a:p>
            <a:pPr>
              <a:defRPr/>
            </a:pPr>
            <a:fld id="{3EF16C4A-25AF-4691-ABC6-9E96332EA6F0}" type="slidenum">
              <a:rPr lang="en-US" smtClean="0"/>
              <a:pPr>
                <a:defRPr/>
              </a:pPr>
              <a:t>8</a:t>
            </a:fld>
            <a:endParaRPr lang="en-US"/>
          </a:p>
        </p:txBody>
      </p:sp>
    </p:spTree>
    <p:extLst>
      <p:ext uri="{BB962C8B-B14F-4D97-AF65-F5344CB8AC3E}">
        <p14:creationId xmlns:p14="http://schemas.microsoft.com/office/powerpoint/2010/main" val="1790995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E38EA9-A645-4032-8BF0-FE98EA5FF453}"/>
              </a:ext>
            </a:extLst>
          </p:cNvPr>
          <p:cNvSpPr>
            <a:spLocks noGrp="1"/>
          </p:cNvSpPr>
          <p:nvPr>
            <p:ph type="title"/>
          </p:nvPr>
        </p:nvSpPr>
        <p:spPr>
          <a:xfrm>
            <a:off x="0" y="304800"/>
            <a:ext cx="12192000" cy="990600"/>
          </a:xfrm>
          <a:solidFill>
            <a:schemeClr val="bg2">
              <a:lumMod val="75000"/>
            </a:schemeClr>
          </a:solidFill>
        </p:spPr>
        <p:txBody>
          <a:bodyPr anchor="ctr" anchorCtr="0">
            <a:normAutofit/>
          </a:bodyPr>
          <a:lstStyle/>
          <a:p>
            <a:r>
              <a:rPr lang="en-US" b="1" dirty="0"/>
              <a:t>	Text changes – Development Permit</a:t>
            </a:r>
          </a:p>
        </p:txBody>
      </p:sp>
      <p:sp>
        <p:nvSpPr>
          <p:cNvPr id="6" name="TextBox 5">
            <a:extLst>
              <a:ext uri="{FF2B5EF4-FFF2-40B4-BE49-F238E27FC236}">
                <a16:creationId xmlns:a16="http://schemas.microsoft.com/office/drawing/2014/main" id="{74D9F767-9B64-4512-862D-91A96324E749}"/>
              </a:ext>
            </a:extLst>
          </p:cNvPr>
          <p:cNvSpPr txBox="1"/>
          <p:nvPr/>
        </p:nvSpPr>
        <p:spPr>
          <a:xfrm>
            <a:off x="244405" y="1305339"/>
            <a:ext cx="10573316" cy="6124754"/>
          </a:xfrm>
          <a:prstGeom prst="rect">
            <a:avLst/>
          </a:prstGeom>
          <a:noFill/>
        </p:spPr>
        <p:txBody>
          <a:bodyPr wrap="square" rtlCol="0">
            <a:spAutoFit/>
          </a:bodyPr>
          <a:lstStyle/>
          <a:p>
            <a:pPr marL="457200" indent="-457200">
              <a:buFont typeface="Arial" panose="020B0604020202020204" pitchFamily="34" charset="0"/>
              <a:buChar char="•"/>
            </a:pPr>
            <a:r>
              <a:rPr lang="en-US" sz="2800" dirty="0"/>
              <a:t>Expanded list of what must be submitted</a:t>
            </a:r>
          </a:p>
          <a:p>
            <a:pPr marL="457200" indent="-457200">
              <a:buFont typeface="Arial" panose="020B0604020202020204" pitchFamily="34" charset="0"/>
              <a:buChar char="•"/>
            </a:pPr>
            <a:r>
              <a:rPr lang="en-US" sz="2800" dirty="0"/>
              <a:t>Provides for an overall permit expiration and requires work on new buildings to start in 180 days or permit expires (Start of Construction)</a:t>
            </a:r>
          </a:p>
          <a:p>
            <a:pPr marL="457200" indent="-457200">
              <a:buFont typeface="Arial" panose="020B0604020202020204" pitchFamily="34" charset="0"/>
              <a:buChar char="•"/>
            </a:pPr>
            <a:r>
              <a:rPr lang="en-US" sz="2800" dirty="0"/>
              <a:t>As-built documentation expanded, allowing Elevation Certificates, Floodproofing certificates to be required.</a:t>
            </a:r>
          </a:p>
          <a:p>
            <a:pPr marL="457200" indent="-457200">
              <a:buFont typeface="Arial" panose="020B0604020202020204" pitchFamily="34" charset="0"/>
              <a:buChar char="•"/>
            </a:pPr>
            <a:r>
              <a:rPr lang="en-US" sz="2800" dirty="0"/>
              <a:t>Requires a sign-off on the floodplain development permit before an occupancy permit can be issued</a:t>
            </a:r>
          </a:p>
          <a:p>
            <a:pPr marL="457200" indent="-457200">
              <a:buFont typeface="Arial" panose="020B0604020202020204" pitchFamily="34" charset="0"/>
              <a:buChar char="•"/>
            </a:pPr>
            <a:r>
              <a:rPr lang="en-US" sz="2800" dirty="0"/>
              <a:t>Expanded to include an optional fees section for communities without a fee ordinance or a building permit process</a:t>
            </a:r>
          </a:p>
          <a:p>
            <a:pPr marL="457200" indent="-457200">
              <a:buFont typeface="Arial" panose="020B0604020202020204" pitchFamily="34" charset="0"/>
              <a:buChar char="•"/>
            </a:pPr>
            <a:r>
              <a:rPr lang="en-US" sz="2800" dirty="0"/>
              <a:t>Explains that a LOMR-Floodway is required if floodway needs to be corrected</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p:txBody>
      </p:sp>
      <p:pic>
        <p:nvPicPr>
          <p:cNvPr id="4" name="Picture 5" descr="[Agency Logo]">
            <a:extLst>
              <a:ext uri="{FF2B5EF4-FFF2-40B4-BE49-F238E27FC236}">
                <a16:creationId xmlns:a16="http://schemas.microsoft.com/office/drawing/2014/main" id="{524A19E4-6A63-4CFC-9E67-D17C0DF17715}"/>
              </a:ext>
            </a:extLst>
          </p:cNvPr>
          <p:cNvPicPr>
            <a:picLocks noChangeAspect="1" noChangeArrowheads="1"/>
          </p:cNvPicPr>
          <p:nvPr/>
        </p:nvPicPr>
        <p:blipFill>
          <a:blip r:embed="rId2" cstate="print"/>
          <a:srcRect/>
          <a:stretch>
            <a:fillRect/>
          </a:stretch>
        </p:blipFill>
        <p:spPr bwMode="auto">
          <a:xfrm>
            <a:off x="11353800" y="5227585"/>
            <a:ext cx="593795" cy="1128765"/>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346BBE80-D5EA-4B17-8E3E-18CDD02ABCB3}"/>
              </a:ext>
            </a:extLst>
          </p:cNvPr>
          <p:cNvSpPr>
            <a:spLocks noGrp="1"/>
          </p:cNvSpPr>
          <p:nvPr>
            <p:ph type="sldNum" sz="quarter" idx="12"/>
          </p:nvPr>
        </p:nvSpPr>
        <p:spPr/>
        <p:txBody>
          <a:bodyPr/>
          <a:lstStyle/>
          <a:p>
            <a:pPr>
              <a:defRPr/>
            </a:pPr>
            <a:fld id="{3EF16C4A-25AF-4691-ABC6-9E96332EA6F0}" type="slidenum">
              <a:rPr lang="en-US" smtClean="0"/>
              <a:pPr>
                <a:defRPr/>
              </a:pPr>
              <a:t>9</a:t>
            </a:fld>
            <a:endParaRPr lang="en-US"/>
          </a:p>
        </p:txBody>
      </p:sp>
    </p:spTree>
    <p:extLst>
      <p:ext uri="{BB962C8B-B14F-4D97-AF65-F5344CB8AC3E}">
        <p14:creationId xmlns:p14="http://schemas.microsoft.com/office/powerpoint/2010/main" val="385112371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EF9C74AEC902438576655F0F15CB67" ma:contentTypeVersion="4" ma:contentTypeDescription="Create a new document." ma:contentTypeScope="" ma:versionID="94586db7fcbb49d1b24e242450c7ddb2">
  <xsd:schema xmlns:xsd="http://www.w3.org/2001/XMLSchema" xmlns:xs="http://www.w3.org/2001/XMLSchema" xmlns:p="http://schemas.microsoft.com/office/2006/metadata/properties" xmlns:ns1="http://schemas.microsoft.com/sharepoint/v3" xmlns:ns2="54976c24-8038-43c1-8d8b-7d46390ecfca" targetNamespace="http://schemas.microsoft.com/office/2006/metadata/properties" ma:root="true" ma:fieldsID="ae3a804b89bb10d77b2f2a5c69063236" ns1:_="" ns2:_="">
    <xsd:import namespace="http://schemas.microsoft.com/sharepoint/v3"/>
    <xsd:import namespace="54976c24-8038-43c1-8d8b-7d46390ecfca"/>
    <xsd:element name="properties">
      <xsd:complexType>
        <xsd:sequence>
          <xsd:element name="documentManagement">
            <xsd:complexType>
              <xsd:all>
                <xsd:element ref="ns1:PublishingStartDate" minOccurs="0"/>
                <xsd:element ref="ns1:PublishingExpirationDate" minOccurs="0"/>
                <xsd:element ref="ns2:ShortTitle" minOccurs="0"/>
                <xsd:element ref="ns2:YearStrin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4976c24-8038-43c1-8d8b-7d46390ecfca" elementFormDefault="qualified">
    <xsd:import namespace="http://schemas.microsoft.com/office/2006/documentManagement/types"/>
    <xsd:import namespace="http://schemas.microsoft.com/office/infopath/2007/PartnerControls"/>
    <xsd:element name="ShortTitle" ma:index="10" nillable="true" ma:displayName="Short Title" ma:description="Short title (where an abbreviated version is needed) (40 character limit)" ma:internalName="ShortTitle">
      <xsd:simpleType>
        <xsd:restriction base="dms:Text">
          <xsd:maxLength value="40"/>
        </xsd:restriction>
      </xsd:simpleType>
    </xsd:element>
    <xsd:element name="YearString" ma:index="11" nillable="true" ma:displayName="YearString" ma:description="Year stored as a 4-character string" ma:internalName="YearString">
      <xsd:simpleType>
        <xsd:restriction base="dms:Text">
          <xsd:maxLength value="4"/>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YearString xmlns="54976c24-8038-43c1-8d8b-7d46390ecfca" xsi:nil="true"/>
    <PublishingExpirationDate xmlns="http://schemas.microsoft.com/sharepoint/v3" xsi:nil="true"/>
    <PublishingStartDate xmlns="http://schemas.microsoft.com/sharepoint/v3" xsi:nil="true"/>
    <ShortTitle xmlns="54976c24-8038-43c1-8d8b-7d46390ecfca" xsi:nil="true"/>
  </documentManagement>
</p:properties>
</file>

<file path=customXml/itemProps1.xml><?xml version="1.0" encoding="utf-8"?>
<ds:datastoreItem xmlns:ds="http://schemas.openxmlformats.org/officeDocument/2006/customXml" ds:itemID="{47668B6D-5859-4844-9E5B-9CA1CDED5975}"/>
</file>

<file path=customXml/itemProps2.xml><?xml version="1.0" encoding="utf-8"?>
<ds:datastoreItem xmlns:ds="http://schemas.openxmlformats.org/officeDocument/2006/customXml" ds:itemID="{699F8FA1-3261-4B5F-A51B-15921A7EC761}"/>
</file>

<file path=customXml/itemProps3.xml><?xml version="1.0" encoding="utf-8"?>
<ds:datastoreItem xmlns:ds="http://schemas.openxmlformats.org/officeDocument/2006/customXml" ds:itemID="{AF7A0914-1418-42BA-A418-169F65E8C3CF}"/>
</file>

<file path=docProps/app.xml><?xml version="1.0" encoding="utf-8"?>
<Properties xmlns="http://schemas.openxmlformats.org/officeDocument/2006/extended-properties" xmlns:vt="http://schemas.openxmlformats.org/officeDocument/2006/docPropsVTypes">
  <Template/>
  <TotalTime>4004</TotalTime>
  <Words>1241</Words>
  <Application>Microsoft Office PowerPoint</Application>
  <PresentationFormat>Widescreen</PresentationFormat>
  <Paragraphs>137</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 New or Amended Definitions</vt:lpstr>
      <vt:lpstr> New Definitions</vt:lpstr>
      <vt:lpstr> Definition Change – Critical facility</vt:lpstr>
      <vt:lpstr> Definition Change - Development</vt:lpstr>
      <vt:lpstr> Text changes – BFE determination</vt:lpstr>
      <vt:lpstr> Text changes – Development Permit</vt:lpstr>
      <vt:lpstr> Text changes - Critical Facility</vt:lpstr>
      <vt:lpstr> Text changes – LOMRs/ CLOMRs</vt:lpstr>
      <vt:lpstr>  Text changes – Start of Construction</vt:lpstr>
      <vt:lpstr> Start of Construction and Permit Expiration</vt:lpstr>
      <vt:lpstr>  Text changes – Accessory Structures</vt:lpstr>
      <vt:lpstr>  Text changes – Agricultural Structures</vt:lpstr>
      <vt:lpstr>  Text changes – Variances</vt:lpstr>
      <vt:lpstr>  Text changes – Penalties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Sucoe, Marilyn</dc:creator>
  <cp:lastModifiedBy>Sucoe, Marilyn</cp:lastModifiedBy>
  <cp:revision>96</cp:revision>
  <dcterms:created xsi:type="dcterms:W3CDTF">2022-01-04T21:55:32Z</dcterms:created>
  <dcterms:modified xsi:type="dcterms:W3CDTF">2022-03-07T15:03:34Z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0x0101002AEF9C74AEC902438576655F0F15CB67</vt:lpwstr>
  </property>
</Properties>
</file>